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1.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omments/comment2.xml" ContentType="application/vnd.openxmlformats-officedocument.presentationml.comment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27"/>
  </p:notesMasterIdLst>
  <p:sldIdLst>
    <p:sldId id="256" r:id="rId2"/>
    <p:sldId id="257" r:id="rId3"/>
    <p:sldId id="258" r:id="rId4"/>
    <p:sldId id="260" r:id="rId5"/>
    <p:sldId id="261" r:id="rId6"/>
    <p:sldId id="262" r:id="rId7"/>
    <p:sldId id="263" r:id="rId8"/>
    <p:sldId id="264" r:id="rId9"/>
    <p:sldId id="265" r:id="rId10"/>
    <p:sldId id="266" r:id="rId11"/>
    <p:sldId id="267" r:id="rId12"/>
    <p:sldId id="320" r:id="rId13"/>
    <p:sldId id="268" r:id="rId14"/>
    <p:sldId id="269" r:id="rId15"/>
    <p:sldId id="270" r:id="rId16"/>
    <p:sldId id="272" r:id="rId17"/>
    <p:sldId id="275" r:id="rId18"/>
    <p:sldId id="276" r:id="rId19"/>
    <p:sldId id="277" r:id="rId20"/>
    <p:sldId id="278" r:id="rId21"/>
    <p:sldId id="279" r:id="rId22"/>
    <p:sldId id="280" r:id="rId23"/>
    <p:sldId id="281" r:id="rId24"/>
    <p:sldId id="294" r:id="rId25"/>
    <p:sldId id="299" r:id="rId26"/>
  </p:sldIdLst>
  <p:sldSz cx="9144000" cy="5143500" type="screen16x9"/>
  <p:notesSz cx="6858000" cy="9144000"/>
  <p:embeddedFontLst>
    <p:embeddedFont>
      <p:font typeface="Merriweather ExtraBold" panose="020B0604020202020204" charset="0"/>
      <p:bold r:id="rId28"/>
      <p:boldItalic r:id="rId29"/>
    </p:embeddedFont>
    <p:embeddedFont>
      <p:font typeface="Proxima Nova" panose="020B0604020202020204" charset="0"/>
      <p:regular r:id="rId30"/>
      <p:bold r:id="rId31"/>
      <p:italic r:id="rId32"/>
      <p:boldItalic r:id="rId33"/>
    </p:embeddedFont>
    <p:embeddedFont>
      <p:font typeface="Proxima Nova Extrabold" panose="020B0604020202020204" charset="0"/>
      <p:bold r:id="rId34"/>
    </p:embeddedFont>
    <p:embeddedFont>
      <p:font typeface="PT Serif" panose="020A0603040505020204" pitchFamily="18"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gny Stewart" initials="" lastIdx="2" clrIdx="0"/>
  <p:cmAuthor id="1" name="Daniel Van Bilderbeek" initials="" lastIdx="1" clrIdx="1"/>
  <p:cmAuthor id="2" name="Nicole Marie Johnson" initials="" lastIdx="5" clrIdx="2"/>
  <p:cmAuthor id="3" name="Camille Kelly" initials="" lastIdx="3" clrIdx="3"/>
  <p:cmAuthor id="4" name="Baihly Ann Birdseye" initials="" lastIdx="5" clrIdx="4"/>
  <p:cmAuthor id="5" name="Deleted user" initials="" lastIdx="3" clrIdx="5"/>
  <p:cmAuthor id="6" name="Nick Fradkin" initials="" lastIdx="2"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D5F123-314C-46F7-B82A-10F48E75247F}" v="1" dt="2025-09-12T19:13:15.965"/>
  </p1510:revLst>
</p1510:revInfo>
</file>

<file path=ppt/tableStyles.xml><?xml version="1.0" encoding="utf-8"?>
<a:tblStyleLst xmlns:a="http://schemas.openxmlformats.org/drawingml/2006/main" def="{BE6BBA61-D313-4119-BC2C-BAF65CA49FE0}">
  <a:tblStyle styleId="{BE6BBA61-D313-4119-BC2C-BAF65CA49FE0}"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fill>
          <a:solidFill>
            <a:schemeClr val="dk1">
              <a:alpha val="20000"/>
            </a:schemeClr>
          </a:solidFill>
        </a:fill>
      </a:tcStyle>
    </a:band1H>
    <a:band2H>
      <a:tcTxStyle/>
      <a:tcStyle>
        <a:tcBdr/>
      </a:tcStyle>
    </a:band2H>
    <a:band1V>
      <a:tcTxStyle/>
      <a:tcStyle>
        <a:tcBdr/>
        <a:fill>
          <a:solidFill>
            <a:schemeClr val="dk1">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12700" cap="flat" cmpd="sng">
              <a:solidFill>
                <a:schemeClr val="dk1"/>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12700" cap="flat" cmpd="sng">
              <a:solidFill>
                <a:schemeClr val="dk1"/>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 styleId="{77DD74B6-E452-4F05-BF7E-E018D10E9EF8}" styleName="Table_1">
    <a:wholeTbl>
      <a:tcTxStyle b="off" i="off">
        <a:font>
          <a:latin typeface="Arial"/>
          <a:ea typeface="Arial"/>
          <a:cs typeface="Arial"/>
        </a:font>
        <a:srgbClr val="5A5A5A"/>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rgbClr val="5A5A5A"/>
              </a:solidFill>
              <a:prstDash val="solid"/>
              <a:round/>
              <a:headEnd type="none" w="sm" len="sm"/>
              <a:tailEnd type="none" w="sm" len="sm"/>
            </a:ln>
          </a:top>
          <a:bottom>
            <a:ln w="12700" cap="flat" cmpd="sng">
              <a:solidFill>
                <a:srgbClr val="5A5A5A"/>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fill>
          <a:solidFill>
            <a:srgbClr val="5A5A5A">
              <a:alpha val="20000"/>
            </a:srgbClr>
          </a:solidFill>
        </a:fill>
      </a:tcStyle>
    </a:band1H>
    <a:band2H>
      <a:tcTxStyle/>
      <a:tcStyle>
        <a:tcBdr/>
      </a:tcStyle>
    </a:band2H>
    <a:band1V>
      <a:tcTxStyle/>
      <a:tcStyle>
        <a:tcBdr/>
        <a:fill>
          <a:solidFill>
            <a:srgbClr val="5A5A5A">
              <a:alpha val="20000"/>
            </a:srgbClr>
          </a:solidFill>
        </a:fill>
      </a:tcStyle>
    </a:band1V>
    <a:band2V>
      <a:tcTxStyle/>
      <a:tcStyle>
        <a:tcBdr/>
      </a:tcStyle>
    </a:band2V>
    <a:lastCol>
      <a:tcTxStyle b="on" i="off"/>
      <a:tcStyle>
        <a:tcBdr/>
      </a:tcStyle>
    </a:lastCol>
    <a:firstCol>
      <a:tcTxStyle b="on" i="off"/>
      <a:tcStyle>
        <a:tcBdr/>
      </a:tcStyle>
    </a:firstCol>
    <a:lastRow>
      <a:tcTxStyle b="on" i="off"/>
      <a:tcStyle>
        <a:tcBdr>
          <a:top>
            <a:ln w="12700" cap="flat" cmpd="sng">
              <a:solidFill>
                <a:srgbClr val="5A5A5A"/>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12700" cap="flat" cmpd="sng">
              <a:solidFill>
                <a:srgbClr val="5A5A5A"/>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 styleId="{2D660B58-ED4F-4B9D-8524-B55505A00341}" styleName="Table_2">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3650" autoAdjust="0"/>
  </p:normalViewPr>
  <p:slideViewPr>
    <p:cSldViewPr snapToGrid="0">
      <p:cViewPr varScale="1">
        <p:scale>
          <a:sx n="79" d="100"/>
          <a:sy n="79" d="100"/>
        </p:scale>
        <p:origin x="2544"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theme" Target="theme/theme1.xml"/><Relationship Id="rId47"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ableStyles" Target="tableStyles.xml"/><Relationship Id="rId48"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Petersen" userId="efa7e868-56ae-4b1b-b7e9-d61a8317de2b" providerId="ADAL" clId="{3ED5F123-314C-46F7-B82A-10F48E75247F}"/>
    <pc:docChg chg="modSld">
      <pc:chgData name="Rachel Petersen" userId="efa7e868-56ae-4b1b-b7e9-d61a8317de2b" providerId="ADAL" clId="{3ED5F123-314C-46F7-B82A-10F48E75247F}" dt="2025-09-12T19:14:09.207" v="68" actId="20577"/>
      <pc:docMkLst>
        <pc:docMk/>
      </pc:docMkLst>
      <pc:sldChg chg="modNotesTx">
        <pc:chgData name="Rachel Petersen" userId="efa7e868-56ae-4b1b-b7e9-d61a8317de2b" providerId="ADAL" clId="{3ED5F123-314C-46F7-B82A-10F48E75247F}" dt="2025-09-12T19:14:09.207" v="68" actId="20577"/>
        <pc:sldMkLst>
          <pc:docMk/>
          <pc:sldMk cId="0" sldId="258"/>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0" dt="2025-06-26T00:09:13.602" idx="2">
    <p:pos x="6000" y="0"/>
    <p:text>@dvanbilderbeek@rvohealth.com I tried to condense this slide down as much as possible.
Headline: A Custom Experience for Everyone
Subheader: Quit For Life
Comprehensive nicotine cessation program with industry-leading quit rates.
Subheader: Live Vape Free
Evidence-based, interactive quit support designed for teens and young adults.
Subheader: Additional Resources
- Free nicotine replacement therapy (patches, gum, and lozenges)
- 1:1 and group coaching
- Tailored support for menthol users, individuals who are pregnant/postpartum, and Native American audiences 
- Behavioral health articles</p:text>
  </p:cm>
  <p:cm authorId="1" dt="2025-06-26T00:09:13.602" idx="1">
    <p:pos x="6000" y="0"/>
    <p:text>Thanks @dstewart@rvohealth.com</p:text>
  </p:cm>
</p:cmLst>
</file>

<file path=ppt/comments/comment2.xml><?xml version="1.0" encoding="utf-8"?>
<p:cmLst xmlns:a="http://schemas.openxmlformats.org/drawingml/2006/main" xmlns:r="http://schemas.openxmlformats.org/officeDocument/2006/relationships" xmlns:p="http://schemas.openxmlformats.org/presentationml/2006/main">
  <p:cm authorId="3" dt="2025-04-30T20:08:50.399" idx="1">
    <p:pos x="6000" y="0"/>
    <p:text>Fax form includes Optum logo, is this the fax form we want to include? @bbirdseye@rvohealth.com</p:text>
  </p:cm>
  <p:cm authorId="4" dt="2025-04-30T20:08:50.399" idx="1">
    <p:pos x="6000" y="0"/>
    <p:text>Let's confirm that this is still the same or if it now has the RVO logo. Maybe reach out to Teresa to see if she knows what the outcome report looks like back to the physician. @ckelly@rvohealth.com</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3078712e54_0_4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33078712e54_0_4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Good morning all,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Welcome to the </a:t>
            </a:r>
            <a:r>
              <a:rPr lang="en-US" dirty="0" err="1"/>
              <a:t>QuitLine</a:t>
            </a:r>
            <a:r>
              <a:rPr lang="en-US" dirty="0"/>
              <a:t> 101 Presentation for State Quitline Services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For starters I would like to introduce myself – Kiril Harding Client Manager here are RVO Health for the Western Region and I work directly with the Oregon Tobacco Quit Line.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On the call as well we have Camille Kelly she is our Senior Client Manager at RVO Health and will supporting and helping answer any questions for the call.</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As far as questions go please leave them till the end – we will have time after the presentation to answer questions.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Lets hop in</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34813839e20_0_1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34813839e20_0_1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b="1" dirty="0"/>
              <a:t>The Platform Dashboard: Your Hub for Success</a:t>
            </a:r>
          </a:p>
          <a:p>
            <a:r>
              <a:rPr lang="en-US" dirty="0"/>
              <a:t>While coaching is the core of our program, our </a:t>
            </a:r>
            <a:r>
              <a:rPr lang="en-US" b="1" dirty="0"/>
              <a:t>dashboard</a:t>
            </a:r>
            <a:r>
              <a:rPr lang="en-US" dirty="0"/>
              <a:t> is the central hub that keeps participants engaged and on track throughout their quit journey. It provides a simple, accessible way for them to manage their progress and access key resources.</a:t>
            </a:r>
          </a:p>
          <a:p>
            <a:r>
              <a:rPr lang="en-US" dirty="0"/>
              <a:t>Every participant, whether they enroll online or by phone, is given access to this powerful tool. For those who enroll online, they are immediately redirected to the dashboard to begin their journey.</a:t>
            </a:r>
          </a:p>
          <a:p>
            <a:r>
              <a:rPr lang="en-US" dirty="0"/>
              <a:t>The dashboard offers a comprehensive suite of features to support participants, including:</a:t>
            </a:r>
          </a:p>
          <a:p>
            <a:pPr lvl="1"/>
            <a:r>
              <a:rPr lang="en-US" b="1" dirty="0"/>
              <a:t>Personalized Quit Plans:</a:t>
            </a:r>
            <a:r>
              <a:rPr lang="en-US" dirty="0"/>
              <a:t> Participants can access and follow their individual quit plan.</a:t>
            </a:r>
          </a:p>
          <a:p>
            <a:pPr lvl="1"/>
            <a:r>
              <a:rPr lang="en-US" b="1" dirty="0"/>
              <a:t>Interactive Tools and Modules:</a:t>
            </a:r>
            <a:r>
              <a:rPr lang="en-US" dirty="0"/>
              <a:t> The platform is loaded with a variety of interactive resources to keep them engaged.</a:t>
            </a:r>
          </a:p>
          <a:p>
            <a:pPr lvl="1"/>
            <a:r>
              <a:rPr lang="en-US" b="1" dirty="0"/>
              <a:t>Interactive Digital Coaching:</a:t>
            </a:r>
            <a:r>
              <a:rPr lang="en-US" dirty="0"/>
              <a:t> This offers a seamless digital coaching experience through chat</a:t>
            </a:r>
          </a:p>
          <a:p>
            <a:pPr lvl="1"/>
            <a:r>
              <a:rPr lang="en-US" b="1" dirty="0"/>
              <a:t>NRT Ordering and Tracking:</a:t>
            </a:r>
            <a:r>
              <a:rPr lang="en-US" dirty="0"/>
              <a:t> Participants can easily manage their Nicotine Replacement Therapy, from ordering to tracking their shipments.</a:t>
            </a:r>
          </a:p>
          <a:p>
            <a:r>
              <a:rPr lang="en-US" dirty="0"/>
              <a:t>This dashboard is designed to be fully integrated with our coaching sessions. Coaches guide participants to specific resources on the platform based on their conversations, helping them build their toolkit and stay focused on their goals.</a:t>
            </a:r>
          </a:p>
          <a:p>
            <a:pPr marL="158750" indent="0">
              <a:buNone/>
            </a:pPr>
            <a:r>
              <a:rPr lang="en-US" b="1" dirty="0"/>
              <a:t>Key Features for a Modern Experience</a:t>
            </a:r>
          </a:p>
          <a:p>
            <a:r>
              <a:rPr lang="en-US" dirty="0"/>
              <a:t>Our dashboard is built with user experience in mind. It is:</a:t>
            </a:r>
          </a:p>
          <a:p>
            <a:r>
              <a:rPr lang="en-US" b="1" dirty="0"/>
              <a:t>Gamified:</a:t>
            </a:r>
            <a:r>
              <a:rPr lang="en-US" dirty="0"/>
              <a:t> We use gamified progress tracking to make the journey more motivating and fun.</a:t>
            </a:r>
          </a:p>
          <a:p>
            <a:r>
              <a:rPr lang="en-US" b="1" dirty="0"/>
              <a:t>Flexible:</a:t>
            </a:r>
            <a:r>
              <a:rPr lang="en-US" dirty="0"/>
              <a:t> It provides a seamless </a:t>
            </a:r>
            <a:r>
              <a:rPr lang="en-US" b="1" dirty="0"/>
              <a:t>mobile and desktop experience</a:t>
            </a:r>
            <a:r>
              <a:rPr lang="en-US" dirty="0"/>
              <a:t>, so participants can access it anytime, anywhere.</a:t>
            </a:r>
          </a:p>
          <a:p>
            <a:r>
              <a:rPr lang="en-US" b="1" dirty="0"/>
              <a:t>Inclusive:</a:t>
            </a:r>
            <a:r>
              <a:rPr lang="en-US" dirty="0"/>
              <a:t> The platform supports our </a:t>
            </a:r>
            <a:r>
              <a:rPr lang="en-US" b="1" dirty="0"/>
              <a:t>specialized populations</a:t>
            </a:r>
            <a:r>
              <a:rPr lang="en-US" dirty="0"/>
              <a:t>, providing tailored resources for each group.</a:t>
            </a:r>
          </a:p>
          <a:p>
            <a:r>
              <a:rPr lang="en-US" b="1" dirty="0"/>
              <a:t>Secure:</a:t>
            </a:r>
            <a:r>
              <a:rPr lang="en-US" dirty="0"/>
              <a:t> All data is kept </a:t>
            </a:r>
            <a:r>
              <a:rPr lang="en-US" b="1" dirty="0"/>
              <a:t>secure and confidential</a:t>
            </a:r>
            <a:r>
              <a:rPr lang="en-US" dirty="0"/>
              <a:t>, ensuring a private and trustworthy experience.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3541ea88202_0_1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3541ea88202_0_1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b="1" dirty="0"/>
              <a:t>Our NRT Program: Delivering Personalized Support</a:t>
            </a:r>
          </a:p>
          <a:p>
            <a:r>
              <a:rPr lang="en-US" dirty="0"/>
              <a:t>Nicotine Replacement Therapy, or NRT, is a critical component of our program. We provide a streamlined process to ensure participants receive the NRT they need quickly and effectively.</a:t>
            </a:r>
          </a:p>
          <a:p>
            <a:pPr marL="158750" indent="0">
              <a:buNone/>
            </a:pPr>
            <a:r>
              <a:rPr lang="en-US" b="1" dirty="0"/>
              <a:t>Step 1: Enrollment &amp; Assessment</a:t>
            </a:r>
            <a:r>
              <a:rPr lang="en-US" dirty="0"/>
              <a:t> The process begins during the enrollment call, where we screen for NRT eligibility and assess the participant's dosage needs based on their reported tobacco usage. We always work to maximize the NRT we can provide, following clinical recommendations and state-specific offerings.</a:t>
            </a:r>
          </a:p>
          <a:p>
            <a:pPr marL="158750" indent="0">
              <a:buNone/>
            </a:pPr>
            <a:r>
              <a:rPr lang="en-US" b="1" dirty="0"/>
              <a:t>Step 2: Education &amp; Clinical Assessment</a:t>
            </a:r>
            <a:r>
              <a:rPr lang="en-US" dirty="0"/>
              <a:t> After enrollment, we provide comprehensive education on the proper use of NRT and its potential side effects. A clinical assessment is then conducted to identify any health risks and, if needed, obtain a provider's approval to ensure their safety.</a:t>
            </a:r>
          </a:p>
          <a:p>
            <a:pPr marL="158750" indent="0">
              <a:buNone/>
            </a:pPr>
            <a:r>
              <a:rPr lang="en-US" b="1" dirty="0"/>
              <a:t>Step 3: Personalized Selection</a:t>
            </a:r>
            <a:r>
              <a:rPr lang="en-US" dirty="0"/>
              <a:t> Based on the clinical assessment and the participant's needs, we recommend the most suitable NRT type and dose. Our offerings include:</a:t>
            </a:r>
          </a:p>
          <a:p>
            <a:r>
              <a:rPr lang="en-US" b="1" dirty="0"/>
              <a:t>Patch</a:t>
            </a:r>
            <a:endParaRPr lang="en-US" dirty="0"/>
          </a:p>
          <a:p>
            <a:r>
              <a:rPr lang="en-US" b="1" dirty="0"/>
              <a:t>Gum</a:t>
            </a:r>
            <a:endParaRPr lang="en-US" dirty="0"/>
          </a:p>
          <a:p>
            <a:r>
              <a:rPr lang="en-US" dirty="0"/>
              <a:t>We also provide </a:t>
            </a:r>
            <a:r>
              <a:rPr lang="en-US" b="1" dirty="0"/>
              <a:t>combo therapy</a:t>
            </a:r>
            <a:r>
              <a:rPr lang="en-US" dirty="0"/>
              <a:t> options, such as the Patch-plus-Gum. We know that the best practice for a successful quit is often a </a:t>
            </a:r>
            <a:r>
              <a:rPr lang="en-US" b="1" dirty="0"/>
              <a:t>12-week combination therapy</a:t>
            </a:r>
            <a:r>
              <a:rPr lang="en-US" dirty="0"/>
              <a:t>, and we work to optimize NRT offerings, especially for participants with limited resources, such as those on Medicaid or Medicare, while respecting program budgets.</a:t>
            </a:r>
          </a:p>
          <a:p>
            <a:pPr marL="158750" indent="0">
              <a:buNone/>
            </a:pPr>
            <a:r>
              <a:rPr lang="en-US" b="1" dirty="0"/>
              <a:t>Step 4: Fulfillment &amp; Delivery</a:t>
            </a:r>
            <a:r>
              <a:rPr lang="en-US" dirty="0"/>
              <a:t> Once approved, the NRT order is fulfilled and delivered directly to the participant's door. We ensure delivery is fast, typically arriving within </a:t>
            </a:r>
            <a:r>
              <a:rPr lang="en-US" b="1" dirty="0"/>
              <a:t>3 to 5 business days</a:t>
            </a:r>
            <a:r>
              <a:rPr lang="en-US" dirty="0"/>
              <a:t>, so they can begin their quit journey without delay.</a:t>
            </a:r>
          </a:p>
          <a:p>
            <a:r>
              <a:rPr lang="en-US" dirty="0"/>
              <a:t>Throughout this entire process, participants have access to our </a:t>
            </a:r>
            <a:r>
              <a:rPr lang="en-US" b="1" dirty="0"/>
              <a:t>24/7 online and phone support</a:t>
            </a:r>
            <a:r>
              <a:rPr lang="en-US" dirty="0"/>
              <a:t> to address any questions they may have.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Oregon's Program Offerings: A Breakdown by Track</a:t>
            </a:r>
          </a:p>
          <a:p>
            <a:r>
              <a:rPr lang="en-US" dirty="0"/>
              <a:t>This table provides a clear overview of Oregon's program offerings, broken down by track. You can see how we tailor our approach based on the participant's specific needs and demographics.</a:t>
            </a:r>
          </a:p>
          <a:p>
            <a:r>
              <a:rPr lang="en-US" b="1" dirty="0"/>
              <a:t>Priority Populations</a:t>
            </a:r>
          </a:p>
          <a:p>
            <a:r>
              <a:rPr lang="en-US" dirty="0"/>
              <a:t>These tracks are designed for specific groups and are prioritized first.</a:t>
            </a:r>
          </a:p>
          <a:p>
            <a:r>
              <a:rPr lang="en-US" b="1" dirty="0"/>
              <a:t>Pregnancy:</a:t>
            </a:r>
            <a:r>
              <a:rPr lang="en-US" dirty="0"/>
              <a:t> This program includes </a:t>
            </a:r>
            <a:r>
              <a:rPr lang="en-US" b="1" dirty="0"/>
              <a:t>7 coaching sessions</a:t>
            </a:r>
            <a:r>
              <a:rPr lang="en-US" dirty="0"/>
              <a:t> and provides </a:t>
            </a:r>
            <a:r>
              <a:rPr lang="en-US" b="1" dirty="0"/>
              <a:t>8 weeks of NRT</a:t>
            </a:r>
            <a:r>
              <a:rPr lang="en-US" dirty="0"/>
              <a:t> (Patch or Gum) in a single shipment.</a:t>
            </a:r>
          </a:p>
          <a:p>
            <a:r>
              <a:rPr lang="en-US" b="1" dirty="0"/>
              <a:t>Native Quit Line:</a:t>
            </a:r>
            <a:r>
              <a:rPr lang="en-US" dirty="0"/>
              <a:t> This track offers </a:t>
            </a:r>
            <a:r>
              <a:rPr lang="en-US" b="1" dirty="0"/>
              <a:t>7 coaching sessions</a:t>
            </a:r>
            <a:r>
              <a:rPr lang="en-US" dirty="0"/>
              <a:t> and provides </a:t>
            </a:r>
            <a:r>
              <a:rPr lang="en-US" b="1" dirty="0"/>
              <a:t>12 weeks of NRT</a:t>
            </a:r>
            <a:r>
              <a:rPr lang="en-US" dirty="0"/>
              <a:t> (Patch, Gum, or a combination) in a split shipment (4 weeks, 4 weeks, and 4 weeks).</a:t>
            </a:r>
          </a:p>
          <a:p>
            <a:r>
              <a:rPr lang="en-US" b="1" dirty="0"/>
              <a:t>Menthol Enhancement:</a:t>
            </a:r>
            <a:r>
              <a:rPr lang="en-US" dirty="0"/>
              <a:t> The number of coaching sessions and NRT quantity (8 or 12 weeks) are </a:t>
            </a:r>
            <a:r>
              <a:rPr lang="en-US" b="1" dirty="0"/>
              <a:t>determined by the specific program track</a:t>
            </a:r>
            <a:r>
              <a:rPr lang="en-US" dirty="0"/>
              <a:t> the participant is placed in.</a:t>
            </a:r>
          </a:p>
          <a:p>
            <a:r>
              <a:rPr lang="en-US" b="1" dirty="0"/>
              <a:t>Youth Online:</a:t>
            </a:r>
            <a:r>
              <a:rPr lang="en-US" dirty="0"/>
              <a:t> This is a </a:t>
            </a:r>
            <a:r>
              <a:rPr lang="en-US" b="1" dirty="0"/>
              <a:t>6-step digital program</a:t>
            </a:r>
            <a:r>
              <a:rPr lang="en-US" dirty="0"/>
              <a:t> with coaches available through live chat. There are </a:t>
            </a:r>
            <a:r>
              <a:rPr lang="en-US" b="1" dirty="0"/>
              <a:t>no phone coaching sessions</a:t>
            </a:r>
            <a:r>
              <a:rPr lang="en-US" dirty="0"/>
              <a:t>, and </a:t>
            </a:r>
            <a:r>
              <a:rPr lang="en-US" b="1" dirty="0"/>
              <a:t>NRT is not provided</a:t>
            </a:r>
            <a:r>
              <a:rPr lang="en-US" dirty="0"/>
              <a:t>.</a:t>
            </a:r>
          </a:p>
          <a:p>
            <a:r>
              <a:rPr lang="en-US" b="1" dirty="0"/>
              <a:t>Insured Populations</a:t>
            </a:r>
          </a:p>
          <a:p>
            <a:r>
              <a:rPr lang="en-US" dirty="0"/>
              <a:t>These tracks are based on the participant's insurance status and include a standard offering.</a:t>
            </a:r>
          </a:p>
          <a:p>
            <a:r>
              <a:rPr lang="en-US" dirty="0"/>
              <a:t>The </a:t>
            </a:r>
            <a:r>
              <a:rPr lang="en-US" dirty="0" err="1"/>
              <a:t>biggewst</a:t>
            </a:r>
            <a:r>
              <a:rPr lang="en-US" dirty="0"/>
              <a:t> thing to note here is Coach vs Coach+ - Coach plus is the offering that includes the proactive out reach to participants to set up coaching sessions but both coach and coach+ have access to the same amount of coaching sessions phone,. Text or online chat. Online group sessions and unlimited inbound access to </a:t>
            </a:r>
            <a:r>
              <a:rPr lang="en-US" dirty="0" err="1"/>
              <a:t>coacfhes</a:t>
            </a:r>
            <a:r>
              <a:rPr lang="en-US" dirty="0"/>
              <a:t> by phone, text, or chat - </a:t>
            </a:r>
          </a:p>
          <a:p>
            <a:r>
              <a:rPr lang="en-US" b="1" dirty="0"/>
              <a:t>Uninsured:</a:t>
            </a:r>
            <a:r>
              <a:rPr lang="en-US" dirty="0"/>
              <a:t> The </a:t>
            </a:r>
            <a:r>
              <a:rPr lang="en-US" b="1" dirty="0"/>
              <a:t>Coach+ (which includes active outreach for coaching calls)</a:t>
            </a:r>
            <a:r>
              <a:rPr lang="en-US" dirty="0"/>
              <a:t> program includes </a:t>
            </a:r>
            <a:r>
              <a:rPr lang="en-US" b="1" dirty="0"/>
              <a:t>5 coaching sessions</a:t>
            </a:r>
            <a:r>
              <a:rPr lang="en-US" dirty="0"/>
              <a:t> and provides </a:t>
            </a:r>
            <a:r>
              <a:rPr lang="en-US" b="1" dirty="0"/>
              <a:t>8 weeks of NRT</a:t>
            </a:r>
            <a:r>
              <a:rPr lang="en-US" dirty="0"/>
              <a:t> (Patch or Gum) in a single shipment.</a:t>
            </a:r>
          </a:p>
          <a:p>
            <a:r>
              <a:rPr lang="en-US" b="1" dirty="0"/>
              <a:t>Medicaid:</a:t>
            </a:r>
            <a:r>
              <a:rPr lang="en-US" dirty="0"/>
              <a:t> The </a:t>
            </a:r>
            <a:r>
              <a:rPr lang="en-US" b="1" dirty="0"/>
              <a:t>Coach</a:t>
            </a:r>
            <a:r>
              <a:rPr lang="en-US" dirty="0"/>
              <a:t> program includes </a:t>
            </a:r>
            <a:r>
              <a:rPr lang="en-US" b="1" dirty="0"/>
              <a:t>5 coaching sessions</a:t>
            </a:r>
            <a:r>
              <a:rPr lang="en-US" dirty="0"/>
              <a:t> and provides </a:t>
            </a:r>
            <a:r>
              <a:rPr lang="en-US" b="1" dirty="0"/>
              <a:t>8 weeks of NRT</a:t>
            </a:r>
            <a:r>
              <a:rPr lang="en-US" dirty="0"/>
              <a:t> (Patch or Gum) in a single shipment.</a:t>
            </a:r>
          </a:p>
          <a:p>
            <a:r>
              <a:rPr lang="en-US" b="1" dirty="0"/>
              <a:t>Medicare:</a:t>
            </a:r>
            <a:r>
              <a:rPr lang="en-US" dirty="0"/>
              <a:t> The </a:t>
            </a:r>
            <a:r>
              <a:rPr lang="en-US" b="1" dirty="0"/>
              <a:t>Coach+</a:t>
            </a:r>
            <a:r>
              <a:rPr lang="en-US" dirty="0"/>
              <a:t> program includes </a:t>
            </a:r>
            <a:r>
              <a:rPr lang="en-US" b="1" dirty="0"/>
              <a:t>5 coaching sessions</a:t>
            </a:r>
            <a:r>
              <a:rPr lang="en-US" dirty="0"/>
              <a:t> and provides </a:t>
            </a:r>
            <a:r>
              <a:rPr lang="en-US" b="1" dirty="0"/>
              <a:t>8 weeks of NRT</a:t>
            </a:r>
            <a:r>
              <a:rPr lang="en-US" dirty="0"/>
              <a:t> (Patch or Gum) in a single shipment.</a:t>
            </a:r>
          </a:p>
          <a:p>
            <a:r>
              <a:rPr lang="en-US" b="1" dirty="0"/>
              <a:t>Commercial/Military:</a:t>
            </a:r>
            <a:r>
              <a:rPr lang="en-US" dirty="0"/>
              <a:t> The </a:t>
            </a:r>
            <a:r>
              <a:rPr lang="en-US" b="1" dirty="0"/>
              <a:t>Coach+</a:t>
            </a:r>
            <a:r>
              <a:rPr lang="en-US" dirty="0"/>
              <a:t> program includes </a:t>
            </a:r>
            <a:r>
              <a:rPr lang="en-US" b="1" dirty="0"/>
              <a:t>5 coaching sessions</a:t>
            </a:r>
            <a:r>
              <a:rPr lang="en-US" dirty="0"/>
              <a:t> and provides </a:t>
            </a:r>
            <a:r>
              <a:rPr lang="en-US" b="1" dirty="0"/>
              <a:t>8 weeks of NRT</a:t>
            </a:r>
            <a:r>
              <a:rPr lang="en-US" dirty="0"/>
              <a:t> (Patch or Gum) in a single shipment.</a:t>
            </a:r>
          </a:p>
          <a:p>
            <a:endParaRPr lang="en-US" dirty="0"/>
          </a:p>
        </p:txBody>
      </p:sp>
    </p:spTree>
    <p:extLst>
      <p:ext uri="{BB962C8B-B14F-4D97-AF65-F5344CB8AC3E}">
        <p14:creationId xmlns:p14="http://schemas.microsoft.com/office/powerpoint/2010/main" val="741349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34813839e20_0_3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34813839e20_0_3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35defd96a6a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35defd96a6a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b="1" dirty="0"/>
              <a:t>A Quit Program that Works</a:t>
            </a:r>
          </a:p>
          <a:p>
            <a:r>
              <a:rPr lang="en-US" dirty="0"/>
              <a:t>We know that a one-size-fits-all approach to quitting tobacco doesn't work. To address this, we've developed a program that is truly tailored to the unique needs of specific populations.</a:t>
            </a:r>
          </a:p>
          <a:p>
            <a:pPr marL="158750" indent="0">
              <a:buNone/>
            </a:pPr>
            <a:r>
              <a:rPr lang="en-US" b="1" dirty="0"/>
              <a:t>How It Was Developed</a:t>
            </a:r>
            <a:r>
              <a:rPr lang="en-US" dirty="0"/>
              <a:t> Our programs are the result of a collaborative and evidence-based process. We worked with a wide range of experts, including our state partners, our clinical and research teams, and our experienced coaches, to ensure our programs are effective and culturally competent.</a:t>
            </a:r>
          </a:p>
          <a:p>
            <a:pPr marL="158750" indent="0">
              <a:buNone/>
            </a:pPr>
            <a:r>
              <a:rPr lang="en-US" dirty="0"/>
              <a:t>The development process is driven by:</a:t>
            </a:r>
          </a:p>
          <a:p>
            <a:r>
              <a:rPr lang="en-US" b="1" dirty="0"/>
              <a:t>Program learnings</a:t>
            </a:r>
            <a:r>
              <a:rPr lang="en-US" dirty="0"/>
              <a:t> from past data.</a:t>
            </a:r>
          </a:p>
          <a:p>
            <a:r>
              <a:rPr lang="en-US" b="1" dirty="0"/>
              <a:t>Rigorous research</a:t>
            </a:r>
            <a:r>
              <a:rPr lang="en-US" dirty="0"/>
              <a:t>.</a:t>
            </a:r>
          </a:p>
          <a:p>
            <a:r>
              <a:rPr lang="en-US" b="1" dirty="0"/>
              <a:t>Direct feedback</a:t>
            </a:r>
            <a:r>
              <a:rPr lang="en-US" dirty="0"/>
              <a:t> from our clients and our coaches.</a:t>
            </a:r>
          </a:p>
          <a:p>
            <a:pPr marL="158750" indent="0">
              <a:buNone/>
            </a:pPr>
            <a:r>
              <a:rPr lang="en-US" dirty="0"/>
              <a:t>This approach allows us to continually update and improve our programs. For example, we are currently doing a major refresh on our behavioral health program to tailor it even more for certain conditions. This enhanced program will be launching soon to provide further specialized support.</a:t>
            </a:r>
          </a:p>
          <a:p>
            <a:pPr marL="158750" indent="0">
              <a:buNone/>
            </a:pPr>
            <a:r>
              <a:rPr lang="en-US" dirty="0"/>
              <a:t>This is what makes our approach so effective, and it’s why all of our specialty tracks were developed with the intention of supporting the unique needs of each population.</a:t>
            </a:r>
          </a:p>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34abe49b20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34abe49b20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b="1" dirty="0"/>
              <a:t>A Custom Experience for Everyone</a:t>
            </a:r>
          </a:p>
          <a:p>
            <a:r>
              <a:rPr lang="en-US" dirty="0"/>
              <a:t>Our standard "Quit For Life" program is a comprehensive, evidence-based program that offers a personalized plan and practical tools to address individual needs. However, we understand that certain populations face unique challenges, which is why we've developed specialized programs to provide a truly custom experience.</a:t>
            </a:r>
          </a:p>
          <a:p>
            <a:pPr marL="158750" indent="0">
              <a:buNone/>
            </a:pPr>
            <a:r>
              <a:rPr lang="en-US" b="1" dirty="0"/>
              <a:t>Specialty Program Highlights</a:t>
            </a:r>
          </a:p>
          <a:p>
            <a:pPr marL="158750" indent="0">
              <a:buNone/>
            </a:pPr>
            <a:r>
              <a:rPr lang="en-US" dirty="0"/>
              <a:t>We offer targeted support for specific groups to boost quit rates and address unique needs:</a:t>
            </a:r>
          </a:p>
          <a:p>
            <a:pPr marL="158750" indent="0">
              <a:buNone/>
            </a:pPr>
            <a:r>
              <a:rPr lang="en-US" b="1" dirty="0"/>
              <a:t>Menthol Support</a:t>
            </a:r>
            <a:r>
              <a:rPr lang="en-US" dirty="0"/>
              <a:t> This program is specifically designed to reach </a:t>
            </a:r>
            <a:r>
              <a:rPr lang="en-US" b="1" dirty="0"/>
              <a:t>menthol smokers</a:t>
            </a:r>
            <a:r>
              <a:rPr lang="en-US" dirty="0"/>
              <a:t>. It provides engaging, actionable content on the dangers of menthol and offers comprehensive medication support. The program takes a </a:t>
            </a:r>
            <a:r>
              <a:rPr lang="en-US" b="1" dirty="0"/>
              <a:t>proactive approach</a:t>
            </a:r>
            <a:r>
              <a:rPr lang="en-US" dirty="0"/>
              <a:t> to the proposed FDA ban on menthol cigarettes and aims to address health equity gaps in underserved communities.</a:t>
            </a:r>
          </a:p>
          <a:p>
            <a:pPr marL="158750" indent="0">
              <a:buNone/>
            </a:pPr>
            <a:r>
              <a:rPr lang="en-US" b="1" dirty="0"/>
              <a:t>Pregnancy and Postpartum</a:t>
            </a:r>
            <a:r>
              <a:rPr lang="en-US" dirty="0"/>
              <a:t> This program uses a multi-modal and tailored approach to help pregnant and postpartum individuals create a quit plan. It includes </a:t>
            </a:r>
            <a:r>
              <a:rPr lang="en-US" b="1" dirty="0"/>
              <a:t>one-on-one calls</a:t>
            </a:r>
            <a:r>
              <a:rPr lang="en-US" dirty="0"/>
              <a:t>, </a:t>
            </a:r>
            <a:r>
              <a:rPr lang="en-US" b="1" dirty="0"/>
              <a:t>group sessions</a:t>
            </a:r>
            <a:r>
              <a:rPr lang="en-US" dirty="0"/>
              <a:t>, and access to an </a:t>
            </a:r>
            <a:r>
              <a:rPr lang="en-US" b="1" dirty="0"/>
              <a:t>online web portal</a:t>
            </a:r>
            <a:r>
              <a:rPr lang="en-US" dirty="0"/>
              <a:t>. The content includes </a:t>
            </a:r>
            <a:r>
              <a:rPr lang="en-US" b="1" dirty="0"/>
              <a:t>articles specifically tailored</a:t>
            </a:r>
            <a:r>
              <a:rPr lang="en-US" dirty="0"/>
              <a:t> to pregnancy-related topics. The focus is on reducing </a:t>
            </a:r>
            <a:r>
              <a:rPr lang="en-US" b="1" dirty="0"/>
              <a:t>additional pre- and post-natal risks</a:t>
            </a:r>
            <a:r>
              <a:rPr lang="en-US" dirty="0"/>
              <a:t> associated with tobacco use.</a:t>
            </a:r>
          </a:p>
          <a:p>
            <a:pPr marL="158750" indent="0">
              <a:buNone/>
            </a:pPr>
            <a:r>
              <a:rPr lang="en-US" b="1" dirty="0"/>
              <a:t>Native Quitline - </a:t>
            </a:r>
            <a:r>
              <a:rPr lang="en-US" dirty="0"/>
              <a:t> Similar to our pregnancy program, the Native American program uses a multi-modal approach with one-on-one calls, group sessions, and a web portal. The key difference is the content, which includes </a:t>
            </a:r>
            <a:r>
              <a:rPr lang="en-US" b="1" dirty="0"/>
              <a:t>articles tailored to this audience</a:t>
            </a:r>
            <a:r>
              <a:rPr lang="en-US" dirty="0"/>
              <a:t>. The program focuses on support from the community and highlights the differences between </a:t>
            </a:r>
            <a:r>
              <a:rPr lang="en-US" b="1" dirty="0"/>
              <a:t>ceremonial and commercial tobacco use</a:t>
            </a:r>
            <a:r>
              <a:rPr lang="en-US" dirty="0"/>
              <a:t>, which is a crucial distinction for this population.</a:t>
            </a:r>
          </a:p>
          <a:p>
            <a:pPr marL="158750" indent="0">
              <a:buNone/>
            </a:pPr>
            <a:r>
              <a:rPr lang="en-US" b="1" dirty="0"/>
              <a:t>Youth Online Program</a:t>
            </a:r>
            <a:r>
              <a:rPr lang="en-US" dirty="0"/>
              <a:t> For participants aged 13-18, we offer a dedicated </a:t>
            </a:r>
            <a:r>
              <a:rPr lang="en-US" b="1" dirty="0"/>
              <a:t>Youth Online Program</a:t>
            </a:r>
            <a:r>
              <a:rPr lang="en-US" dirty="0"/>
              <a:t>. This program provides a complete tobacco- and nicotine-quitting program with coaches available through </a:t>
            </a:r>
            <a:r>
              <a:rPr lang="en-US" b="1" dirty="0"/>
              <a:t>live chat</a:t>
            </a:r>
            <a:r>
              <a:rPr lang="en-US" dirty="0"/>
              <a:t>. The content is specifically adapted for a younger audience with </a:t>
            </a:r>
            <a:r>
              <a:rPr lang="en-US" b="1" dirty="0"/>
              <a:t>relevant topics and actions</a:t>
            </a:r>
            <a:r>
              <a:rPr lang="en-US" dirty="0"/>
              <a:t> that progress through six weekly steps. The program also features engaging elements such as </a:t>
            </a:r>
            <a:r>
              <a:rPr lang="en-US" b="1" dirty="0"/>
              <a:t>videos, animations, and quizzes</a:t>
            </a:r>
            <a:r>
              <a:rPr lang="en-US" dirty="0"/>
              <a:t> to keep teens motivated and on track.</a:t>
            </a:r>
          </a:p>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3541ea88202_2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3541ea88202_2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b="1" dirty="0"/>
              <a:t>Support for All: A Commitment to Health Equity</a:t>
            </a:r>
          </a:p>
          <a:p>
            <a:r>
              <a:rPr lang="en-US" dirty="0"/>
              <a:t>At the core of our program is a deep commitment to </a:t>
            </a:r>
            <a:r>
              <a:rPr lang="en-US" b="1" dirty="0"/>
              <a:t>health equity</a:t>
            </a:r>
            <a:r>
              <a:rPr lang="en-US" dirty="0"/>
              <a:t>. We understand that not everyone's journey is the same, which is why we've designed our services to be as inclusive and accessible as possible. Our approach focuses on three key pillars to ensure no one is left behind.</a:t>
            </a:r>
          </a:p>
          <a:p>
            <a:r>
              <a:rPr lang="en-US" b="1" dirty="0"/>
              <a:t>Pillars of Support</a:t>
            </a:r>
          </a:p>
          <a:p>
            <a:r>
              <a:rPr lang="en-US" b="1" dirty="0"/>
              <a:t>Universal Access:</a:t>
            </a:r>
            <a:endParaRPr lang="en-US" dirty="0"/>
          </a:p>
          <a:p>
            <a:pPr lvl="1"/>
            <a:r>
              <a:rPr lang="en-US" dirty="0"/>
              <a:t>Our services are available </a:t>
            </a:r>
            <a:r>
              <a:rPr lang="en-US" b="1" dirty="0"/>
              <a:t>24/7</a:t>
            </a:r>
            <a:r>
              <a:rPr lang="en-US" dirty="0"/>
              <a:t>, </a:t>
            </a:r>
            <a:r>
              <a:rPr lang="en-US" b="1" dirty="0"/>
              <a:t>free of charge</a:t>
            </a:r>
            <a:r>
              <a:rPr lang="en-US" dirty="0"/>
              <a:t>, and accessible to everyone. We believe that cost and convenience should never be a barrier to quitting. We are always on, so participants can reach us whenever they are ready.</a:t>
            </a:r>
          </a:p>
          <a:p>
            <a:r>
              <a:rPr lang="en-US" b="1" dirty="0"/>
              <a:t>Multilingual Support:</a:t>
            </a:r>
            <a:endParaRPr lang="en-US" dirty="0"/>
          </a:p>
          <a:p>
            <a:pPr lvl="1"/>
            <a:r>
              <a:rPr lang="en-US" dirty="0"/>
              <a:t>To serve our diverse population, our coaching and program materials are </a:t>
            </a:r>
            <a:r>
              <a:rPr lang="en-US" b="1" dirty="0"/>
              <a:t>translated into multiple languages</a:t>
            </a:r>
            <a:r>
              <a:rPr lang="en-US" dirty="0"/>
              <a:t>. Another </a:t>
            </a:r>
            <a:r>
              <a:rPr lang="en-US" dirty="0" err="1"/>
              <a:t>addion</a:t>
            </a:r>
            <a:r>
              <a:rPr lang="en-US" dirty="0"/>
              <a:t> for </a:t>
            </a:r>
            <a:r>
              <a:rPr lang="en-US" dirty="0" err="1"/>
              <a:t>mutligual</a:t>
            </a:r>
            <a:r>
              <a:rPr lang="en-US" dirty="0"/>
              <a:t> support is the language line </a:t>
            </a:r>
            <a:r>
              <a:rPr lang="en-US" dirty="0" err="1"/>
              <a:t>atha</a:t>
            </a:r>
            <a:r>
              <a:rPr lang="en-US" dirty="0"/>
              <a:t> supports participants with over 250 </a:t>
            </a:r>
            <a:r>
              <a:rPr lang="en-US" dirty="0" err="1"/>
              <a:t>differint</a:t>
            </a:r>
            <a:r>
              <a:rPr lang="en-US" dirty="0"/>
              <a:t> </a:t>
            </a:r>
            <a:r>
              <a:rPr lang="en-US" dirty="0" err="1"/>
              <a:t>launguages</a:t>
            </a:r>
            <a:r>
              <a:rPr lang="en-US" dirty="0"/>
              <a:t> available with translators.  This ensures that we can effectively support individuals from various backgrounds and linguistic needs. -</a:t>
            </a:r>
          </a:p>
          <a:p>
            <a:r>
              <a:rPr lang="en-US" b="1" dirty="0"/>
              <a:t>Tailored Interventions:</a:t>
            </a:r>
            <a:endParaRPr lang="en-US" dirty="0"/>
          </a:p>
          <a:p>
            <a:pPr lvl="1"/>
            <a:r>
              <a:rPr lang="en-US" dirty="0"/>
              <a:t>Our services are </a:t>
            </a:r>
            <a:r>
              <a:rPr lang="en-US" b="1" dirty="0"/>
              <a:t>customized</a:t>
            </a:r>
            <a:r>
              <a:rPr lang="en-US" dirty="0"/>
              <a:t> to meet the unique needs of each individual. We take into account factors like </a:t>
            </a:r>
            <a:r>
              <a:rPr lang="en-US" b="1" dirty="0"/>
              <a:t>race, ethnicity, disability status, geography, and life experiences</a:t>
            </a:r>
            <a:r>
              <a:rPr lang="en-US" dirty="0"/>
              <a:t> to provide a truly personalized approach. Our coaches are trained to provide </a:t>
            </a:r>
            <a:r>
              <a:rPr lang="en-US" b="1" dirty="0"/>
              <a:t>inclusive, trauma-informed care</a:t>
            </a:r>
            <a:r>
              <a:rPr lang="en-US" dirty="0"/>
              <a:t> with an emphasis on cultural humility.</a:t>
            </a:r>
          </a:p>
          <a:p>
            <a:r>
              <a:rPr lang="en-US" b="1" dirty="0"/>
              <a:t>Equity-Focused Clinical Oversight</a:t>
            </a:r>
          </a:p>
          <a:p>
            <a:r>
              <a:rPr lang="en-US" dirty="0"/>
              <a:t>All of these efforts are guided by </a:t>
            </a:r>
            <a:r>
              <a:rPr lang="en-US" b="1" dirty="0"/>
              <a:t>Equity-Focused Clinical Oversight</a:t>
            </a:r>
            <a:r>
              <a:rPr lang="en-US" dirty="0"/>
              <a:t>. This means we are constantly developing specialized approaches for key populations, including:</a:t>
            </a:r>
          </a:p>
          <a:p>
            <a:pPr lvl="1"/>
            <a:r>
              <a:rPr lang="en-US" dirty="0"/>
              <a:t>Menthol cessation.</a:t>
            </a:r>
          </a:p>
          <a:p>
            <a:pPr lvl="1"/>
            <a:r>
              <a:rPr lang="en-US" dirty="0"/>
              <a:t>Youth vaping.</a:t>
            </a:r>
          </a:p>
          <a:p>
            <a:pPr lvl="1"/>
            <a:r>
              <a:rPr lang="en-US" dirty="0"/>
              <a:t>And the unique challenges faced by </a:t>
            </a:r>
            <a:r>
              <a:rPr lang="en-US" b="1" dirty="0"/>
              <a:t>LGBTQIA+</a:t>
            </a:r>
            <a:r>
              <a:rPr lang="en-US" dirty="0"/>
              <a:t> individuals.</a:t>
            </a:r>
          </a:p>
          <a:p>
            <a:r>
              <a:rPr lang="en-US" dirty="0"/>
              <a:t>By prioritizing these specialized approaches, we ensure that our program is not only accessible but also specifically designed to help those who need it most.</a:t>
            </a:r>
          </a:p>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34abe49b207_0_23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 name="Google Shape;559;g34abe49b207_0_23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34abe49b207_0_29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8" name="Google Shape;568;g34abe49b207_0_29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None/>
            </a:pPr>
            <a:r>
              <a:rPr lang="en-US" b="1" dirty="0"/>
              <a:t>Provider Referral Progression</a:t>
            </a:r>
          </a:p>
          <a:p>
            <a:pPr>
              <a:buNone/>
            </a:pPr>
            <a:r>
              <a:rPr lang="en-US" dirty="0"/>
              <a:t>Our provider referral system is designed to create a seamless and efficient process for referring patients to our </a:t>
            </a:r>
            <a:r>
              <a:rPr lang="en-US" dirty="0" err="1"/>
              <a:t>quitline</a:t>
            </a:r>
            <a:r>
              <a:rPr lang="en-US" dirty="0"/>
              <a:t>. This streamlined approach ensures that a patient who is ready to quit receives timely and effective support, creating a closed-loop system between the provider and our program.</a:t>
            </a:r>
          </a:p>
          <a:p>
            <a:pPr>
              <a:buNone/>
            </a:pPr>
            <a:r>
              <a:rPr lang="en-US" dirty="0"/>
              <a:t>Here’s a step-by-step breakdown of how a referral progresses:</a:t>
            </a:r>
          </a:p>
          <a:p>
            <a:pPr>
              <a:buNone/>
            </a:pPr>
            <a:r>
              <a:rPr lang="en-US" b="1" dirty="0"/>
              <a:t>Step 1: Receive Referral</a:t>
            </a:r>
            <a:endParaRPr lang="en-US" dirty="0"/>
          </a:p>
          <a:p>
            <a:pPr>
              <a:buFont typeface="Arial" panose="020B0604020202020204" pitchFamily="34" charset="0"/>
              <a:buChar char="•"/>
            </a:pPr>
            <a:r>
              <a:rPr lang="en-US" dirty="0"/>
              <a:t>The process begins when we receive a referral from a provider, which can come through various methods, such as fax, an online portal, or an EHR system.</a:t>
            </a:r>
          </a:p>
          <a:p>
            <a:pPr>
              <a:buNone/>
            </a:pPr>
            <a:r>
              <a:rPr lang="en-US" b="1" dirty="0"/>
              <a:t>Step 2: Text Patient</a:t>
            </a:r>
            <a:endParaRPr lang="en-US" dirty="0"/>
          </a:p>
          <a:p>
            <a:pPr>
              <a:buFont typeface="Arial" panose="020B0604020202020204" pitchFamily="34" charset="0"/>
              <a:buChar char="•"/>
            </a:pPr>
            <a:r>
              <a:rPr lang="en-US" dirty="0"/>
              <a:t>Our team takes immediate action. On the same day or the very next day, we </a:t>
            </a:r>
            <a:r>
              <a:rPr lang="en-US" b="1" dirty="0"/>
              <a:t>text the patient</a:t>
            </a:r>
            <a:r>
              <a:rPr lang="en-US" dirty="0"/>
              <a:t> to initiate contact and let them know we will be reaching out. This is a crucial step for engagement, as we know that patients who receive this message are more likely to enroll.</a:t>
            </a:r>
          </a:p>
          <a:p>
            <a:pPr>
              <a:buFont typeface="Arial" panose="020B0604020202020204" pitchFamily="34" charset="0"/>
              <a:buChar char="•"/>
            </a:pPr>
            <a:r>
              <a:rPr lang="en-US" i="1" dirty="0"/>
              <a:t>(Note: This step requires the patient's prior consent to receive text messages.)</a:t>
            </a:r>
            <a:endParaRPr lang="en-US" dirty="0"/>
          </a:p>
          <a:p>
            <a:pPr>
              <a:buNone/>
            </a:pPr>
            <a:r>
              <a:rPr lang="en-US" b="1" dirty="0"/>
              <a:t>Step 3: Call Patient</a:t>
            </a:r>
            <a:endParaRPr lang="en-US" dirty="0"/>
          </a:p>
          <a:p>
            <a:pPr>
              <a:buFont typeface="Arial" panose="020B0604020202020204" pitchFamily="34" charset="0"/>
              <a:buChar char="•"/>
            </a:pPr>
            <a:r>
              <a:rPr lang="en-US" dirty="0"/>
              <a:t>Within </a:t>
            </a:r>
            <a:r>
              <a:rPr lang="en-US" b="1" dirty="0"/>
              <a:t>48 hours</a:t>
            </a:r>
            <a:r>
              <a:rPr lang="en-US" dirty="0"/>
              <a:t>, we make our first attempt to call the patient.</a:t>
            </a:r>
          </a:p>
          <a:p>
            <a:pPr>
              <a:buFont typeface="Arial" panose="020B0604020202020204" pitchFamily="34" charset="0"/>
              <a:buChar char="•"/>
            </a:pPr>
            <a:r>
              <a:rPr lang="en-US" dirty="0"/>
              <a:t>To build trust and ensure the patient knows who is calling, our number, </a:t>
            </a:r>
            <a:r>
              <a:rPr lang="en-US" b="1" dirty="0"/>
              <a:t>1-800-QUIT-NOW</a:t>
            </a:r>
            <a:r>
              <a:rPr lang="en-US" dirty="0"/>
              <a:t>, will display on most caller IDs.</a:t>
            </a:r>
          </a:p>
          <a:p>
            <a:pPr>
              <a:buFont typeface="Arial" panose="020B0604020202020204" pitchFamily="34" charset="0"/>
              <a:buChar char="•"/>
            </a:pPr>
            <a:r>
              <a:rPr lang="en-US" dirty="0"/>
              <a:t>We make </a:t>
            </a:r>
            <a:r>
              <a:rPr lang="en-US" b="1" dirty="0"/>
              <a:t>at least three outreach attempts</a:t>
            </a:r>
            <a:r>
              <a:rPr lang="en-US" dirty="0"/>
              <a:t> to ensure we connect with the patient.</a:t>
            </a:r>
          </a:p>
          <a:p>
            <a:pPr>
              <a:buNone/>
            </a:pPr>
            <a:r>
              <a:rPr lang="en-US" b="1" dirty="0"/>
              <a:t>Step 4: Enroll Patient</a:t>
            </a:r>
            <a:endParaRPr lang="en-US" dirty="0"/>
          </a:p>
          <a:p>
            <a:pPr>
              <a:buFont typeface="Arial" panose="020B0604020202020204" pitchFamily="34" charset="0"/>
              <a:buChar char="•"/>
            </a:pPr>
            <a:r>
              <a:rPr lang="en-US" dirty="0"/>
              <a:t>Once we connect, we work to enroll the patient in the program. This conversation typically takes around 10-15 minutes and covers everything from their tobacco use history to their personalized quit plan.</a:t>
            </a:r>
          </a:p>
          <a:p>
            <a:pPr>
              <a:buNone/>
            </a:pPr>
            <a:r>
              <a:rPr lang="en-US" b="1" dirty="0"/>
              <a:t>Step 5: Send Outcome Report</a:t>
            </a:r>
            <a:endParaRPr lang="en-US" dirty="0"/>
          </a:p>
          <a:p>
            <a:pPr>
              <a:buFont typeface="Arial" panose="020B0604020202020204" pitchFamily="34" charset="0"/>
              <a:buChar char="•"/>
            </a:pPr>
            <a:r>
              <a:rPr lang="en-US" dirty="0"/>
              <a:t>The final step closes the loop. We send an </a:t>
            </a:r>
            <a:r>
              <a:rPr lang="en-US" b="1" dirty="0"/>
              <a:t>outcome report</a:t>
            </a:r>
            <a:r>
              <a:rPr lang="en-US" dirty="0"/>
              <a:t> to the referring provider, who receives it through a HIPAA-compliant channel. This report provides them with an update on their patient's progress, allowing for a collaborative approach to care.</a:t>
            </a:r>
          </a:p>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35defd96a6a_3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5" name="Google Shape;575;g35defd96a6a_3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buNone/>
            </a:pPr>
            <a:r>
              <a:rPr lang="en-US" b="1" dirty="0">
                <a:effectLst/>
              </a:rPr>
              <a:t>Fax Referrals: Optimizing an Essential Process</a:t>
            </a:r>
          </a:p>
          <a:p>
            <a:pPr rtl="0">
              <a:buNone/>
            </a:pPr>
            <a:r>
              <a:rPr lang="en-US" dirty="0">
                <a:effectLst/>
              </a:rPr>
              <a:t>While we have diversified our referral methods, </a:t>
            </a:r>
            <a:r>
              <a:rPr lang="en-US" b="1" dirty="0">
                <a:effectLst/>
              </a:rPr>
              <a:t>fax referrals still make up 37% of our business</a:t>
            </a:r>
            <a:r>
              <a:rPr lang="en-US" dirty="0">
                <a:effectLst/>
              </a:rPr>
              <a:t>. We've made several key innovations to this process to improve efficiency, increase conversion rates, and better serve both patients and providers.</a:t>
            </a:r>
          </a:p>
          <a:p>
            <a:pPr rtl="0">
              <a:buNone/>
            </a:pPr>
            <a:r>
              <a:rPr lang="en-US" b="1" dirty="0">
                <a:effectLst/>
              </a:rPr>
              <a:t>1. Streamlined NRT Authorization</a:t>
            </a:r>
            <a:endParaRPr lang="en-US" dirty="0">
              <a:effectLst/>
            </a:endParaRPr>
          </a:p>
          <a:p>
            <a:pPr rtl="0">
              <a:buFont typeface="Arial" panose="020B0604020202020204" pitchFamily="34" charset="0"/>
              <a:buChar char="•"/>
            </a:pPr>
            <a:r>
              <a:rPr lang="en-US" dirty="0">
                <a:effectLst/>
              </a:rPr>
              <a:t>To remove a significant barrier for both the patient and the provider, we've included the </a:t>
            </a:r>
            <a:r>
              <a:rPr lang="en-US" b="1" dirty="0">
                <a:effectLst/>
              </a:rPr>
              <a:t>NRT authorization directly on the fax form</a:t>
            </a:r>
            <a:r>
              <a:rPr lang="en-US" dirty="0">
                <a:effectLst/>
              </a:rPr>
              <a:t>. This pre-authorization step streamlines the process and ensures that patients who need NRT can receive it as quickly as possible.</a:t>
            </a:r>
          </a:p>
          <a:p>
            <a:pPr rtl="0">
              <a:buNone/>
            </a:pPr>
            <a:r>
              <a:rPr lang="en-US" b="1" dirty="0">
                <a:effectLst/>
              </a:rPr>
              <a:t>2. Outcome Modality Options</a:t>
            </a:r>
            <a:endParaRPr lang="en-US" dirty="0">
              <a:effectLst/>
            </a:endParaRPr>
          </a:p>
          <a:p>
            <a:pPr rtl="0">
              <a:buFont typeface="Arial" panose="020B0604020202020204" pitchFamily="34" charset="0"/>
              <a:buChar char="•"/>
            </a:pPr>
            <a:r>
              <a:rPr lang="en-US" dirty="0">
                <a:effectLst/>
              </a:rPr>
              <a:t>We have also given providers more flexibility in how they receive patient outcome reports. They can now choose to receive a secure email report, a faxed outcome report, or no outcome report at all, depending on their preference.</a:t>
            </a:r>
          </a:p>
          <a:p>
            <a:pPr rtl="0">
              <a:buNone/>
            </a:pPr>
            <a:r>
              <a:rPr lang="en-US" b="1" dirty="0">
                <a:effectLst/>
              </a:rPr>
              <a:t>3. Enhancing Patient Connection</a:t>
            </a:r>
            <a:endParaRPr lang="en-US" dirty="0">
              <a:effectLst/>
            </a:endParaRPr>
          </a:p>
          <a:p>
            <a:pPr rtl="0">
              <a:buFont typeface="Arial" panose="020B0604020202020204" pitchFamily="34" charset="0"/>
              <a:buChar char="•"/>
            </a:pPr>
            <a:r>
              <a:rPr lang="en-US" b="1" dirty="0">
                <a:effectLst/>
              </a:rPr>
              <a:t>Text Consent:</a:t>
            </a:r>
            <a:r>
              <a:rPr lang="en-US" dirty="0">
                <a:effectLst/>
              </a:rPr>
              <a:t> As part of our commitment to innovation, we are now utilizing the ability to text patients who are referred by fax. This helps to significantly increase our connection rates and conversion rates, as we are able to reach patients on a channel they are most likely to respond to.</a:t>
            </a:r>
          </a:p>
          <a:p>
            <a:pPr rtl="0">
              <a:buFont typeface="Arial" panose="020B0604020202020204" pitchFamily="34" charset="0"/>
              <a:buChar char="•"/>
            </a:pPr>
            <a:r>
              <a:rPr lang="en-US" b="1" dirty="0">
                <a:effectLst/>
              </a:rPr>
              <a:t>National Provider Identifier (NPI):</a:t>
            </a:r>
            <a:r>
              <a:rPr lang="en-US" dirty="0">
                <a:effectLst/>
              </a:rPr>
              <a:t> We are now collecting the National Provider Identifier (NPI) to allow us to expand our reporting options and make our data more useful for providers.</a:t>
            </a:r>
          </a:p>
          <a:p>
            <a:pPr rtl="0">
              <a:buNone/>
            </a:pPr>
            <a:r>
              <a:rPr lang="en-US" dirty="0">
                <a:effectLst/>
              </a:rPr>
              <a:t>These updates ensure that our fax referral system remains a vital and highly effective way to connect providers and patients with our program.</a:t>
            </a:r>
          </a:p>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541ea88202_0_4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3541ea88202_0_4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Here are the topics we will be going over in the presentation today</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We will start with a foundational Quitline Overview</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And dive into Enrollment &amp; Program Designs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We will then move to Specialty Tracks &amp; Priority Populations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And lastly we will cover referrals</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g34abe49b207_0_39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8" name="Google Shape;608;g34abe49b207_0_39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buNone/>
            </a:pPr>
            <a:r>
              <a:rPr lang="en-US" b="1" dirty="0">
                <a:effectLst/>
              </a:rPr>
              <a:t>The New Referral Form: A Focus on Streamlining</a:t>
            </a:r>
          </a:p>
          <a:p>
            <a:pPr rtl="0">
              <a:buNone/>
            </a:pPr>
            <a:r>
              <a:rPr lang="en-US" dirty="0">
                <a:effectLst/>
              </a:rPr>
              <a:t>This is an image of our new referral form, which incorporates the innovations we just discussed. We've redesigned this form to be more comprehensive and efficient, making the referral process even easier for providers.</a:t>
            </a:r>
          </a:p>
          <a:p>
            <a:pPr rtl="0">
              <a:buNone/>
            </a:pPr>
            <a:r>
              <a:rPr lang="en-US" dirty="0">
                <a:effectLst/>
              </a:rPr>
              <a:t>Let's highlight the key improvements:</a:t>
            </a:r>
          </a:p>
          <a:p>
            <a:pPr rtl="0">
              <a:buFont typeface="Arial" panose="020B0604020202020204" pitchFamily="34" charset="0"/>
              <a:buChar char="•"/>
            </a:pPr>
            <a:r>
              <a:rPr lang="en-US" b="1" dirty="0">
                <a:effectLst/>
              </a:rPr>
              <a:t>New Provider Information Categorization:</a:t>
            </a:r>
            <a:r>
              <a:rPr lang="en-US" dirty="0">
                <a:effectLst/>
              </a:rPr>
              <a:t> We have added new categories for provider information, allowing us to more accurately classify the referring facility as a clinic, pharmacy, hospital, or other. This helps us better understand our referral sources and serve them more effectively.</a:t>
            </a:r>
          </a:p>
          <a:p>
            <a:pPr rtl="0">
              <a:buFont typeface="Arial" panose="020B0604020202020204" pitchFamily="34" charset="0"/>
              <a:buChar char="•"/>
            </a:pPr>
            <a:r>
              <a:rPr lang="en-US" b="1" dirty="0">
                <a:effectLst/>
              </a:rPr>
              <a:t>New NPI Collection:</a:t>
            </a:r>
            <a:r>
              <a:rPr lang="en-US" dirty="0">
                <a:effectLst/>
              </a:rPr>
              <a:t> We are now collecting the </a:t>
            </a:r>
            <a:r>
              <a:rPr lang="en-US" b="1" dirty="0">
                <a:effectLst/>
              </a:rPr>
              <a:t>National Provider Identifier (NPI)</a:t>
            </a:r>
            <a:r>
              <a:rPr lang="en-US" dirty="0">
                <a:effectLst/>
              </a:rPr>
              <a:t>. This is a crucial addition that allows us to securely send outcome reports to providers and gives us the ability to expand our reporting capabilities in the future.</a:t>
            </a:r>
          </a:p>
          <a:p>
            <a:pPr rtl="0">
              <a:buFont typeface="Arial" panose="020B0604020202020204" pitchFamily="34" charset="0"/>
              <a:buChar char="•"/>
            </a:pPr>
            <a:r>
              <a:rPr lang="en-US" b="1" dirty="0">
                <a:effectLst/>
              </a:rPr>
              <a:t>New Pre-Authorization NRT Feature:</a:t>
            </a:r>
            <a:r>
              <a:rPr lang="en-US" dirty="0">
                <a:effectLst/>
              </a:rPr>
              <a:t> You can see the new pre-authorization section for NRT. This allows providers to approve NRT directly on the form, removing a significant barrier and speeding up the process for the patient.</a:t>
            </a:r>
          </a:p>
          <a:p>
            <a:pPr rtl="0">
              <a:buFont typeface="Arial" panose="020B0604020202020204" pitchFamily="34" charset="0"/>
              <a:buChar char="•"/>
            </a:pPr>
            <a:r>
              <a:rPr lang="en-US" b="1" dirty="0">
                <a:effectLst/>
              </a:rPr>
              <a:t>New Text Consent Box:</a:t>
            </a:r>
            <a:r>
              <a:rPr lang="en-US" dirty="0">
                <a:effectLst/>
              </a:rPr>
              <a:t> We've also added a new box to the form where providers can obtain and document the patient's consent to receive text messages. This simple addition has proven to be a powerful tool for increasing our connection and enrollment rates.</a:t>
            </a:r>
          </a:p>
          <a:p>
            <a:pPr rtl="0">
              <a:buNone/>
            </a:pPr>
            <a:r>
              <a:rPr lang="en-US" dirty="0">
                <a:effectLst/>
              </a:rPr>
              <a:t>These updates to our referral form are designed to create a more efficient and effective process for providers and, most importantly, for the patients they refer.</a:t>
            </a:r>
          </a:p>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34abe49b207_0_40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34abe49b207_0_40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buNone/>
            </a:pPr>
            <a:r>
              <a:rPr lang="en-US" b="1" dirty="0">
                <a:effectLst/>
              </a:rPr>
              <a:t>The Online Referral Portal</a:t>
            </a:r>
          </a:p>
          <a:p>
            <a:pPr rtl="0">
              <a:buNone/>
            </a:pPr>
            <a:r>
              <a:rPr lang="en-US" dirty="0">
                <a:effectLst/>
              </a:rPr>
              <a:t>In addition to our fax referral process, we are proud to introduce our new </a:t>
            </a:r>
            <a:r>
              <a:rPr lang="en-US" b="1" dirty="0">
                <a:effectLst/>
              </a:rPr>
              <a:t>Online Referral Portal</a:t>
            </a:r>
            <a:r>
              <a:rPr lang="en-US" dirty="0">
                <a:effectLst/>
              </a:rPr>
              <a:t>. This tool offers providers a modern and efficient way to refer patients, making the process faster and more accessible than ever.</a:t>
            </a:r>
          </a:p>
          <a:p>
            <a:pPr rtl="0">
              <a:buNone/>
            </a:pPr>
            <a:r>
              <a:rPr lang="en-US" dirty="0">
                <a:effectLst/>
              </a:rPr>
              <a:t>The portal provides several key benefits:</a:t>
            </a:r>
          </a:p>
          <a:p>
            <a:pPr rtl="0">
              <a:buFont typeface="Arial" panose="020B0604020202020204" pitchFamily="34" charset="0"/>
              <a:buChar char="•"/>
            </a:pPr>
            <a:r>
              <a:rPr lang="en-US" b="1" dirty="0">
                <a:effectLst/>
              </a:rPr>
              <a:t>Universal Availability</a:t>
            </a:r>
            <a:r>
              <a:rPr lang="en-US" dirty="0">
                <a:effectLst/>
              </a:rPr>
              <a:t>: The portal is available for every state at the time of our Rally launch, ensuring widespread access for all of our partners.</a:t>
            </a:r>
          </a:p>
          <a:p>
            <a:pPr rtl="0">
              <a:buFont typeface="Arial" panose="020B0604020202020204" pitchFamily="34" charset="0"/>
              <a:buChar char="•"/>
            </a:pPr>
            <a:r>
              <a:rPr lang="en-US" b="1" dirty="0">
                <a:effectLst/>
              </a:rPr>
              <a:t>Easy and Secure</a:t>
            </a:r>
            <a:r>
              <a:rPr lang="en-US" dirty="0">
                <a:effectLst/>
              </a:rPr>
              <a:t>: It provides a simple and secure alternative to faxing. Providers can quickly and confidently submit referrals without having to worry about paper forms or outdated technology.</a:t>
            </a:r>
          </a:p>
          <a:p>
            <a:pPr rtl="0">
              <a:buFont typeface="Arial" panose="020B0604020202020204" pitchFamily="34" charset="0"/>
              <a:buChar char="•"/>
            </a:pPr>
            <a:r>
              <a:rPr lang="en-US" b="1" dirty="0">
                <a:effectLst/>
              </a:rPr>
              <a:t>NRT Pre-Authorization</a:t>
            </a:r>
            <a:r>
              <a:rPr lang="en-US" dirty="0">
                <a:effectLst/>
              </a:rPr>
              <a:t>: Just like our updated fax form, the online portal includes the option for </a:t>
            </a:r>
            <a:r>
              <a:rPr lang="en-US" b="1" dirty="0">
                <a:effectLst/>
              </a:rPr>
              <a:t>NRT pre-authorization</a:t>
            </a:r>
            <a:r>
              <a:rPr lang="en-US" dirty="0">
                <a:effectLst/>
              </a:rPr>
              <a:t>, which helps to get patients the resources they need faster.</a:t>
            </a:r>
          </a:p>
          <a:p>
            <a:pPr rtl="0">
              <a:buFont typeface="Arial" panose="020B0604020202020204" pitchFamily="34" charset="0"/>
              <a:buChar char="•"/>
            </a:pPr>
            <a:r>
              <a:rPr lang="en-US" b="1" dirty="0">
                <a:effectLst/>
              </a:rPr>
              <a:t>Effortless Sharing</a:t>
            </a:r>
            <a:r>
              <a:rPr lang="en-US" dirty="0">
                <a:effectLst/>
              </a:rPr>
              <a:t>: The link to the portal can be easily shared via a </a:t>
            </a:r>
            <a:r>
              <a:rPr lang="en-US" b="1" dirty="0">
                <a:effectLst/>
              </a:rPr>
              <a:t>QR code</a:t>
            </a:r>
            <a:r>
              <a:rPr lang="en-US" dirty="0">
                <a:effectLst/>
              </a:rPr>
              <a:t> and built directly into a state's website. This makes it incredibly convenient for providers to access the referral form from any device.</a:t>
            </a:r>
          </a:p>
          <a:p>
            <a:pPr rtl="0">
              <a:buNone/>
            </a:pPr>
            <a:r>
              <a:rPr lang="en-US" dirty="0">
                <a:effectLst/>
              </a:rPr>
              <a:t>The online portal delivers a </a:t>
            </a:r>
            <a:r>
              <a:rPr lang="en-US" b="1" dirty="0">
                <a:effectLst/>
              </a:rPr>
              <a:t>real-time referral</a:t>
            </a:r>
            <a:r>
              <a:rPr lang="en-US" dirty="0">
                <a:effectLst/>
              </a:rPr>
              <a:t> experience. It provides an </a:t>
            </a:r>
            <a:r>
              <a:rPr lang="en-US" b="1" dirty="0">
                <a:effectLst/>
              </a:rPr>
              <a:t>easy alternative to EHR or fax</a:t>
            </a:r>
            <a:r>
              <a:rPr lang="en-US" dirty="0">
                <a:effectLst/>
              </a:rPr>
              <a:t> and, most importantly, generates the </a:t>
            </a:r>
            <a:r>
              <a:rPr lang="en-US" b="1" dirty="0">
                <a:effectLst/>
              </a:rPr>
              <a:t>same secure outcome report</a:t>
            </a:r>
            <a:r>
              <a:rPr lang="en-US" dirty="0">
                <a:effectLst/>
              </a:rPr>
              <a:t> as a fax referral, ensuring providers are kept in the loop on their patient's progress.</a:t>
            </a:r>
          </a:p>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34abe49b207_0_4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34abe49b207_0_4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buNone/>
            </a:pPr>
            <a:r>
              <a:rPr lang="en-US" b="1" dirty="0">
                <a:effectLst/>
              </a:rPr>
              <a:t>Overview of E-Referrals</a:t>
            </a:r>
          </a:p>
          <a:p>
            <a:pPr rtl="0">
              <a:buNone/>
            </a:pPr>
            <a:r>
              <a:rPr lang="en-US" dirty="0">
                <a:effectLst/>
              </a:rPr>
              <a:t>Finally, I'd like to briefly touch on E-referrals, which represent the most advanced method of provider referral. We will not be diving too deeply into this topic today, as it is a complex area that could be a full presentation on its own.</a:t>
            </a:r>
          </a:p>
          <a:p>
            <a:pPr rtl="0">
              <a:buNone/>
            </a:pPr>
            <a:r>
              <a:rPr lang="en-US" dirty="0">
                <a:effectLst/>
              </a:rPr>
              <a:t>E-referrals involve </a:t>
            </a:r>
            <a:r>
              <a:rPr lang="en-US" b="1" dirty="0">
                <a:effectLst/>
              </a:rPr>
              <a:t>Full EHR Integration</a:t>
            </a:r>
            <a:r>
              <a:rPr lang="en-US" dirty="0">
                <a:effectLst/>
              </a:rPr>
              <a:t>, using industry-standard, HIPAA-compliant transfer protocols like </a:t>
            </a:r>
            <a:r>
              <a:rPr lang="en-US" b="1" dirty="0">
                <a:effectLst/>
              </a:rPr>
              <a:t>HL7v3 via Direct Secure Message</a:t>
            </a:r>
            <a:r>
              <a:rPr lang="en-US" dirty="0">
                <a:effectLst/>
              </a:rPr>
              <a:t> or </a:t>
            </a:r>
            <a:r>
              <a:rPr lang="en-US" b="1" dirty="0">
                <a:effectLst/>
              </a:rPr>
              <a:t>HL7v2 via VPN</a:t>
            </a:r>
            <a:r>
              <a:rPr lang="en-US" dirty="0">
                <a:effectLst/>
              </a:rPr>
              <a:t>.</a:t>
            </a:r>
          </a:p>
          <a:p>
            <a:pPr rtl="0">
              <a:buNone/>
            </a:pPr>
            <a:r>
              <a:rPr lang="en-US" b="1" dirty="0">
                <a:effectLst/>
              </a:rPr>
              <a:t>The main benefit</a:t>
            </a:r>
            <a:r>
              <a:rPr lang="en-US" dirty="0">
                <a:effectLst/>
              </a:rPr>
              <a:t> of this approach is that HL7 has a set of international standards used across the health industry and is broadly supported by most major EHR systems like Epic, </a:t>
            </a:r>
            <a:r>
              <a:rPr lang="en-US" dirty="0" err="1">
                <a:effectLst/>
              </a:rPr>
              <a:t>eCW</a:t>
            </a:r>
            <a:r>
              <a:rPr lang="en-US" dirty="0">
                <a:effectLst/>
              </a:rPr>
              <a:t>, and </a:t>
            </a:r>
            <a:r>
              <a:rPr lang="en-US" dirty="0" err="1">
                <a:effectLst/>
              </a:rPr>
              <a:t>AthenaHealth</a:t>
            </a:r>
            <a:r>
              <a:rPr lang="en-US" dirty="0">
                <a:effectLst/>
              </a:rPr>
              <a:t>.</a:t>
            </a:r>
          </a:p>
          <a:p>
            <a:pPr rtl="0">
              <a:buNone/>
            </a:pPr>
            <a:r>
              <a:rPr lang="en-US" b="1" dirty="0">
                <a:effectLst/>
              </a:rPr>
              <a:t>The primary considerations</a:t>
            </a:r>
            <a:r>
              <a:rPr lang="en-US" dirty="0">
                <a:effectLst/>
              </a:rPr>
              <a:t> for this type of integration are the implementation costs for health systems and the fact that it requires significant involvement from their IT and/or EHR vendor.</a:t>
            </a:r>
          </a:p>
          <a:p>
            <a:pPr marL="0" lvl="0" indent="0" algn="l" rtl="0">
              <a:spcBef>
                <a:spcPts val="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g34abe49b207_0_48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6" name="Google Shape;656;g34abe49b207_0_48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buNone/>
            </a:pPr>
            <a:r>
              <a:rPr lang="en-US" b="1" dirty="0">
                <a:effectLst/>
              </a:rPr>
              <a:t>The Outcome Report</a:t>
            </a:r>
          </a:p>
          <a:p>
            <a:pPr rtl="0">
              <a:buNone/>
            </a:pPr>
            <a:r>
              <a:rPr lang="en-US" dirty="0">
                <a:effectLst/>
              </a:rPr>
              <a:t>The </a:t>
            </a:r>
            <a:r>
              <a:rPr lang="en-US" b="1" dirty="0">
                <a:effectLst/>
              </a:rPr>
              <a:t>Outcome Report</a:t>
            </a:r>
            <a:r>
              <a:rPr lang="en-US" dirty="0">
                <a:effectLst/>
              </a:rPr>
              <a:t> is the final step in the referral process, designed to close the loop with the provider and keep them informed. This report provides a clear and concise summary of the patient's status after we've attempted to contact them.</a:t>
            </a:r>
          </a:p>
          <a:p>
            <a:pPr rtl="0">
              <a:buNone/>
            </a:pPr>
            <a:r>
              <a:rPr lang="en-US" b="1" dirty="0">
                <a:effectLst/>
              </a:rPr>
              <a:t>Key Features of the Report:</a:t>
            </a:r>
            <a:endParaRPr lang="en-US" dirty="0">
              <a:effectLst/>
            </a:endParaRPr>
          </a:p>
          <a:p>
            <a:pPr rtl="0">
              <a:buFont typeface="Arial" panose="020B0604020202020204" pitchFamily="34" charset="0"/>
              <a:buChar char="•"/>
            </a:pPr>
            <a:r>
              <a:rPr lang="en-US" b="1" dirty="0">
                <a:effectLst/>
              </a:rPr>
              <a:t>State Logo:</a:t>
            </a:r>
            <a:r>
              <a:rPr lang="en-US" dirty="0">
                <a:effectLst/>
              </a:rPr>
              <a:t> The report includes the specific </a:t>
            </a:r>
            <a:r>
              <a:rPr lang="en-US" b="1" dirty="0">
                <a:effectLst/>
              </a:rPr>
              <a:t>state logo</a:t>
            </a:r>
            <a:r>
              <a:rPr lang="en-US" dirty="0">
                <a:effectLst/>
              </a:rPr>
              <a:t>, which reinforces the partnership and adds a layer of trust and familiarity for the provider.</a:t>
            </a:r>
          </a:p>
          <a:p>
            <a:pPr rtl="0">
              <a:buFont typeface="Arial" panose="020B0604020202020204" pitchFamily="34" charset="0"/>
              <a:buChar char="•"/>
            </a:pPr>
            <a:r>
              <a:rPr lang="en-US" b="1" dirty="0">
                <a:effectLst/>
              </a:rPr>
              <a:t>Detailed Outcomes:</a:t>
            </a:r>
            <a:r>
              <a:rPr lang="en-US" dirty="0">
                <a:effectLst/>
              </a:rPr>
              <a:t> The report provides a </a:t>
            </a:r>
            <a:r>
              <a:rPr lang="en-US" b="1" dirty="0">
                <a:effectLst/>
              </a:rPr>
              <a:t>detailed outcome</a:t>
            </a:r>
            <a:r>
              <a:rPr lang="en-US" dirty="0">
                <a:effectLst/>
              </a:rPr>
              <a:t> of our outreach attempts, using a clear, defined legend. Outcomes include:</a:t>
            </a:r>
          </a:p>
          <a:p>
            <a:pPr marL="742950" lvl="1" indent="-285750" rtl="0">
              <a:buFont typeface="Arial" panose="020B0604020202020204" pitchFamily="34" charset="0"/>
              <a:buChar char="•"/>
            </a:pPr>
            <a:r>
              <a:rPr lang="en-US" b="1" dirty="0">
                <a:effectLst/>
              </a:rPr>
              <a:t>Accepted:</a:t>
            </a:r>
            <a:r>
              <a:rPr lang="en-US" dirty="0">
                <a:effectLst/>
              </a:rPr>
              <a:t> The patient was successfully reached and enrolled in the program.</a:t>
            </a:r>
          </a:p>
          <a:p>
            <a:pPr marL="742950" lvl="1" indent="-285750" rtl="0">
              <a:buFont typeface="Arial" panose="020B0604020202020204" pitchFamily="34" charset="0"/>
              <a:buChar char="•"/>
            </a:pPr>
            <a:r>
              <a:rPr lang="en-US" b="1" dirty="0">
                <a:effectLst/>
              </a:rPr>
              <a:t>Already enrolled:</a:t>
            </a:r>
            <a:r>
              <a:rPr lang="en-US" dirty="0">
                <a:effectLst/>
              </a:rPr>
              <a:t> The patient was already a member, so no new enrollment was needed.</a:t>
            </a:r>
          </a:p>
          <a:p>
            <a:pPr marL="742950" lvl="1" indent="-285750" rtl="0">
              <a:buFont typeface="Arial" panose="020B0604020202020204" pitchFamily="34" charset="0"/>
              <a:buChar char="•"/>
            </a:pPr>
            <a:r>
              <a:rPr lang="en-US" b="1" dirty="0">
                <a:effectLst/>
              </a:rPr>
              <a:t>Declined:</a:t>
            </a:r>
            <a:r>
              <a:rPr lang="en-US" dirty="0">
                <a:effectLst/>
              </a:rPr>
              <a:t> The patient declined to enroll in the program.</a:t>
            </a:r>
          </a:p>
          <a:p>
            <a:pPr marL="742950" lvl="1" indent="-285750" rtl="0">
              <a:buFont typeface="Arial" panose="020B0604020202020204" pitchFamily="34" charset="0"/>
              <a:buChar char="•"/>
            </a:pPr>
            <a:r>
              <a:rPr lang="en-US" b="1" dirty="0">
                <a:effectLst/>
              </a:rPr>
              <a:t>And more:</a:t>
            </a:r>
            <a:r>
              <a:rPr lang="en-US" dirty="0">
                <a:effectLst/>
              </a:rPr>
              <a:t> Other outcomes detail why we were unable to enroll the patient, such as a duplicate record, invalid phone number, or a patient being deemed too young.</a:t>
            </a:r>
          </a:p>
          <a:p>
            <a:pPr rtl="0">
              <a:buFont typeface="Arial" panose="020B0604020202020204" pitchFamily="34" charset="0"/>
              <a:buChar char="•"/>
            </a:pPr>
            <a:r>
              <a:rPr lang="en-US" b="1" dirty="0">
                <a:effectLst/>
              </a:rPr>
              <a:t>NRT Provided:</a:t>
            </a:r>
            <a:r>
              <a:rPr lang="en-US" dirty="0">
                <a:effectLst/>
              </a:rPr>
              <a:t> For patients who enroll, the report specifies the </a:t>
            </a:r>
            <a:r>
              <a:rPr lang="en-US" b="1" dirty="0">
                <a:effectLst/>
              </a:rPr>
              <a:t>Nicotine Replacement Therapy (NRT)</a:t>
            </a:r>
            <a:r>
              <a:rPr lang="en-US" dirty="0">
                <a:effectLst/>
              </a:rPr>
              <a:t> provided. As seen in the example on the slide, it details the type of NRT (e.g., "8 weeks nicotine patch") and the dosage, which is crucial information for the provider.</a:t>
            </a:r>
          </a:p>
          <a:p>
            <a:pPr rtl="0">
              <a:buNone/>
            </a:pPr>
            <a:r>
              <a:rPr lang="en-US" dirty="0">
                <a:effectLst/>
              </a:rPr>
              <a:t>This report ensures providers have a clear understanding of their patient's journey, allowing for better-coordinated care and a stronger partnership.</a:t>
            </a:r>
          </a:p>
          <a:p>
            <a:pPr marL="0" lvl="0" indent="0" algn="l" rtl="0">
              <a:spcBef>
                <a:spcPts val="0"/>
              </a:spcBef>
              <a:spcAft>
                <a:spcPts val="0"/>
              </a:spcAft>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9"/>
        <p:cNvGrpSpPr/>
        <p:nvPr/>
      </p:nvGrpSpPr>
      <p:grpSpPr>
        <a:xfrm>
          <a:off x="0" y="0"/>
          <a:ext cx="0" cy="0"/>
          <a:chOff x="0" y="0"/>
          <a:chExt cx="0" cy="0"/>
        </a:xfrm>
      </p:grpSpPr>
      <p:sp>
        <p:nvSpPr>
          <p:cNvPr id="1070" name="Google Shape;1070;g34abe49b207_0_24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1" name="Google Shape;1071;g34abe49b207_0_24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4"/>
        <p:cNvGrpSpPr/>
        <p:nvPr/>
      </p:nvGrpSpPr>
      <p:grpSpPr>
        <a:xfrm>
          <a:off x="0" y="0"/>
          <a:ext cx="0" cy="0"/>
          <a:chOff x="0" y="0"/>
          <a:chExt cx="0" cy="0"/>
        </a:xfrm>
      </p:grpSpPr>
      <p:sp>
        <p:nvSpPr>
          <p:cNvPr id="1155" name="Google Shape;1155;g35defd96a6a_3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6" name="Google Shape;1156;g35defd96a6a_3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3078712e54_0_3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33078712e54_0_3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Section 1 Quitline</a:t>
            </a:r>
          </a:p>
          <a:p>
            <a:pPr marL="0" lvl="0" indent="0" algn="l" rtl="0">
              <a:spcBef>
                <a:spcPts val="0"/>
              </a:spcBef>
              <a:spcAft>
                <a:spcPts val="0"/>
              </a:spcAft>
              <a:buNone/>
            </a:pPr>
            <a:endParaRPr lang="en-US" dirty="0"/>
          </a:p>
          <a:p>
            <a:pPr marL="0" lvl="0" indent="0" algn="l" rtl="0">
              <a:spcBef>
                <a:spcPts val="0"/>
              </a:spcBef>
              <a:spcAft>
                <a:spcPts val="0"/>
              </a:spcAft>
              <a:buNone/>
            </a:pPr>
            <a:r>
              <a:rPr lang="en" dirty="0"/>
              <a:t>So what is the Quitline?</a:t>
            </a:r>
          </a:p>
          <a:p>
            <a:pPr marL="0" lvl="0" indent="0" algn="l" rtl="0">
              <a:spcBef>
                <a:spcPts val="0"/>
              </a:spcBef>
              <a:spcAft>
                <a:spcPts val="0"/>
              </a:spcAft>
              <a:buNone/>
            </a:pPr>
            <a:r>
              <a:rPr lang="en" dirty="0"/>
              <a:t>The Quitline is </a:t>
            </a:r>
            <a:r>
              <a:rPr lang="en-US" dirty="0"/>
              <a:t>an integrated telephone, text, chat, and web-based service to support States and programs that are looking to provide commercial nicotine and tobacco cessation services</a:t>
            </a:r>
            <a:r>
              <a:rPr lang="en" dirty="0"/>
              <a:t>. In addition to coaching, participants of the quitline are given access to a number of supportice resources including QuitGuids and Free NRT. The focus of the Quitline is help particiapnts around quittling commercial nicotine or tobacco use as we do understand some individuals and cultures use tobacco for ceremonial purposes. RVO Health currently serves 22 </a:t>
            </a:r>
            <a:r>
              <a:rPr lang="en"/>
              <a:t>states and US territories </a:t>
            </a:r>
            <a:endParaRPr lang="en" dirty="0"/>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3541ea88202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3541ea88202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So what is the Quitline?</a:t>
            </a:r>
          </a:p>
          <a:p>
            <a:pPr marL="0" lvl="0" indent="0" algn="l" rtl="0">
              <a:spcBef>
                <a:spcPts val="0"/>
              </a:spcBef>
              <a:spcAft>
                <a:spcPts val="0"/>
              </a:spcAft>
              <a:buNone/>
            </a:pPr>
            <a:r>
              <a:rPr lang="en" dirty="0"/>
              <a:t>The Quitline is </a:t>
            </a:r>
            <a:r>
              <a:rPr lang="en-US" dirty="0"/>
              <a:t>an integrated telephone, text, chat, and web-based service to support States and programs that are looking to provide commercial nicotine and tobacco cessation services</a:t>
            </a:r>
            <a:r>
              <a:rPr lang="en" dirty="0"/>
              <a:t>. </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In addition to coaching, participants of the quitline are given access to a number of supportice resources including QuitGuids and Free NRT.</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The focus of the Quitline is help particiapnts around quittling commercial nicotine or tobacco use as we do understand some individuals and cultures use tobacco for ceremonial purposes.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4813839e20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34813839e20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We currently service 22 states and US territories and have helped over 4.6 million people since 1985. We currenlty also partner with over 800 clients across multiple markets including Managed care organizations, commercial insurance, and employer groups.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34813839e20_0_7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34813839e20_0_7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Section Two – Enrollment and Program Design</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34813839e20_0_16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34813839e20_0_16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b="1" dirty="0"/>
              <a:t>Participant Journey: From Enrollment to Success</a:t>
            </a:r>
          </a:p>
          <a:p>
            <a:r>
              <a:rPr lang="en-US" dirty="0"/>
              <a:t>Let's walk through the participant's journey, from their initial contact with our program all the way to their final session and assessment. We'll explore how they progress through key stages, including activation, one-on-one coaching, and optional group sessions.</a:t>
            </a:r>
          </a:p>
          <a:p>
            <a:pPr marL="158750" indent="0">
              <a:buNone/>
            </a:pPr>
            <a:r>
              <a:rPr lang="en-US" b="1" dirty="0"/>
              <a:t>Stage 1: Activation and Enrollment</a:t>
            </a:r>
          </a:p>
          <a:p>
            <a:r>
              <a:rPr lang="en-US" dirty="0"/>
              <a:t>The journey begins with </a:t>
            </a:r>
            <a:r>
              <a:rPr lang="en-US" b="1" dirty="0"/>
              <a:t>activation</a:t>
            </a:r>
            <a:r>
              <a:rPr lang="en-US" dirty="0"/>
              <a:t>, where a participant enrolls in the program. They have several options to get started:</a:t>
            </a:r>
          </a:p>
          <a:p>
            <a:pPr lvl="1"/>
            <a:r>
              <a:rPr lang="en-US" b="1" dirty="0"/>
              <a:t>Phone Call:</a:t>
            </a:r>
            <a:r>
              <a:rPr lang="en-US" dirty="0"/>
              <a:t> The most common method, used by </a:t>
            </a:r>
            <a:r>
              <a:rPr lang="en-US" b="1" dirty="0"/>
              <a:t>60-70%</a:t>
            </a:r>
            <a:r>
              <a:rPr lang="en-US" dirty="0"/>
              <a:t> of participants, is calling </a:t>
            </a:r>
            <a:r>
              <a:rPr lang="en-US" b="1" dirty="0"/>
              <a:t>1-800-QUIT-NOW</a:t>
            </a:r>
            <a:r>
              <a:rPr lang="en-US" dirty="0"/>
              <a:t>.</a:t>
            </a:r>
          </a:p>
          <a:p>
            <a:pPr lvl="1"/>
            <a:r>
              <a:rPr lang="en-US" b="1" dirty="0"/>
              <a:t>Website:</a:t>
            </a:r>
            <a:r>
              <a:rPr lang="en-US" dirty="0"/>
              <a:t> We see about </a:t>
            </a:r>
            <a:r>
              <a:rPr lang="en-US" b="1" dirty="0"/>
              <a:t>35-45%</a:t>
            </a:r>
            <a:r>
              <a:rPr lang="en-US" dirty="0"/>
              <a:t> of enrollments come through our website (specific website)</a:t>
            </a:r>
          </a:p>
          <a:p>
            <a:pPr lvl="1"/>
            <a:r>
              <a:rPr lang="en-US" b="1" dirty="0"/>
              <a:t>Referrals:</a:t>
            </a:r>
            <a:r>
              <a:rPr lang="en-US" dirty="0"/>
              <a:t> </a:t>
            </a:r>
            <a:r>
              <a:rPr lang="en-US" b="1" dirty="0"/>
              <a:t>5-10%</a:t>
            </a:r>
            <a:r>
              <a:rPr lang="en-US" dirty="0"/>
              <a:t> are enrolled through a referral. We'll dive deeper into these referral modalities later in the presentation.</a:t>
            </a:r>
          </a:p>
          <a:p>
            <a:r>
              <a:rPr lang="en-US" dirty="0"/>
              <a:t>During this 10-15 minute enrollment process, we collect essential data for reporting and program stratification. This allows us to place participants into specialized tracks, such as </a:t>
            </a:r>
            <a:r>
              <a:rPr lang="en-US" b="1" dirty="0"/>
              <a:t>Pregnancy, Native Quit, Menthol, and Youth</a:t>
            </a:r>
            <a:r>
              <a:rPr lang="en-US" dirty="0"/>
              <a:t> programs, which we'll also discuss in more detail later. We also collect their insurance status to determine eligibility for services and Nicotine Replacement Therapy (NRT).</a:t>
            </a:r>
          </a:p>
          <a:p>
            <a:pPr marL="158750" indent="0">
              <a:buNone/>
            </a:pPr>
            <a:r>
              <a:rPr lang="en-US" b="1" dirty="0"/>
              <a:t>Stage 2: Coaching Sessions</a:t>
            </a:r>
          </a:p>
          <a:p>
            <a:r>
              <a:rPr lang="en-US" dirty="0"/>
              <a:t>For participants who enroll over the phone, the first coaching call can begin immediately after enrollment, taking another 10-15 minutes. In this initial session, the coach will help the participant:</a:t>
            </a:r>
          </a:p>
          <a:p>
            <a:pPr lvl="1"/>
            <a:r>
              <a:rPr lang="en-US" dirty="0"/>
              <a:t>Set a </a:t>
            </a:r>
            <a:r>
              <a:rPr lang="en-US" b="1" dirty="0"/>
              <a:t>quit date</a:t>
            </a:r>
            <a:r>
              <a:rPr lang="en-US" dirty="0"/>
              <a:t>.</a:t>
            </a:r>
          </a:p>
          <a:p>
            <a:pPr lvl="1"/>
            <a:r>
              <a:rPr lang="en-US" dirty="0"/>
              <a:t>Develop personalized </a:t>
            </a:r>
            <a:r>
              <a:rPr lang="en-US" b="1" dirty="0"/>
              <a:t>strategies</a:t>
            </a:r>
            <a:r>
              <a:rPr lang="en-US" dirty="0"/>
              <a:t>.</a:t>
            </a:r>
          </a:p>
          <a:p>
            <a:pPr lvl="1"/>
            <a:r>
              <a:rPr lang="en-US" dirty="0"/>
              <a:t>Learn evidence-based </a:t>
            </a:r>
            <a:r>
              <a:rPr lang="en-US" b="1" dirty="0"/>
              <a:t>tools and tactics</a:t>
            </a:r>
            <a:r>
              <a:rPr lang="en-US" dirty="0"/>
              <a:t> for quitting.</a:t>
            </a:r>
          </a:p>
          <a:p>
            <a:r>
              <a:rPr lang="en-US" dirty="0"/>
              <a:t>After the first session, depending on the program offering Coach+ vs Coach (which we will look into further in our call)  our team proactively reaches out to participants for subsequent coaching sessions. Participants have the flexibility to engage with their coach via </a:t>
            </a:r>
            <a:r>
              <a:rPr lang="en-US" b="1" dirty="0"/>
              <a:t>phone, text, or chat</a:t>
            </a:r>
            <a:r>
              <a:rPr lang="en-US" dirty="0"/>
              <a:t>, giving them multiple ways to stay connected and supported.</a:t>
            </a:r>
          </a:p>
          <a:p>
            <a:pPr marL="158750" indent="0">
              <a:buNone/>
            </a:pPr>
            <a:r>
              <a:rPr lang="en-US" b="1" dirty="0"/>
              <a:t>Optional Group Sessions &amp; Additional Support</a:t>
            </a:r>
          </a:p>
          <a:p>
            <a:r>
              <a:rPr lang="en-US" dirty="0"/>
              <a:t>After their one-on-one coaching, participants have the option to join a coach-led </a:t>
            </a:r>
            <a:r>
              <a:rPr lang="en-US" b="1" dirty="0"/>
              <a:t>online group session</a:t>
            </a:r>
            <a:r>
              <a:rPr lang="en-US" dirty="0"/>
              <a:t>. If a participant prefers, they can continue with individual sessions via phone, chat, or text instead.</a:t>
            </a:r>
          </a:p>
          <a:p>
            <a:pPr marL="158750" indent="0">
              <a:buNone/>
            </a:pPr>
            <a:r>
              <a:rPr lang="en-US" dirty="0"/>
              <a:t>At the core of a successful quit journey is the combination of </a:t>
            </a:r>
            <a:r>
              <a:rPr lang="en-US" b="1" dirty="0"/>
              <a:t>coaching and NRT</a:t>
            </a:r>
            <a:r>
              <a:rPr lang="en-US" dirty="0"/>
              <a:t>, which consistently leads to the highest quit rates. Beyond this core combination, we offer a number of additional resources to support participants, including:</a:t>
            </a:r>
          </a:p>
          <a:p>
            <a:pPr lvl="1"/>
            <a:r>
              <a:rPr lang="en-US" dirty="0"/>
              <a:t>Email and text reminders</a:t>
            </a:r>
          </a:p>
          <a:p>
            <a:pPr lvl="1"/>
            <a:r>
              <a:rPr lang="en-US" dirty="0"/>
              <a:t>Dashboard resources – like videos and articles on tobacco use, stress, nutrition, and physical activity. </a:t>
            </a:r>
          </a:p>
          <a:p>
            <a:pPr lvl="1"/>
            <a:r>
              <a:rPr lang="en-US" dirty="0"/>
              <a:t>Daily action steps</a:t>
            </a:r>
          </a:p>
          <a:p>
            <a:r>
              <a:rPr lang="en-US" dirty="0"/>
              <a:t>One important finding to highlight is our technology-based engagement: participants who were </a:t>
            </a:r>
            <a:r>
              <a:rPr lang="en-US" b="1" dirty="0"/>
              <a:t>referred to the </a:t>
            </a:r>
            <a:r>
              <a:rPr lang="en-US" b="1" dirty="0" err="1"/>
              <a:t>QuitLine</a:t>
            </a:r>
            <a:r>
              <a:rPr lang="en-US" b="1" dirty="0"/>
              <a:t> and opted into SMS messaging were twice as likely to enroll</a:t>
            </a:r>
            <a:r>
              <a:rPr lang="en-US" dirty="0"/>
              <a:t> in the program.</a:t>
            </a:r>
          </a:p>
          <a:p>
            <a:pPr marL="158750" indent="0">
              <a:buNone/>
            </a:pPr>
            <a:r>
              <a:rPr lang="en-US" b="1" dirty="0"/>
              <a:t>Final Assessment and Re-enrollment</a:t>
            </a:r>
          </a:p>
          <a:p>
            <a:r>
              <a:rPr lang="en-US" dirty="0"/>
              <a:t>The journey concludes with a final program assessment, where we measure participant satisfaction and their quit status. Participants also have the option to re-enroll if they need further support.</a:t>
            </a:r>
          </a:p>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3528f45f1b2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3528f45f1b2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rtl="0">
              <a:buNone/>
            </a:pPr>
            <a:r>
              <a:rPr lang="en-US" b="1" dirty="0">
                <a:effectLst/>
              </a:rPr>
              <a:t>Key Milestones to Quitting</a:t>
            </a:r>
          </a:p>
          <a:p>
            <a:pPr rtl="0"/>
            <a:r>
              <a:rPr lang="en-US" dirty="0">
                <a:effectLst/>
              </a:rPr>
              <a:t>This slide illustrates the key milestones of a participant's journey, which are built around our five keys to quitting. You can see how the journey is a progression from preparing to quit all the way to maintaining a tobacco-free life.</a:t>
            </a:r>
          </a:p>
          <a:p>
            <a:pPr marL="158750" indent="0" rtl="0">
              <a:buNone/>
            </a:pPr>
            <a:r>
              <a:rPr lang="en-US" b="1" dirty="0">
                <a:effectLst/>
              </a:rPr>
              <a:t>Step 1 &amp; 2: Preparing &amp; Planning with a Coach</a:t>
            </a:r>
            <a:endParaRPr lang="en-US" dirty="0">
              <a:effectLst/>
            </a:endParaRPr>
          </a:p>
          <a:p>
            <a:pPr rtl="0"/>
            <a:r>
              <a:rPr lang="en-US" dirty="0">
                <a:effectLst/>
              </a:rPr>
              <a:t>The journey begins with the initial enrollment and the first two coaching sessions. In these sessions, the coach and participant work together to </a:t>
            </a:r>
            <a:r>
              <a:rPr lang="en-US" b="1" dirty="0">
                <a:effectLst/>
              </a:rPr>
              <a:t>prepare to quit with confidence</a:t>
            </a:r>
            <a:r>
              <a:rPr lang="en-US" dirty="0">
                <a:effectLst/>
              </a:rPr>
              <a:t>.</a:t>
            </a:r>
          </a:p>
          <a:p>
            <a:pPr rtl="0"/>
            <a:r>
              <a:rPr lang="en-US" dirty="0">
                <a:effectLst/>
              </a:rPr>
              <a:t>A key action is </a:t>
            </a:r>
            <a:r>
              <a:rPr lang="en-US" b="1" dirty="0">
                <a:effectLst/>
              </a:rPr>
              <a:t>setting a firm quit date</a:t>
            </a:r>
            <a:r>
              <a:rPr lang="en-US" dirty="0">
                <a:effectLst/>
              </a:rPr>
              <a:t>.</a:t>
            </a:r>
          </a:p>
          <a:p>
            <a:pPr rtl="0"/>
            <a:r>
              <a:rPr lang="en-US" dirty="0">
                <a:effectLst/>
              </a:rPr>
              <a:t>Participants also practice </a:t>
            </a:r>
            <a:r>
              <a:rPr lang="en-US" b="1" dirty="0">
                <a:effectLst/>
              </a:rPr>
              <a:t>"mini quits"</a:t>
            </a:r>
            <a:r>
              <a:rPr lang="en-US" dirty="0">
                <a:effectLst/>
              </a:rPr>
              <a:t> to build confidence. For example, if a participant typically has their first cigarette right after waking up, the coach might encourage them to wait 5-10 minutes each day to practice delaying the urge.</a:t>
            </a:r>
          </a:p>
          <a:p>
            <a:pPr marL="158750" indent="0" rtl="0">
              <a:buNone/>
            </a:pPr>
            <a:r>
              <a:rPr lang="en-US" b="1" dirty="0">
                <a:effectLst/>
              </a:rPr>
              <a:t>Step 3 &amp; 4: The Quit Date &amp; Conquering Cravings</a:t>
            </a:r>
            <a:endParaRPr lang="en-US" dirty="0">
              <a:effectLst/>
            </a:endParaRPr>
          </a:p>
          <a:p>
            <a:pPr rtl="0"/>
            <a:r>
              <a:rPr lang="en-US" dirty="0">
                <a:effectLst/>
              </a:rPr>
              <a:t>On or around the participant's </a:t>
            </a:r>
            <a:r>
              <a:rPr lang="en-US" b="1" dirty="0">
                <a:effectLst/>
              </a:rPr>
              <a:t>quit date</a:t>
            </a:r>
            <a:r>
              <a:rPr lang="en-US" dirty="0">
                <a:effectLst/>
              </a:rPr>
              <a:t>, our coaches check in to see how they're doing and address any immediate challenges or cravings they might be facing.</a:t>
            </a:r>
          </a:p>
          <a:p>
            <a:pPr rtl="0"/>
            <a:r>
              <a:rPr lang="en-US" dirty="0">
                <a:effectLst/>
              </a:rPr>
              <a:t>This is a critical point in the journey where we provide real-time support to help them </a:t>
            </a:r>
            <a:r>
              <a:rPr lang="en-US" b="1" dirty="0">
                <a:effectLst/>
              </a:rPr>
              <a:t>conquer cravings</a:t>
            </a:r>
            <a:r>
              <a:rPr lang="en-US" dirty="0">
                <a:effectLst/>
              </a:rPr>
              <a:t> and stay on track.</a:t>
            </a:r>
          </a:p>
          <a:p>
            <a:pPr marL="158750" indent="0" rtl="0">
              <a:buNone/>
            </a:pPr>
            <a:r>
              <a:rPr lang="en-US" b="1" dirty="0">
                <a:effectLst/>
              </a:rPr>
              <a:t>Step 5 &amp; 6: Embracing a Healthier Lifestyle &amp; Staying Tobacco-Free</a:t>
            </a:r>
            <a:endParaRPr lang="en-US" dirty="0">
              <a:effectLst/>
            </a:endParaRPr>
          </a:p>
          <a:p>
            <a:pPr rtl="0"/>
            <a:r>
              <a:rPr lang="en-US" dirty="0">
                <a:effectLst/>
              </a:rPr>
              <a:t>The remainder of the program is focused on supporting the participant in </a:t>
            </a:r>
            <a:r>
              <a:rPr lang="en-US" b="1" dirty="0">
                <a:effectLst/>
              </a:rPr>
              <a:t>maintaining their quit</a:t>
            </a:r>
            <a:r>
              <a:rPr lang="en-US" dirty="0">
                <a:effectLst/>
              </a:rPr>
              <a:t>. The goal is to help them </a:t>
            </a:r>
            <a:r>
              <a:rPr lang="en-US" b="1" dirty="0">
                <a:effectLst/>
              </a:rPr>
              <a:t>embrace a healthier lifestyle</a:t>
            </a:r>
            <a:r>
              <a:rPr lang="en-US" dirty="0">
                <a:effectLst/>
              </a:rPr>
              <a:t> and ultimately </a:t>
            </a:r>
            <a:r>
              <a:rPr lang="en-US" b="1" dirty="0">
                <a:effectLst/>
              </a:rPr>
              <a:t>stay tobacco-free</a:t>
            </a:r>
            <a:r>
              <a:rPr lang="en-US" dirty="0">
                <a:effectLst/>
              </a:rPr>
              <a:t> for the long term.</a:t>
            </a:r>
          </a:p>
          <a:p>
            <a:pPr rtl="0"/>
            <a:r>
              <a:rPr lang="en-US" dirty="0">
                <a:effectLst/>
              </a:rPr>
              <a:t>We provide continuous resources and support in case of a relapse or if they need additional help.</a:t>
            </a:r>
          </a:p>
          <a:p>
            <a:pPr marL="158750" indent="0" rtl="0">
              <a:buNone/>
            </a:pPr>
            <a:r>
              <a:rPr lang="en-US" b="1" dirty="0">
                <a:effectLst/>
              </a:rPr>
              <a:t>Supporting Pillars of the Journey</a:t>
            </a:r>
            <a:endParaRPr lang="en-US" dirty="0">
              <a:effectLst/>
            </a:endParaRPr>
          </a:p>
          <a:p>
            <a:pPr rtl="0"/>
            <a:r>
              <a:rPr lang="en-US" b="1" dirty="0">
                <a:effectLst/>
              </a:rPr>
              <a:t>Unlimited Coach Access:</a:t>
            </a:r>
            <a:r>
              <a:rPr lang="en-US" dirty="0">
                <a:effectLst/>
              </a:rPr>
              <a:t> We offer </a:t>
            </a:r>
            <a:r>
              <a:rPr lang="en-US" b="1" dirty="0">
                <a:effectLst/>
              </a:rPr>
              <a:t>24/7 unlimited coach access</a:t>
            </a:r>
            <a:r>
              <a:rPr lang="en-US" dirty="0">
                <a:effectLst/>
              </a:rPr>
              <a:t>. Participants don't need to wait for a scheduled session to reach out. They can contact a coach at any time with a quick question, even about something as simple as their NRT dosage.</a:t>
            </a:r>
          </a:p>
          <a:p>
            <a:pPr marL="158750" indent="0" rtl="0">
              <a:buNone/>
            </a:pPr>
            <a:r>
              <a:rPr lang="en-US" b="1" dirty="0">
                <a:effectLst/>
              </a:rPr>
              <a:t>Nicotine Replacement Therapy (NRT):</a:t>
            </a:r>
            <a:r>
              <a:rPr lang="en-US" dirty="0">
                <a:effectLst/>
              </a:rPr>
              <a:t> A cornerstone of a successful quit journey is the use of NRT. We believe in its effectiveness, which is why the first shipment is sent to the participant immediately following their enrollment.</a:t>
            </a:r>
          </a:p>
          <a:p>
            <a:pPr marL="158750" indent="0" rtl="0">
              <a:buNone/>
            </a:pPr>
            <a:r>
              <a:rPr lang="en-US" dirty="0">
                <a:effectLst/>
              </a:rPr>
              <a:t>This slide visually represents the structured yet flexible support system we have in place to guide every participant toward success.</a:t>
            </a:r>
          </a:p>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3541ea88202_0_7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3541ea88202_0_7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b="1" dirty="0"/>
              <a:t>At the Heart of Every Interaction: Our Coaches' Qualifications</a:t>
            </a:r>
          </a:p>
          <a:p>
            <a:pPr lvl="1"/>
            <a:r>
              <a:rPr lang="en-US" dirty="0"/>
              <a:t>Our coaching is effective because of the exceptional qualifications and training of our team, as shown on the slide.</a:t>
            </a:r>
          </a:p>
          <a:p>
            <a:pPr marL="158750" indent="0">
              <a:buNone/>
            </a:pPr>
            <a:r>
              <a:rPr lang="en-US" b="1" dirty="0"/>
              <a:t>Recruitment &amp; Experience</a:t>
            </a:r>
            <a:r>
              <a:rPr lang="en-US" dirty="0"/>
              <a:t> Every coach is highly qualified from the very beginning. They must meet one of the following criteria:</a:t>
            </a:r>
          </a:p>
          <a:p>
            <a:pPr lvl="1"/>
            <a:r>
              <a:rPr lang="en-US" dirty="0"/>
              <a:t>A </a:t>
            </a:r>
            <a:r>
              <a:rPr lang="en-US" b="1" dirty="0"/>
              <a:t>Bachelor's degree</a:t>
            </a:r>
            <a:r>
              <a:rPr lang="en-US" dirty="0"/>
              <a:t>.</a:t>
            </a:r>
          </a:p>
          <a:p>
            <a:pPr lvl="1"/>
            <a:r>
              <a:rPr lang="en-US" b="1" dirty="0"/>
              <a:t>5+ years of </a:t>
            </a:r>
            <a:r>
              <a:rPr lang="en-US" b="1" dirty="0" err="1"/>
              <a:t>quitline</a:t>
            </a:r>
            <a:r>
              <a:rPr lang="en-US" b="1" dirty="0"/>
              <a:t> experience</a:t>
            </a:r>
            <a:r>
              <a:rPr lang="en-US" dirty="0"/>
              <a:t>. Additionally, all coaches must have been </a:t>
            </a:r>
            <a:r>
              <a:rPr lang="en-US" b="1" dirty="0"/>
              <a:t>tobacco- and nicotine-free for at least two years</a:t>
            </a:r>
            <a:r>
              <a:rPr lang="en-US" dirty="0"/>
              <a:t> and supervisors must have </a:t>
            </a:r>
            <a:r>
              <a:rPr lang="en-US" b="1" dirty="0"/>
              <a:t>3+ years of supervisory experience</a:t>
            </a:r>
            <a:r>
              <a:rPr lang="en-US" dirty="0"/>
              <a:t>.</a:t>
            </a:r>
          </a:p>
          <a:p>
            <a:pPr marL="158750" indent="0">
              <a:buNone/>
            </a:pPr>
            <a:r>
              <a:rPr lang="en-US" b="1" dirty="0"/>
              <a:t>Comprehensive Training</a:t>
            </a:r>
            <a:r>
              <a:rPr lang="en-US" dirty="0"/>
              <a:t> Our coaches undergo a rigorous </a:t>
            </a:r>
            <a:r>
              <a:rPr lang="en-US" b="1" dirty="0"/>
              <a:t>115+ hour initial training program</a:t>
            </a:r>
            <a:r>
              <a:rPr lang="en-US" dirty="0"/>
              <a:t>. This curriculum covers a range of essential skills, including:</a:t>
            </a:r>
          </a:p>
          <a:p>
            <a:pPr lvl="1"/>
            <a:r>
              <a:rPr lang="en-US" b="1" dirty="0"/>
              <a:t>Cognitive Behavioral Therapy (CBT)</a:t>
            </a:r>
            <a:r>
              <a:rPr lang="en-US" dirty="0"/>
              <a:t> techniques.</a:t>
            </a:r>
          </a:p>
          <a:p>
            <a:pPr lvl="1"/>
            <a:r>
              <a:rPr lang="en-US" b="1" dirty="0"/>
              <a:t>Motivational Interviewing</a:t>
            </a:r>
            <a:r>
              <a:rPr lang="en-US" dirty="0"/>
              <a:t>, which is key to helping participants find their own motivation to change.</a:t>
            </a:r>
          </a:p>
          <a:p>
            <a:pPr lvl="1"/>
            <a:r>
              <a:rPr lang="en-US" b="1" dirty="0"/>
              <a:t>Skill-building</a:t>
            </a:r>
            <a:r>
              <a:rPr lang="en-US" dirty="0"/>
              <a:t> and </a:t>
            </a:r>
            <a:r>
              <a:rPr lang="en-US" b="1" dirty="0"/>
              <a:t>role-modeling</a:t>
            </a:r>
            <a:r>
              <a:rPr lang="en-US" dirty="0"/>
              <a:t>.</a:t>
            </a:r>
          </a:p>
          <a:p>
            <a:pPr marL="158750" indent="0">
              <a:buNone/>
            </a:pPr>
            <a:r>
              <a:rPr lang="en-US" b="1" dirty="0"/>
              <a:t>Ongoing Quality &amp; Sensitivity</a:t>
            </a:r>
            <a:r>
              <a:rPr lang="en-US" dirty="0"/>
              <a:t> We ensure the highest standards through continuous training and oversight.</a:t>
            </a:r>
          </a:p>
          <a:p>
            <a:pPr lvl="1"/>
            <a:r>
              <a:rPr lang="en-US" b="1" dirty="0"/>
              <a:t>Quality Oversight:</a:t>
            </a:r>
            <a:r>
              <a:rPr lang="en-US" dirty="0"/>
              <a:t> This includes </a:t>
            </a:r>
            <a:r>
              <a:rPr lang="en-US" b="1" dirty="0"/>
              <a:t>2+ audited calls per month</a:t>
            </a:r>
            <a:r>
              <a:rPr lang="en-US" dirty="0"/>
              <a:t>, monthly one-on-one coaching sessions with a supervisor, and quarterly trainings to keep skills sharp.</a:t>
            </a:r>
          </a:p>
          <a:p>
            <a:pPr lvl="1"/>
            <a:r>
              <a:rPr lang="en-US" b="1" dirty="0"/>
              <a:t>Cultural Sensitivity:</a:t>
            </a:r>
            <a:r>
              <a:rPr lang="en-US" dirty="0"/>
              <a:t> We provide </a:t>
            </a:r>
            <a:r>
              <a:rPr lang="en-US" b="1" dirty="0"/>
              <a:t>cultural competency training at hire and annually</a:t>
            </a:r>
            <a:r>
              <a:rPr lang="en-US" dirty="0"/>
              <a:t> to ensure every interaction is respectful and effective for a diverse participant base.</a:t>
            </a:r>
          </a:p>
          <a:p>
            <a:pPr lvl="1"/>
            <a:endParaRPr lang="en-US" dirty="0"/>
          </a:p>
          <a:p>
            <a:pPr marL="615950" lvl="1" indent="0">
              <a:buNone/>
            </a:pPr>
            <a:r>
              <a:rPr lang="en-US" dirty="0"/>
              <a:t>It's important to understand the key difference between our coaching model and traditional therapy. While participants may have behavioral health conditions, our coaching is highly unique and individualized, focusing on setting and achieving the specific goal of quitting tobacco and nicotine. Coaching is collaborative and goal-oriented. Our coaches work with participants to identify and overcome obstacles, providing guidance and support based on what works best for them. The primary focus is on reaching the goal of quitting. Therapy, on the other hand, is typically focused on exploring and resolving deep-rooted emotional issues or mental health concerns. While we acknowledge that participants may have these challenges, our coaching is specifically designed to help them reach their tobacco cessation goals.</a:t>
            </a:r>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mpty Slide - Do Not Edit" type="title">
  <p:cSld name="TITLE">
    <p:spTree>
      <p:nvGrpSpPr>
        <p:cNvPr id="1" name="Shape 9"/>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EXP - Blue Pattern 4">
  <p:cSld name="CUSTOM_3_1_1">
    <p:spTree>
      <p:nvGrpSpPr>
        <p:cNvPr id="1" name="Shape 37"/>
        <p:cNvGrpSpPr/>
        <p:nvPr/>
      </p:nvGrpSpPr>
      <p:grpSpPr>
        <a:xfrm>
          <a:off x="0" y="0"/>
          <a:ext cx="0" cy="0"/>
          <a:chOff x="0" y="0"/>
          <a:chExt cx="0" cy="0"/>
        </a:xfrm>
      </p:grpSpPr>
      <p:pic>
        <p:nvPicPr>
          <p:cNvPr id="38" name="Google Shape;38;p11"/>
          <p:cNvPicPr preferRelativeResize="0"/>
          <p:nvPr/>
        </p:nvPicPr>
        <p:blipFill>
          <a:blip r:embed="rId2">
            <a:alphaModFix/>
          </a:blip>
          <a:stretch>
            <a:fillRect/>
          </a:stretch>
        </p:blipFill>
        <p:spPr>
          <a:xfrm>
            <a:off x="0" y="25"/>
            <a:ext cx="9144003" cy="5143455"/>
          </a:xfrm>
          <a:prstGeom prst="rect">
            <a:avLst/>
          </a:prstGeom>
          <a:noFill/>
          <a:ln>
            <a:noFill/>
          </a:ln>
        </p:spPr>
      </p:pic>
      <p:pic>
        <p:nvPicPr>
          <p:cNvPr id="39" name="Google Shape;39;p11"/>
          <p:cNvPicPr preferRelativeResize="0"/>
          <p:nvPr/>
        </p:nvPicPr>
        <p:blipFill>
          <a:blip r:embed="rId3">
            <a:alphaModFix/>
          </a:blip>
          <a:stretch>
            <a:fillRect/>
          </a:stretch>
        </p:blipFill>
        <p:spPr>
          <a:xfrm>
            <a:off x="8452900" y="4956076"/>
            <a:ext cx="561798" cy="84468"/>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ue Pattern - Graphic">
  <p:cSld name="CUSTOM_3_1_1_2">
    <p:spTree>
      <p:nvGrpSpPr>
        <p:cNvPr id="1" name="Shape 40"/>
        <p:cNvGrpSpPr/>
        <p:nvPr/>
      </p:nvGrpSpPr>
      <p:grpSpPr>
        <a:xfrm>
          <a:off x="0" y="0"/>
          <a:ext cx="0" cy="0"/>
          <a:chOff x="0" y="0"/>
          <a:chExt cx="0" cy="0"/>
        </a:xfrm>
      </p:grpSpPr>
      <p:pic>
        <p:nvPicPr>
          <p:cNvPr id="41" name="Google Shape;41;p12"/>
          <p:cNvPicPr preferRelativeResize="0"/>
          <p:nvPr/>
        </p:nvPicPr>
        <p:blipFill>
          <a:blip r:embed="rId2">
            <a:alphaModFix/>
          </a:blip>
          <a:stretch>
            <a:fillRect/>
          </a:stretch>
        </p:blipFill>
        <p:spPr>
          <a:xfrm>
            <a:off x="50" y="-1"/>
            <a:ext cx="9143890" cy="5143501"/>
          </a:xfrm>
          <a:prstGeom prst="rect">
            <a:avLst/>
          </a:prstGeom>
          <a:noFill/>
          <a:ln>
            <a:noFill/>
          </a:ln>
        </p:spPr>
      </p:pic>
      <p:pic>
        <p:nvPicPr>
          <p:cNvPr id="42" name="Google Shape;42;p12"/>
          <p:cNvPicPr preferRelativeResize="0"/>
          <p:nvPr/>
        </p:nvPicPr>
        <p:blipFill>
          <a:blip r:embed="rId3">
            <a:alphaModFix/>
          </a:blip>
          <a:stretch>
            <a:fillRect/>
          </a:stretch>
        </p:blipFill>
        <p:spPr>
          <a:xfrm>
            <a:off x="8452900" y="4956076"/>
            <a:ext cx="561798" cy="84468"/>
          </a:xfrm>
          <a:prstGeom prst="rect">
            <a:avLst/>
          </a:prstGeom>
          <a:noFill/>
          <a:ln>
            <a:noFill/>
          </a:ln>
        </p:spPr>
      </p:pic>
      <p:pic>
        <p:nvPicPr>
          <p:cNvPr id="43" name="Google Shape;43;p12"/>
          <p:cNvPicPr preferRelativeResize="0"/>
          <p:nvPr/>
        </p:nvPicPr>
        <p:blipFill rotWithShape="1">
          <a:blip r:embed="rId4">
            <a:alphaModFix/>
          </a:blip>
          <a:srcRect l="27177" t="3941" r="-80" b="23204"/>
          <a:stretch/>
        </p:blipFill>
        <p:spPr>
          <a:xfrm>
            <a:off x="-12575" y="0"/>
            <a:ext cx="791402" cy="773326"/>
          </a:xfrm>
          <a:prstGeom prst="rect">
            <a:avLst/>
          </a:prstGeom>
          <a:noFill/>
          <a:ln>
            <a:noFill/>
          </a:ln>
        </p:spPr>
      </p:pic>
      <p:pic>
        <p:nvPicPr>
          <p:cNvPr id="44" name="Google Shape;44;p12"/>
          <p:cNvPicPr preferRelativeResize="0"/>
          <p:nvPr/>
        </p:nvPicPr>
        <p:blipFill rotWithShape="1">
          <a:blip r:embed="rId5">
            <a:alphaModFix/>
          </a:blip>
          <a:srcRect/>
          <a:stretch/>
        </p:blipFill>
        <p:spPr>
          <a:xfrm>
            <a:off x="8728276" y="3238201"/>
            <a:ext cx="1042855" cy="1031386"/>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XP - White Pattern 1">
  <p:cSld name="CUSTOM_3_1_1_1">
    <p:spTree>
      <p:nvGrpSpPr>
        <p:cNvPr id="1" name="Shape 45"/>
        <p:cNvGrpSpPr/>
        <p:nvPr/>
      </p:nvGrpSpPr>
      <p:grpSpPr>
        <a:xfrm>
          <a:off x="0" y="0"/>
          <a:ext cx="0" cy="0"/>
          <a:chOff x="0" y="0"/>
          <a:chExt cx="0" cy="0"/>
        </a:xfrm>
      </p:grpSpPr>
      <p:pic>
        <p:nvPicPr>
          <p:cNvPr id="46" name="Google Shape;46;p13"/>
          <p:cNvPicPr preferRelativeResize="0"/>
          <p:nvPr/>
        </p:nvPicPr>
        <p:blipFill rotWithShape="1">
          <a:blip r:embed="rId2">
            <a:alphaModFix/>
          </a:blip>
          <a:srcRect/>
          <a:stretch/>
        </p:blipFill>
        <p:spPr>
          <a:xfrm>
            <a:off x="-48" y="25"/>
            <a:ext cx="9144095" cy="5143501"/>
          </a:xfrm>
          <a:prstGeom prst="rect">
            <a:avLst/>
          </a:prstGeom>
          <a:noFill/>
          <a:ln>
            <a:noFill/>
          </a:ln>
        </p:spPr>
      </p:pic>
      <p:pic>
        <p:nvPicPr>
          <p:cNvPr id="47" name="Google Shape;47;p13"/>
          <p:cNvPicPr preferRelativeResize="0"/>
          <p:nvPr/>
        </p:nvPicPr>
        <p:blipFill rotWithShape="1">
          <a:blip r:embed="rId3">
            <a:alphaModFix/>
          </a:blip>
          <a:srcRect b="10"/>
          <a:stretch/>
        </p:blipFill>
        <p:spPr>
          <a:xfrm>
            <a:off x="8452900" y="4956076"/>
            <a:ext cx="561798" cy="84468"/>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EXP - White Pattern 2">
  <p:cSld name="CUSTOM_3_1_1_1_1">
    <p:spTree>
      <p:nvGrpSpPr>
        <p:cNvPr id="1" name="Shape 48"/>
        <p:cNvGrpSpPr/>
        <p:nvPr/>
      </p:nvGrpSpPr>
      <p:grpSpPr>
        <a:xfrm>
          <a:off x="0" y="0"/>
          <a:ext cx="0" cy="0"/>
          <a:chOff x="0" y="0"/>
          <a:chExt cx="0" cy="0"/>
        </a:xfrm>
      </p:grpSpPr>
      <p:pic>
        <p:nvPicPr>
          <p:cNvPr id="49" name="Google Shape;49;p14"/>
          <p:cNvPicPr preferRelativeResize="0"/>
          <p:nvPr/>
        </p:nvPicPr>
        <p:blipFill rotWithShape="1">
          <a:blip r:embed="rId2">
            <a:alphaModFix/>
          </a:blip>
          <a:srcRect/>
          <a:stretch/>
        </p:blipFill>
        <p:spPr>
          <a:xfrm>
            <a:off x="-30" y="18"/>
            <a:ext cx="9144059" cy="5143501"/>
          </a:xfrm>
          <a:prstGeom prst="rect">
            <a:avLst/>
          </a:prstGeom>
          <a:noFill/>
          <a:ln>
            <a:noFill/>
          </a:ln>
        </p:spPr>
      </p:pic>
      <p:pic>
        <p:nvPicPr>
          <p:cNvPr id="50" name="Google Shape;50;p14"/>
          <p:cNvPicPr preferRelativeResize="0"/>
          <p:nvPr/>
        </p:nvPicPr>
        <p:blipFill rotWithShape="1">
          <a:blip r:embed="rId3">
            <a:alphaModFix/>
          </a:blip>
          <a:srcRect b="10"/>
          <a:stretch/>
        </p:blipFill>
        <p:spPr>
          <a:xfrm>
            <a:off x="8452900" y="4956076"/>
            <a:ext cx="561798" cy="84468"/>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EXP - White Pattern 4">
  <p:cSld name="CUSTOM_3_1_1_1_1_1_1">
    <p:spTree>
      <p:nvGrpSpPr>
        <p:cNvPr id="1" name="Shape 54"/>
        <p:cNvGrpSpPr/>
        <p:nvPr/>
      </p:nvGrpSpPr>
      <p:grpSpPr>
        <a:xfrm>
          <a:off x="0" y="0"/>
          <a:ext cx="0" cy="0"/>
          <a:chOff x="0" y="0"/>
          <a:chExt cx="0" cy="0"/>
        </a:xfrm>
      </p:grpSpPr>
      <p:pic>
        <p:nvPicPr>
          <p:cNvPr id="55" name="Google Shape;55;p16"/>
          <p:cNvPicPr preferRelativeResize="0"/>
          <p:nvPr/>
        </p:nvPicPr>
        <p:blipFill rotWithShape="1">
          <a:blip r:embed="rId2">
            <a:alphaModFix/>
          </a:blip>
          <a:srcRect/>
          <a:stretch/>
        </p:blipFill>
        <p:spPr>
          <a:xfrm>
            <a:off x="-110" y="46"/>
            <a:ext cx="9144218" cy="5143501"/>
          </a:xfrm>
          <a:prstGeom prst="rect">
            <a:avLst/>
          </a:prstGeom>
          <a:noFill/>
          <a:ln>
            <a:noFill/>
          </a:ln>
        </p:spPr>
      </p:pic>
      <p:pic>
        <p:nvPicPr>
          <p:cNvPr id="56" name="Google Shape;56;p16"/>
          <p:cNvPicPr preferRelativeResize="0"/>
          <p:nvPr/>
        </p:nvPicPr>
        <p:blipFill rotWithShape="1">
          <a:blip r:embed="rId3">
            <a:alphaModFix/>
          </a:blip>
          <a:srcRect b="10"/>
          <a:stretch/>
        </p:blipFill>
        <p:spPr>
          <a:xfrm>
            <a:off x="8452900" y="4956076"/>
            <a:ext cx="561798" cy="84468"/>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EXP - 2 Column">
  <p:cSld name="CUSTOM_3_1_1_1_1_1_1_1_1">
    <p:spTree>
      <p:nvGrpSpPr>
        <p:cNvPr id="1" name="Shape 62"/>
        <p:cNvGrpSpPr/>
        <p:nvPr/>
      </p:nvGrpSpPr>
      <p:grpSpPr>
        <a:xfrm>
          <a:off x="0" y="0"/>
          <a:ext cx="0" cy="0"/>
          <a:chOff x="0" y="0"/>
          <a:chExt cx="0" cy="0"/>
        </a:xfrm>
      </p:grpSpPr>
      <p:sp>
        <p:nvSpPr>
          <p:cNvPr id="63" name="Google Shape;63;p18"/>
          <p:cNvSpPr/>
          <p:nvPr/>
        </p:nvSpPr>
        <p:spPr>
          <a:xfrm>
            <a:off x="457200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4" name="Google Shape;64;p18"/>
          <p:cNvSpPr/>
          <p:nvPr/>
        </p:nvSpPr>
        <p:spPr>
          <a:xfrm>
            <a:off x="0" y="0"/>
            <a:ext cx="4572000" cy="5143500"/>
          </a:xfrm>
          <a:prstGeom prst="rect">
            <a:avLst/>
          </a:prstGeom>
          <a:solidFill>
            <a:srgbClr val="1A6DF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65" name="Google Shape;65;p18"/>
          <p:cNvPicPr preferRelativeResize="0"/>
          <p:nvPr/>
        </p:nvPicPr>
        <p:blipFill rotWithShape="1">
          <a:blip r:embed="rId2">
            <a:alphaModFix/>
          </a:blip>
          <a:srcRect l="24969"/>
          <a:stretch/>
        </p:blipFill>
        <p:spPr>
          <a:xfrm rot="10800000">
            <a:off x="8841675" y="265275"/>
            <a:ext cx="306176" cy="816125"/>
          </a:xfrm>
          <a:prstGeom prst="rect">
            <a:avLst/>
          </a:prstGeom>
          <a:noFill/>
          <a:ln>
            <a:noFill/>
          </a:ln>
        </p:spPr>
      </p:pic>
      <p:pic>
        <p:nvPicPr>
          <p:cNvPr id="66" name="Google Shape;66;p18"/>
          <p:cNvPicPr preferRelativeResize="0"/>
          <p:nvPr/>
        </p:nvPicPr>
        <p:blipFill rotWithShape="1">
          <a:blip r:embed="rId3">
            <a:alphaModFix/>
          </a:blip>
          <a:srcRect l="50738"/>
          <a:stretch/>
        </p:blipFill>
        <p:spPr>
          <a:xfrm>
            <a:off x="-4000" y="4014200"/>
            <a:ext cx="308376" cy="612102"/>
          </a:xfrm>
          <a:prstGeom prst="rect">
            <a:avLst/>
          </a:prstGeom>
          <a:noFill/>
          <a:ln>
            <a:noFill/>
          </a:ln>
        </p:spPr>
      </p:pic>
      <p:pic>
        <p:nvPicPr>
          <p:cNvPr id="67" name="Google Shape;67;p18"/>
          <p:cNvPicPr preferRelativeResize="0"/>
          <p:nvPr/>
        </p:nvPicPr>
        <p:blipFill rotWithShape="1">
          <a:blip r:embed="rId4">
            <a:alphaModFix/>
          </a:blip>
          <a:srcRect b="10"/>
          <a:stretch/>
        </p:blipFill>
        <p:spPr>
          <a:xfrm>
            <a:off x="8452900" y="4956076"/>
            <a:ext cx="561798" cy="84468"/>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EXP - 3 Column">
  <p:cSld name="CUSTOM_3_1_1_1_1_1_1_1_1_1">
    <p:spTree>
      <p:nvGrpSpPr>
        <p:cNvPr id="1" name="Shape 68"/>
        <p:cNvGrpSpPr/>
        <p:nvPr/>
      </p:nvGrpSpPr>
      <p:grpSpPr>
        <a:xfrm>
          <a:off x="0" y="0"/>
          <a:ext cx="0" cy="0"/>
          <a:chOff x="0" y="0"/>
          <a:chExt cx="0" cy="0"/>
        </a:xfrm>
      </p:grpSpPr>
      <p:sp>
        <p:nvSpPr>
          <p:cNvPr id="69" name="Google Shape;69;p19"/>
          <p:cNvSpPr/>
          <p:nvPr/>
        </p:nvSpPr>
        <p:spPr>
          <a:xfrm>
            <a:off x="3048068" y="0"/>
            <a:ext cx="3048000" cy="5143500"/>
          </a:xfrm>
          <a:prstGeom prst="rect">
            <a:avLst/>
          </a:prstGeom>
          <a:solidFill>
            <a:srgbClr val="1659C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0" name="Google Shape;70;p19"/>
          <p:cNvSpPr/>
          <p:nvPr/>
        </p:nvSpPr>
        <p:spPr>
          <a:xfrm>
            <a:off x="6096047" y="0"/>
            <a:ext cx="3048000" cy="5143500"/>
          </a:xfrm>
          <a:prstGeom prst="rect">
            <a:avLst/>
          </a:prstGeom>
          <a:solidFill>
            <a:srgbClr val="00448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1" name="Google Shape;71;p19"/>
          <p:cNvSpPr/>
          <p:nvPr/>
        </p:nvSpPr>
        <p:spPr>
          <a:xfrm>
            <a:off x="0" y="0"/>
            <a:ext cx="3048000" cy="5143500"/>
          </a:xfrm>
          <a:prstGeom prst="rect">
            <a:avLst/>
          </a:prstGeom>
          <a:solidFill>
            <a:srgbClr val="1A6DF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72" name="Google Shape;72;p19"/>
          <p:cNvPicPr preferRelativeResize="0"/>
          <p:nvPr/>
        </p:nvPicPr>
        <p:blipFill>
          <a:blip r:embed="rId2">
            <a:alphaModFix/>
          </a:blip>
          <a:stretch>
            <a:fillRect/>
          </a:stretch>
        </p:blipFill>
        <p:spPr>
          <a:xfrm>
            <a:off x="8452900" y="4956076"/>
            <a:ext cx="561798" cy="84468"/>
          </a:xfrm>
          <a:prstGeom prst="rect">
            <a:avLst/>
          </a:prstGeom>
          <a:noFill/>
          <a:ln>
            <a:noFill/>
          </a:ln>
        </p:spPr>
      </p:pic>
      <p:pic>
        <p:nvPicPr>
          <p:cNvPr id="73" name="Google Shape;73;p19"/>
          <p:cNvPicPr preferRelativeResize="0"/>
          <p:nvPr/>
        </p:nvPicPr>
        <p:blipFill rotWithShape="1">
          <a:blip r:embed="rId3">
            <a:alphaModFix/>
          </a:blip>
          <a:srcRect r="66287"/>
          <a:stretch/>
        </p:blipFill>
        <p:spPr>
          <a:xfrm>
            <a:off x="8790325" y="345600"/>
            <a:ext cx="353674" cy="773998"/>
          </a:xfrm>
          <a:prstGeom prst="rect">
            <a:avLst/>
          </a:prstGeom>
          <a:noFill/>
          <a:ln>
            <a:noFill/>
          </a:ln>
        </p:spPr>
      </p:pic>
      <p:pic>
        <p:nvPicPr>
          <p:cNvPr id="74" name="Google Shape;74;p19"/>
          <p:cNvPicPr preferRelativeResize="0"/>
          <p:nvPr/>
        </p:nvPicPr>
        <p:blipFill rotWithShape="1">
          <a:blip r:embed="rId4">
            <a:alphaModFix/>
          </a:blip>
          <a:srcRect l="50738"/>
          <a:stretch/>
        </p:blipFill>
        <p:spPr>
          <a:xfrm>
            <a:off x="-4000" y="4014200"/>
            <a:ext cx="308376" cy="612102"/>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EXP - 4 Section">
  <p:cSld name="CUSTOM_3_1_1_1_1_1_1_1_1_1_1">
    <p:spTree>
      <p:nvGrpSpPr>
        <p:cNvPr id="1" name="Shape 75"/>
        <p:cNvGrpSpPr/>
        <p:nvPr/>
      </p:nvGrpSpPr>
      <p:grpSpPr>
        <a:xfrm>
          <a:off x="0" y="0"/>
          <a:ext cx="0" cy="0"/>
          <a:chOff x="0" y="0"/>
          <a:chExt cx="0" cy="0"/>
        </a:xfrm>
      </p:grpSpPr>
      <p:sp>
        <p:nvSpPr>
          <p:cNvPr id="76" name="Google Shape;76;p20"/>
          <p:cNvSpPr/>
          <p:nvPr/>
        </p:nvSpPr>
        <p:spPr>
          <a:xfrm>
            <a:off x="4572000" y="2571600"/>
            <a:ext cx="4572000" cy="2571600"/>
          </a:xfrm>
          <a:prstGeom prst="rect">
            <a:avLst/>
          </a:prstGeom>
          <a:solidFill>
            <a:srgbClr val="22222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7" name="Google Shape;77;p20"/>
          <p:cNvSpPr/>
          <p:nvPr/>
        </p:nvSpPr>
        <p:spPr>
          <a:xfrm>
            <a:off x="4572000" y="0"/>
            <a:ext cx="4572000" cy="2571600"/>
          </a:xfrm>
          <a:prstGeom prst="rect">
            <a:avLst/>
          </a:prstGeom>
          <a:solidFill>
            <a:srgbClr val="00448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8" name="Google Shape;78;p20"/>
          <p:cNvSpPr/>
          <p:nvPr/>
        </p:nvSpPr>
        <p:spPr>
          <a:xfrm>
            <a:off x="0" y="2571600"/>
            <a:ext cx="4572000" cy="2571600"/>
          </a:xfrm>
          <a:prstGeom prst="rect">
            <a:avLst/>
          </a:prstGeom>
          <a:solidFill>
            <a:srgbClr val="1659C5"/>
          </a:solidFill>
          <a:ln>
            <a:noFill/>
          </a:ln>
        </p:spPr>
        <p:txBody>
          <a:bodyPr spcFirstLastPara="1" wrap="square" lIns="91425" tIns="91425" rIns="91425" bIns="91425" anchor="ctr" anchorCtr="0">
            <a:noAutofit/>
          </a:bodyPr>
          <a:lstStyle/>
          <a:p>
            <a:pPr marL="1371600" lvl="0" indent="0" algn="ctr" rtl="0">
              <a:spcBef>
                <a:spcPts val="0"/>
              </a:spcBef>
              <a:spcAft>
                <a:spcPts val="0"/>
              </a:spcAft>
              <a:buNone/>
            </a:pPr>
            <a:endParaRPr/>
          </a:p>
        </p:txBody>
      </p:sp>
      <p:sp>
        <p:nvSpPr>
          <p:cNvPr id="79" name="Google Shape;79;p20"/>
          <p:cNvSpPr/>
          <p:nvPr/>
        </p:nvSpPr>
        <p:spPr>
          <a:xfrm>
            <a:off x="0" y="0"/>
            <a:ext cx="4572000" cy="2571600"/>
          </a:xfrm>
          <a:prstGeom prst="rect">
            <a:avLst/>
          </a:prstGeom>
          <a:solidFill>
            <a:srgbClr val="1A6DF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80" name="Google Shape;80;p20"/>
          <p:cNvPicPr preferRelativeResize="0"/>
          <p:nvPr/>
        </p:nvPicPr>
        <p:blipFill>
          <a:blip r:embed="rId2">
            <a:alphaModFix/>
          </a:blip>
          <a:stretch>
            <a:fillRect/>
          </a:stretch>
        </p:blipFill>
        <p:spPr>
          <a:xfrm>
            <a:off x="8452900" y="4956076"/>
            <a:ext cx="561798" cy="84468"/>
          </a:xfrm>
          <a:prstGeom prst="rect">
            <a:avLst/>
          </a:prstGeom>
          <a:noFill/>
          <a:ln>
            <a:noFill/>
          </a:ln>
        </p:spPr>
      </p:pic>
      <p:pic>
        <p:nvPicPr>
          <p:cNvPr id="81" name="Google Shape;81;p20"/>
          <p:cNvPicPr preferRelativeResize="0"/>
          <p:nvPr/>
        </p:nvPicPr>
        <p:blipFill rotWithShape="1">
          <a:blip r:embed="rId3">
            <a:alphaModFix/>
          </a:blip>
          <a:srcRect l="24969"/>
          <a:stretch/>
        </p:blipFill>
        <p:spPr>
          <a:xfrm rot="10800000">
            <a:off x="8841675" y="265275"/>
            <a:ext cx="306176" cy="816125"/>
          </a:xfrm>
          <a:prstGeom prst="rect">
            <a:avLst/>
          </a:prstGeom>
          <a:noFill/>
          <a:ln>
            <a:noFill/>
          </a:ln>
        </p:spPr>
      </p:pic>
      <p:pic>
        <p:nvPicPr>
          <p:cNvPr id="82" name="Google Shape;82;p20"/>
          <p:cNvPicPr preferRelativeResize="0"/>
          <p:nvPr/>
        </p:nvPicPr>
        <p:blipFill rotWithShape="1">
          <a:blip r:embed="rId4">
            <a:alphaModFix/>
          </a:blip>
          <a:srcRect l="50738"/>
          <a:stretch/>
        </p:blipFill>
        <p:spPr>
          <a:xfrm>
            <a:off x="-4000" y="4014200"/>
            <a:ext cx="308376" cy="612102"/>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RP - Cover - Black on Black">
  <p:cSld name="CUSTOM_3_1_1_1_1_1_1_1_1_1_1_1">
    <p:spTree>
      <p:nvGrpSpPr>
        <p:cNvPr id="1" name="Shape 83"/>
        <p:cNvGrpSpPr/>
        <p:nvPr/>
      </p:nvGrpSpPr>
      <p:grpSpPr>
        <a:xfrm>
          <a:off x="0" y="0"/>
          <a:ext cx="0" cy="0"/>
          <a:chOff x="0" y="0"/>
          <a:chExt cx="0" cy="0"/>
        </a:xfrm>
      </p:grpSpPr>
      <p:sp>
        <p:nvSpPr>
          <p:cNvPr id="84" name="Google Shape;84;p21"/>
          <p:cNvSpPr/>
          <p:nvPr/>
        </p:nvSpPr>
        <p:spPr>
          <a:xfrm>
            <a:off x="0" y="-300"/>
            <a:ext cx="9144000" cy="5143500"/>
          </a:xfrm>
          <a:prstGeom prst="rect">
            <a:avLst/>
          </a:prstGeom>
          <a:solidFill>
            <a:srgbClr val="22222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85" name="Google Shape;85;p21"/>
          <p:cNvPicPr preferRelativeResize="0"/>
          <p:nvPr/>
        </p:nvPicPr>
        <p:blipFill rotWithShape="1">
          <a:blip r:embed="rId2">
            <a:alphaModFix/>
          </a:blip>
          <a:srcRect t="21609" b="21614"/>
          <a:stretch/>
        </p:blipFill>
        <p:spPr>
          <a:xfrm>
            <a:off x="0" y="1"/>
            <a:ext cx="9144003" cy="51435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RP - Cover - Blue on Black 1">
  <p:cSld name="CUSTOM_3_1_1_1_1_1_1_1_1_1_1_1_1">
    <p:spTree>
      <p:nvGrpSpPr>
        <p:cNvPr id="1" name="Shape 86"/>
        <p:cNvGrpSpPr/>
        <p:nvPr/>
      </p:nvGrpSpPr>
      <p:grpSpPr>
        <a:xfrm>
          <a:off x="0" y="0"/>
          <a:ext cx="0" cy="0"/>
          <a:chOff x="0" y="0"/>
          <a:chExt cx="0" cy="0"/>
        </a:xfrm>
      </p:grpSpPr>
      <p:sp>
        <p:nvSpPr>
          <p:cNvPr id="87" name="Google Shape;87;p22"/>
          <p:cNvSpPr/>
          <p:nvPr/>
        </p:nvSpPr>
        <p:spPr>
          <a:xfrm>
            <a:off x="0" y="-300"/>
            <a:ext cx="9144000" cy="5143500"/>
          </a:xfrm>
          <a:prstGeom prst="rect">
            <a:avLst/>
          </a:prstGeom>
          <a:solidFill>
            <a:srgbClr val="22222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88" name="Google Shape;88;p22"/>
          <p:cNvPicPr preferRelativeResize="0"/>
          <p:nvPr/>
        </p:nvPicPr>
        <p:blipFill rotWithShape="1">
          <a:blip r:embed="rId2">
            <a:alphaModFix/>
          </a:blip>
          <a:srcRect l="50112" b="50614"/>
          <a:stretch/>
        </p:blipFill>
        <p:spPr>
          <a:xfrm>
            <a:off x="-3050" y="2514600"/>
            <a:ext cx="2680474" cy="2628899"/>
          </a:xfrm>
          <a:prstGeom prst="rect">
            <a:avLst/>
          </a:prstGeom>
          <a:noFill/>
          <a:ln>
            <a:noFill/>
          </a:ln>
        </p:spPr>
      </p:pic>
      <p:pic>
        <p:nvPicPr>
          <p:cNvPr id="89" name="Google Shape;89;p22"/>
          <p:cNvPicPr preferRelativeResize="0"/>
          <p:nvPr/>
        </p:nvPicPr>
        <p:blipFill rotWithShape="1">
          <a:blip r:embed="rId2">
            <a:alphaModFix/>
          </a:blip>
          <a:srcRect t="50166" r="50112"/>
          <a:stretch/>
        </p:blipFill>
        <p:spPr>
          <a:xfrm>
            <a:off x="6463525" y="0"/>
            <a:ext cx="2680474" cy="26527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RP - Cover - Blue 1">
  <p:cSld name="TITLE_1">
    <p:spTree>
      <p:nvGrpSpPr>
        <p:cNvPr id="1" name="Shape 10"/>
        <p:cNvGrpSpPr/>
        <p:nvPr/>
      </p:nvGrpSpPr>
      <p:grpSpPr>
        <a:xfrm>
          <a:off x="0" y="0"/>
          <a:ext cx="0" cy="0"/>
          <a:chOff x="0" y="0"/>
          <a:chExt cx="0" cy="0"/>
        </a:xfrm>
      </p:grpSpPr>
      <p:pic>
        <p:nvPicPr>
          <p:cNvPr id="11" name="Google Shape;11;p3"/>
          <p:cNvPicPr preferRelativeResize="0"/>
          <p:nvPr/>
        </p:nvPicPr>
        <p:blipFill rotWithShape="1">
          <a:blip r:embed="rId2">
            <a:alphaModFix/>
          </a:blip>
          <a:srcRect/>
          <a:stretch/>
        </p:blipFill>
        <p:spPr>
          <a:xfrm>
            <a:off x="1" y="13"/>
            <a:ext cx="9144000" cy="5143478"/>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RP - Cover - Blue on Black 2">
  <p:cSld name="CUSTOM_3_1_1_1_1_1_1_1_1_1_1_1_1_1">
    <p:spTree>
      <p:nvGrpSpPr>
        <p:cNvPr id="1" name="Shape 90"/>
        <p:cNvGrpSpPr/>
        <p:nvPr/>
      </p:nvGrpSpPr>
      <p:grpSpPr>
        <a:xfrm>
          <a:off x="0" y="0"/>
          <a:ext cx="0" cy="0"/>
          <a:chOff x="0" y="0"/>
          <a:chExt cx="0" cy="0"/>
        </a:xfrm>
      </p:grpSpPr>
      <p:sp>
        <p:nvSpPr>
          <p:cNvPr id="91" name="Google Shape;91;p23"/>
          <p:cNvSpPr/>
          <p:nvPr/>
        </p:nvSpPr>
        <p:spPr>
          <a:xfrm>
            <a:off x="0" y="-300"/>
            <a:ext cx="9144000" cy="5143500"/>
          </a:xfrm>
          <a:prstGeom prst="rect">
            <a:avLst/>
          </a:prstGeom>
          <a:solidFill>
            <a:srgbClr val="22222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2" name="Google Shape;92;p23"/>
          <p:cNvPicPr preferRelativeResize="0"/>
          <p:nvPr/>
        </p:nvPicPr>
        <p:blipFill rotWithShape="1">
          <a:blip r:embed="rId2">
            <a:alphaModFix/>
          </a:blip>
          <a:srcRect/>
          <a:stretch/>
        </p:blipFill>
        <p:spPr>
          <a:xfrm>
            <a:off x="1" y="-3350"/>
            <a:ext cx="9144000" cy="5143478"/>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RP - Blue Frame">
  <p:cSld name="TITLE_1_1_1">
    <p:bg>
      <p:bgPr>
        <a:solidFill>
          <a:schemeClr val="accent2"/>
        </a:solidFill>
        <a:effectLst/>
      </p:bgPr>
    </p:bg>
    <p:spTree>
      <p:nvGrpSpPr>
        <p:cNvPr id="1" name="Shape 93"/>
        <p:cNvGrpSpPr/>
        <p:nvPr/>
      </p:nvGrpSpPr>
      <p:grpSpPr>
        <a:xfrm>
          <a:off x="0" y="0"/>
          <a:ext cx="0" cy="0"/>
          <a:chOff x="0" y="0"/>
          <a:chExt cx="0" cy="0"/>
        </a:xfrm>
      </p:grpSpPr>
      <p:pic>
        <p:nvPicPr>
          <p:cNvPr id="94" name="Google Shape;94;p24"/>
          <p:cNvPicPr preferRelativeResize="0"/>
          <p:nvPr/>
        </p:nvPicPr>
        <p:blipFill rotWithShape="1">
          <a:blip r:embed="rId2">
            <a:alphaModFix/>
          </a:blip>
          <a:srcRect l="30707" t="28936" r="-17572"/>
          <a:stretch/>
        </p:blipFill>
        <p:spPr>
          <a:xfrm>
            <a:off x="0" y="0"/>
            <a:ext cx="4195123" cy="3400401"/>
          </a:xfrm>
          <a:prstGeom prst="rect">
            <a:avLst/>
          </a:prstGeom>
          <a:noFill/>
          <a:ln>
            <a:noFill/>
          </a:ln>
        </p:spPr>
      </p:pic>
      <p:pic>
        <p:nvPicPr>
          <p:cNvPr id="95" name="Google Shape;95;p24"/>
          <p:cNvPicPr preferRelativeResize="0"/>
          <p:nvPr/>
        </p:nvPicPr>
        <p:blipFill rotWithShape="1">
          <a:blip r:embed="rId2">
            <a:alphaModFix/>
          </a:blip>
          <a:srcRect r="34580" b="33253"/>
          <a:stretch/>
        </p:blipFill>
        <p:spPr>
          <a:xfrm>
            <a:off x="6626775" y="2598976"/>
            <a:ext cx="2517228" cy="2544523"/>
          </a:xfrm>
          <a:prstGeom prst="rect">
            <a:avLst/>
          </a:prstGeom>
          <a:noFill/>
          <a:ln>
            <a:noFill/>
          </a:ln>
        </p:spPr>
      </p:pic>
      <p:sp>
        <p:nvSpPr>
          <p:cNvPr id="96" name="Google Shape;96;p24"/>
          <p:cNvSpPr/>
          <p:nvPr/>
        </p:nvSpPr>
        <p:spPr>
          <a:xfrm>
            <a:off x="123000" y="121300"/>
            <a:ext cx="8898000" cy="47850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7" name="Google Shape;97;p24"/>
          <p:cNvPicPr preferRelativeResize="0"/>
          <p:nvPr/>
        </p:nvPicPr>
        <p:blipFill>
          <a:blip r:embed="rId3">
            <a:alphaModFix/>
          </a:blip>
          <a:stretch>
            <a:fillRect/>
          </a:stretch>
        </p:blipFill>
        <p:spPr>
          <a:xfrm>
            <a:off x="8452900" y="4956076"/>
            <a:ext cx="561798" cy="84468"/>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RP - Black Frame">
  <p:cSld name="CUSTOM_3_1_1_1_1_1_1_1_1_1_1_1_2">
    <p:spTree>
      <p:nvGrpSpPr>
        <p:cNvPr id="1" name="Shape 98"/>
        <p:cNvGrpSpPr/>
        <p:nvPr/>
      </p:nvGrpSpPr>
      <p:grpSpPr>
        <a:xfrm>
          <a:off x="0" y="0"/>
          <a:ext cx="0" cy="0"/>
          <a:chOff x="0" y="0"/>
          <a:chExt cx="0" cy="0"/>
        </a:xfrm>
      </p:grpSpPr>
      <p:sp>
        <p:nvSpPr>
          <p:cNvPr id="99" name="Google Shape;99;p25"/>
          <p:cNvSpPr/>
          <p:nvPr/>
        </p:nvSpPr>
        <p:spPr>
          <a:xfrm>
            <a:off x="0" y="-300"/>
            <a:ext cx="9144000" cy="5143500"/>
          </a:xfrm>
          <a:prstGeom prst="rect">
            <a:avLst/>
          </a:prstGeom>
          <a:solidFill>
            <a:srgbClr val="22222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00" name="Google Shape;100;p25"/>
          <p:cNvPicPr preferRelativeResize="0"/>
          <p:nvPr/>
        </p:nvPicPr>
        <p:blipFill rotWithShape="1">
          <a:blip r:embed="rId2">
            <a:alphaModFix/>
          </a:blip>
          <a:srcRect t="5276" r="8600"/>
          <a:stretch/>
        </p:blipFill>
        <p:spPr>
          <a:xfrm>
            <a:off x="8164477" y="0"/>
            <a:ext cx="979524" cy="1009500"/>
          </a:xfrm>
          <a:prstGeom prst="rect">
            <a:avLst/>
          </a:prstGeom>
          <a:noFill/>
          <a:ln>
            <a:noFill/>
          </a:ln>
        </p:spPr>
      </p:pic>
      <p:pic>
        <p:nvPicPr>
          <p:cNvPr id="101" name="Google Shape;101;p25"/>
          <p:cNvPicPr preferRelativeResize="0"/>
          <p:nvPr/>
        </p:nvPicPr>
        <p:blipFill rotWithShape="1">
          <a:blip r:embed="rId3">
            <a:alphaModFix/>
          </a:blip>
          <a:srcRect l="56959"/>
          <a:stretch/>
        </p:blipFill>
        <p:spPr>
          <a:xfrm>
            <a:off x="2" y="3480400"/>
            <a:ext cx="415749" cy="712648"/>
          </a:xfrm>
          <a:prstGeom prst="rect">
            <a:avLst/>
          </a:prstGeom>
          <a:noFill/>
          <a:ln>
            <a:noFill/>
          </a:ln>
        </p:spPr>
      </p:pic>
      <p:sp>
        <p:nvSpPr>
          <p:cNvPr id="102" name="Google Shape;102;p25"/>
          <p:cNvSpPr/>
          <p:nvPr/>
        </p:nvSpPr>
        <p:spPr>
          <a:xfrm>
            <a:off x="123000" y="121375"/>
            <a:ext cx="8898000" cy="47850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pic>
        <p:nvPicPr>
          <p:cNvPr id="103" name="Google Shape;103;p25"/>
          <p:cNvPicPr preferRelativeResize="0"/>
          <p:nvPr/>
        </p:nvPicPr>
        <p:blipFill>
          <a:blip r:embed="rId4">
            <a:alphaModFix/>
          </a:blip>
          <a:stretch>
            <a:fillRect/>
          </a:stretch>
        </p:blipFill>
        <p:spPr>
          <a:xfrm>
            <a:off x="8452900" y="4956076"/>
            <a:ext cx="561798" cy="84468"/>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RP - 2 Column">
  <p:cSld name="CUSTOM_3_1_1_1_1_1_1_1_1_1_1_1_2_1">
    <p:bg>
      <p:bgPr>
        <a:solidFill>
          <a:schemeClr val="dk1"/>
        </a:solidFill>
        <a:effectLst/>
      </p:bgPr>
    </p:bg>
    <p:spTree>
      <p:nvGrpSpPr>
        <p:cNvPr id="1" name="Shape 104"/>
        <p:cNvGrpSpPr/>
        <p:nvPr/>
      </p:nvGrpSpPr>
      <p:grpSpPr>
        <a:xfrm>
          <a:off x="0" y="0"/>
          <a:ext cx="0" cy="0"/>
          <a:chOff x="0" y="0"/>
          <a:chExt cx="0" cy="0"/>
        </a:xfrm>
      </p:grpSpPr>
      <p:sp>
        <p:nvSpPr>
          <p:cNvPr id="105" name="Google Shape;105;p26"/>
          <p:cNvSpPr/>
          <p:nvPr/>
        </p:nvSpPr>
        <p:spPr>
          <a:xfrm>
            <a:off x="4572000" y="-300"/>
            <a:ext cx="4572000" cy="5143500"/>
          </a:xfrm>
          <a:prstGeom prst="rect">
            <a:avLst/>
          </a:prstGeom>
          <a:solidFill>
            <a:srgbClr val="00448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6" name="Google Shape;106;p26"/>
          <p:cNvSpPr/>
          <p:nvPr/>
        </p:nvSpPr>
        <p:spPr>
          <a:xfrm>
            <a:off x="0" y="0"/>
            <a:ext cx="4572000" cy="5143500"/>
          </a:xfrm>
          <a:prstGeom prst="rect">
            <a:avLst/>
          </a:prstGeom>
          <a:solidFill>
            <a:srgbClr val="1659C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07" name="Google Shape;107;p26"/>
          <p:cNvPicPr preferRelativeResize="0"/>
          <p:nvPr/>
        </p:nvPicPr>
        <p:blipFill>
          <a:blip r:embed="rId2">
            <a:alphaModFix/>
          </a:blip>
          <a:stretch>
            <a:fillRect/>
          </a:stretch>
        </p:blipFill>
        <p:spPr>
          <a:xfrm>
            <a:off x="8452900" y="4956076"/>
            <a:ext cx="561798" cy="84468"/>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RP - 3 Column">
  <p:cSld name="CUSTOM_3_1_1_1_1_1_1_1_1_1_2">
    <p:spTree>
      <p:nvGrpSpPr>
        <p:cNvPr id="1" name="Shape 108"/>
        <p:cNvGrpSpPr/>
        <p:nvPr/>
      </p:nvGrpSpPr>
      <p:grpSpPr>
        <a:xfrm>
          <a:off x="0" y="0"/>
          <a:ext cx="0" cy="0"/>
          <a:chOff x="0" y="0"/>
          <a:chExt cx="0" cy="0"/>
        </a:xfrm>
      </p:grpSpPr>
      <p:sp>
        <p:nvSpPr>
          <p:cNvPr id="109" name="Google Shape;109;p27"/>
          <p:cNvSpPr/>
          <p:nvPr/>
        </p:nvSpPr>
        <p:spPr>
          <a:xfrm>
            <a:off x="3048068" y="0"/>
            <a:ext cx="3048000" cy="5143500"/>
          </a:xfrm>
          <a:prstGeom prst="rect">
            <a:avLst/>
          </a:prstGeom>
          <a:solidFill>
            <a:srgbClr val="1659C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0" name="Google Shape;110;p27"/>
          <p:cNvSpPr/>
          <p:nvPr/>
        </p:nvSpPr>
        <p:spPr>
          <a:xfrm>
            <a:off x="6096047" y="0"/>
            <a:ext cx="3048000" cy="5143500"/>
          </a:xfrm>
          <a:prstGeom prst="rect">
            <a:avLst/>
          </a:prstGeom>
          <a:solidFill>
            <a:srgbClr val="00448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1" name="Google Shape;111;p27"/>
          <p:cNvSpPr/>
          <p:nvPr/>
        </p:nvSpPr>
        <p:spPr>
          <a:xfrm>
            <a:off x="0" y="0"/>
            <a:ext cx="3048000" cy="5143500"/>
          </a:xfrm>
          <a:prstGeom prst="rect">
            <a:avLst/>
          </a:prstGeom>
          <a:solidFill>
            <a:srgbClr val="1A6DF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12" name="Google Shape;112;p27"/>
          <p:cNvPicPr preferRelativeResize="0"/>
          <p:nvPr/>
        </p:nvPicPr>
        <p:blipFill>
          <a:blip r:embed="rId2">
            <a:alphaModFix/>
          </a:blip>
          <a:stretch>
            <a:fillRect/>
          </a:stretch>
        </p:blipFill>
        <p:spPr>
          <a:xfrm>
            <a:off x="8452900" y="4956076"/>
            <a:ext cx="561798" cy="84468"/>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RP - 4 Section">
  <p:cSld name="CUSTOM_3_1_1_1_1_1_1_1_1_1_1_2">
    <p:spTree>
      <p:nvGrpSpPr>
        <p:cNvPr id="1" name="Shape 113"/>
        <p:cNvGrpSpPr/>
        <p:nvPr/>
      </p:nvGrpSpPr>
      <p:grpSpPr>
        <a:xfrm>
          <a:off x="0" y="0"/>
          <a:ext cx="0" cy="0"/>
          <a:chOff x="0" y="0"/>
          <a:chExt cx="0" cy="0"/>
        </a:xfrm>
      </p:grpSpPr>
      <p:sp>
        <p:nvSpPr>
          <p:cNvPr id="114" name="Google Shape;114;p28"/>
          <p:cNvSpPr/>
          <p:nvPr/>
        </p:nvSpPr>
        <p:spPr>
          <a:xfrm>
            <a:off x="4572000" y="2571600"/>
            <a:ext cx="4572000" cy="2571600"/>
          </a:xfrm>
          <a:prstGeom prst="rect">
            <a:avLst/>
          </a:prstGeom>
          <a:solidFill>
            <a:srgbClr val="22222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5" name="Google Shape;115;p28"/>
          <p:cNvSpPr/>
          <p:nvPr/>
        </p:nvSpPr>
        <p:spPr>
          <a:xfrm>
            <a:off x="4572000" y="0"/>
            <a:ext cx="4572000" cy="2571600"/>
          </a:xfrm>
          <a:prstGeom prst="rect">
            <a:avLst/>
          </a:prstGeom>
          <a:solidFill>
            <a:srgbClr val="00448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6" name="Google Shape;116;p28"/>
          <p:cNvSpPr/>
          <p:nvPr/>
        </p:nvSpPr>
        <p:spPr>
          <a:xfrm>
            <a:off x="0" y="2571600"/>
            <a:ext cx="4572000" cy="2571600"/>
          </a:xfrm>
          <a:prstGeom prst="rect">
            <a:avLst/>
          </a:prstGeom>
          <a:solidFill>
            <a:srgbClr val="1659C5"/>
          </a:solidFill>
          <a:ln>
            <a:noFill/>
          </a:ln>
        </p:spPr>
        <p:txBody>
          <a:bodyPr spcFirstLastPara="1" wrap="square" lIns="91425" tIns="91425" rIns="91425" bIns="91425" anchor="ctr" anchorCtr="0">
            <a:noAutofit/>
          </a:bodyPr>
          <a:lstStyle/>
          <a:p>
            <a:pPr marL="1371600" lvl="0" indent="0" algn="ctr" rtl="0">
              <a:spcBef>
                <a:spcPts val="0"/>
              </a:spcBef>
              <a:spcAft>
                <a:spcPts val="0"/>
              </a:spcAft>
              <a:buNone/>
            </a:pPr>
            <a:endParaRPr/>
          </a:p>
        </p:txBody>
      </p:sp>
      <p:sp>
        <p:nvSpPr>
          <p:cNvPr id="117" name="Google Shape;117;p28"/>
          <p:cNvSpPr/>
          <p:nvPr/>
        </p:nvSpPr>
        <p:spPr>
          <a:xfrm>
            <a:off x="0" y="0"/>
            <a:ext cx="4572000" cy="2571600"/>
          </a:xfrm>
          <a:prstGeom prst="rect">
            <a:avLst/>
          </a:prstGeom>
          <a:solidFill>
            <a:srgbClr val="1A6DF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18" name="Google Shape;118;p28"/>
          <p:cNvPicPr preferRelativeResize="0"/>
          <p:nvPr/>
        </p:nvPicPr>
        <p:blipFill>
          <a:blip r:embed="rId2">
            <a:alphaModFix/>
          </a:blip>
          <a:stretch>
            <a:fillRect/>
          </a:stretch>
        </p:blipFill>
        <p:spPr>
          <a:xfrm>
            <a:off x="8452900" y="4956076"/>
            <a:ext cx="561798" cy="84468"/>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UNI - Grid">
  <p:cSld name="CUSTOM_3_1_1_1_1_1_1_1_1_1_1_2_1">
    <p:bg>
      <p:bgPr>
        <a:solidFill>
          <a:schemeClr val="accent5"/>
        </a:solidFill>
        <a:effectLst/>
      </p:bgPr>
    </p:bg>
    <p:spTree>
      <p:nvGrpSpPr>
        <p:cNvPr id="1" name="Shape 119"/>
        <p:cNvGrpSpPr/>
        <p:nvPr/>
      </p:nvGrpSpPr>
      <p:grpSpPr>
        <a:xfrm>
          <a:off x="0" y="0"/>
          <a:ext cx="0" cy="0"/>
          <a:chOff x="0" y="0"/>
          <a:chExt cx="0" cy="0"/>
        </a:xfrm>
      </p:grpSpPr>
      <p:grpSp>
        <p:nvGrpSpPr>
          <p:cNvPr id="120" name="Google Shape;120;p29"/>
          <p:cNvGrpSpPr/>
          <p:nvPr/>
        </p:nvGrpSpPr>
        <p:grpSpPr>
          <a:xfrm>
            <a:off x="436200" y="918425"/>
            <a:ext cx="8271600" cy="3982720"/>
            <a:chOff x="545475" y="1097400"/>
            <a:chExt cx="8271600" cy="3982720"/>
          </a:xfrm>
        </p:grpSpPr>
        <p:cxnSp>
          <p:nvCxnSpPr>
            <p:cNvPr id="121" name="Google Shape;121;p29"/>
            <p:cNvCxnSpPr/>
            <p:nvPr/>
          </p:nvCxnSpPr>
          <p:spPr>
            <a:xfrm>
              <a:off x="1860000" y="1123120"/>
              <a:ext cx="0" cy="3957000"/>
            </a:xfrm>
            <a:prstGeom prst="straightConnector1">
              <a:avLst/>
            </a:prstGeom>
            <a:noFill/>
            <a:ln w="9525" cap="flat" cmpd="sng">
              <a:solidFill>
                <a:schemeClr val="accent4"/>
              </a:solidFill>
              <a:prstDash val="dot"/>
              <a:round/>
              <a:headEnd type="none" w="med" len="med"/>
              <a:tailEnd type="none" w="med" len="med"/>
            </a:ln>
          </p:spPr>
        </p:cxnSp>
        <p:cxnSp>
          <p:nvCxnSpPr>
            <p:cNvPr id="122" name="Google Shape;122;p29"/>
            <p:cNvCxnSpPr/>
            <p:nvPr/>
          </p:nvCxnSpPr>
          <p:spPr>
            <a:xfrm>
              <a:off x="3246831" y="1123120"/>
              <a:ext cx="0" cy="3957000"/>
            </a:xfrm>
            <a:prstGeom prst="straightConnector1">
              <a:avLst/>
            </a:prstGeom>
            <a:noFill/>
            <a:ln w="9525" cap="flat" cmpd="sng">
              <a:solidFill>
                <a:schemeClr val="accent4"/>
              </a:solidFill>
              <a:prstDash val="dot"/>
              <a:round/>
              <a:headEnd type="none" w="med" len="med"/>
              <a:tailEnd type="none" w="med" len="med"/>
            </a:ln>
          </p:spPr>
        </p:cxnSp>
        <p:cxnSp>
          <p:nvCxnSpPr>
            <p:cNvPr id="123" name="Google Shape;123;p29"/>
            <p:cNvCxnSpPr/>
            <p:nvPr/>
          </p:nvCxnSpPr>
          <p:spPr>
            <a:xfrm>
              <a:off x="4615000" y="1100965"/>
              <a:ext cx="0" cy="3957000"/>
            </a:xfrm>
            <a:prstGeom prst="straightConnector1">
              <a:avLst/>
            </a:prstGeom>
            <a:noFill/>
            <a:ln w="9525" cap="flat" cmpd="sng">
              <a:solidFill>
                <a:schemeClr val="accent4"/>
              </a:solidFill>
              <a:prstDash val="dot"/>
              <a:round/>
              <a:headEnd type="none" w="med" len="med"/>
              <a:tailEnd type="none" w="med" len="med"/>
            </a:ln>
          </p:spPr>
        </p:cxnSp>
        <p:cxnSp>
          <p:nvCxnSpPr>
            <p:cNvPr id="124" name="Google Shape;124;p29"/>
            <p:cNvCxnSpPr/>
            <p:nvPr/>
          </p:nvCxnSpPr>
          <p:spPr>
            <a:xfrm>
              <a:off x="5982306" y="1100965"/>
              <a:ext cx="0" cy="3957000"/>
            </a:xfrm>
            <a:prstGeom prst="straightConnector1">
              <a:avLst/>
            </a:prstGeom>
            <a:noFill/>
            <a:ln w="9525" cap="flat" cmpd="sng">
              <a:solidFill>
                <a:schemeClr val="accent4"/>
              </a:solidFill>
              <a:prstDash val="dot"/>
              <a:round/>
              <a:headEnd type="none" w="med" len="med"/>
              <a:tailEnd type="none" w="med" len="med"/>
            </a:ln>
          </p:spPr>
        </p:cxnSp>
        <p:cxnSp>
          <p:nvCxnSpPr>
            <p:cNvPr id="125" name="Google Shape;125;p29"/>
            <p:cNvCxnSpPr/>
            <p:nvPr/>
          </p:nvCxnSpPr>
          <p:spPr>
            <a:xfrm>
              <a:off x="7366075" y="1097400"/>
              <a:ext cx="0" cy="3957000"/>
            </a:xfrm>
            <a:prstGeom prst="straightConnector1">
              <a:avLst/>
            </a:prstGeom>
            <a:noFill/>
            <a:ln w="9525" cap="flat" cmpd="sng">
              <a:solidFill>
                <a:schemeClr val="accent4"/>
              </a:solidFill>
              <a:prstDash val="dot"/>
              <a:round/>
              <a:headEnd type="none" w="med" len="med"/>
              <a:tailEnd type="none" w="med" len="med"/>
            </a:ln>
          </p:spPr>
        </p:cxnSp>
        <p:cxnSp>
          <p:nvCxnSpPr>
            <p:cNvPr id="126" name="Google Shape;126;p29"/>
            <p:cNvCxnSpPr/>
            <p:nvPr/>
          </p:nvCxnSpPr>
          <p:spPr>
            <a:xfrm rot="10800000">
              <a:off x="545475" y="1999875"/>
              <a:ext cx="8271600" cy="0"/>
            </a:xfrm>
            <a:prstGeom prst="straightConnector1">
              <a:avLst/>
            </a:prstGeom>
            <a:noFill/>
            <a:ln w="9525" cap="flat" cmpd="sng">
              <a:solidFill>
                <a:schemeClr val="accent4"/>
              </a:solidFill>
              <a:prstDash val="dot"/>
              <a:round/>
              <a:headEnd type="none" w="med" len="med"/>
              <a:tailEnd type="none" w="med" len="med"/>
            </a:ln>
          </p:spPr>
        </p:cxnSp>
        <p:cxnSp>
          <p:nvCxnSpPr>
            <p:cNvPr id="127" name="Google Shape;127;p29"/>
            <p:cNvCxnSpPr/>
            <p:nvPr/>
          </p:nvCxnSpPr>
          <p:spPr>
            <a:xfrm rot="10800000">
              <a:off x="545475" y="3069900"/>
              <a:ext cx="8271600" cy="0"/>
            </a:xfrm>
            <a:prstGeom prst="straightConnector1">
              <a:avLst/>
            </a:prstGeom>
            <a:noFill/>
            <a:ln w="9525" cap="flat" cmpd="sng">
              <a:solidFill>
                <a:schemeClr val="accent4"/>
              </a:solidFill>
              <a:prstDash val="dot"/>
              <a:round/>
              <a:headEnd type="none" w="med" len="med"/>
              <a:tailEnd type="none" w="med" len="med"/>
            </a:ln>
          </p:spPr>
        </p:cxnSp>
        <p:cxnSp>
          <p:nvCxnSpPr>
            <p:cNvPr id="128" name="Google Shape;128;p29"/>
            <p:cNvCxnSpPr/>
            <p:nvPr/>
          </p:nvCxnSpPr>
          <p:spPr>
            <a:xfrm rot="10800000">
              <a:off x="545475" y="4130575"/>
              <a:ext cx="8271600" cy="0"/>
            </a:xfrm>
            <a:prstGeom prst="straightConnector1">
              <a:avLst/>
            </a:prstGeom>
            <a:noFill/>
            <a:ln w="9525" cap="flat" cmpd="sng">
              <a:solidFill>
                <a:schemeClr val="accent4"/>
              </a:solidFill>
              <a:prstDash val="dot"/>
              <a:round/>
              <a:headEnd type="none" w="med" len="med"/>
              <a:tailEnd type="none" w="med" len="med"/>
            </a:ln>
          </p:spPr>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RP - Cover - Blue 2">
  <p:cSld name="TITLE_1_1">
    <p:spTree>
      <p:nvGrpSpPr>
        <p:cNvPr id="1" name="Shape 12"/>
        <p:cNvGrpSpPr/>
        <p:nvPr/>
      </p:nvGrpSpPr>
      <p:grpSpPr>
        <a:xfrm>
          <a:off x="0" y="0"/>
          <a:ext cx="0" cy="0"/>
          <a:chOff x="0" y="0"/>
          <a:chExt cx="0" cy="0"/>
        </a:xfrm>
      </p:grpSpPr>
      <p:pic>
        <p:nvPicPr>
          <p:cNvPr id="13" name="Google Shape;13;p4"/>
          <p:cNvPicPr preferRelativeResize="0"/>
          <p:nvPr/>
        </p:nvPicPr>
        <p:blipFill rotWithShape="1">
          <a:blip r:embed="rId2">
            <a:alphaModFix/>
          </a:blip>
          <a:srcRect/>
          <a:stretch/>
        </p:blipFill>
        <p:spPr>
          <a:xfrm>
            <a:off x="1" y="13"/>
            <a:ext cx="9144000" cy="514347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XP - Cover - Blue">
  <p:cSld name="CUSTOM_3_2">
    <p:spTree>
      <p:nvGrpSpPr>
        <p:cNvPr id="1" name="Shape 14"/>
        <p:cNvGrpSpPr/>
        <p:nvPr/>
      </p:nvGrpSpPr>
      <p:grpSpPr>
        <a:xfrm>
          <a:off x="0" y="0"/>
          <a:ext cx="0" cy="0"/>
          <a:chOff x="0" y="0"/>
          <a:chExt cx="0" cy="0"/>
        </a:xfrm>
      </p:grpSpPr>
      <p:pic>
        <p:nvPicPr>
          <p:cNvPr id="15" name="Google Shape;15;p5"/>
          <p:cNvPicPr preferRelativeResize="0"/>
          <p:nvPr/>
        </p:nvPicPr>
        <p:blipFill>
          <a:blip r:embed="rId2">
            <a:alphaModFix/>
          </a:blip>
          <a:stretch>
            <a:fillRect/>
          </a:stretch>
        </p:blipFill>
        <p:spPr>
          <a:xfrm>
            <a:off x="50" y="-1"/>
            <a:ext cx="9143890" cy="514350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XP - Blank Canvas - Blue">
  <p:cSld name="CUSTOM_1">
    <p:spTree>
      <p:nvGrpSpPr>
        <p:cNvPr id="1" name="Shape 16"/>
        <p:cNvGrpSpPr/>
        <p:nvPr/>
      </p:nvGrpSpPr>
      <p:grpSpPr>
        <a:xfrm>
          <a:off x="0" y="0"/>
          <a:ext cx="0" cy="0"/>
          <a:chOff x="0" y="0"/>
          <a:chExt cx="0" cy="0"/>
        </a:xfrm>
      </p:grpSpPr>
      <p:pic>
        <p:nvPicPr>
          <p:cNvPr id="17" name="Google Shape;17;p6"/>
          <p:cNvPicPr preferRelativeResize="0"/>
          <p:nvPr/>
        </p:nvPicPr>
        <p:blipFill>
          <a:blip r:embed="rId2">
            <a:alphaModFix/>
          </a:blip>
          <a:stretch>
            <a:fillRect/>
          </a:stretch>
        </p:blipFill>
        <p:spPr>
          <a:xfrm>
            <a:off x="50" y="-1"/>
            <a:ext cx="9143890" cy="5143501"/>
          </a:xfrm>
          <a:prstGeom prst="rect">
            <a:avLst/>
          </a:prstGeom>
          <a:noFill/>
          <a:ln>
            <a:noFill/>
          </a:ln>
        </p:spPr>
      </p:pic>
      <p:sp>
        <p:nvSpPr>
          <p:cNvPr id="18" name="Google Shape;18;p6"/>
          <p:cNvSpPr/>
          <p:nvPr/>
        </p:nvSpPr>
        <p:spPr>
          <a:xfrm>
            <a:off x="123000" y="121375"/>
            <a:ext cx="8898000" cy="47850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9" name="Google Shape;19;p6"/>
          <p:cNvPicPr preferRelativeResize="0"/>
          <p:nvPr/>
        </p:nvPicPr>
        <p:blipFill>
          <a:blip r:embed="rId3">
            <a:alphaModFix/>
          </a:blip>
          <a:stretch>
            <a:fillRect/>
          </a:stretch>
        </p:blipFill>
        <p:spPr>
          <a:xfrm>
            <a:off x="8452900" y="4956076"/>
            <a:ext cx="561798" cy="84468"/>
          </a:xfrm>
          <a:prstGeom prst="rect">
            <a:avLst/>
          </a:prstGeom>
          <a:noFill/>
          <a:ln>
            <a:noFill/>
          </a:ln>
        </p:spPr>
      </p:pic>
      <p:pic>
        <p:nvPicPr>
          <p:cNvPr id="20" name="Google Shape;20;p6"/>
          <p:cNvPicPr preferRelativeResize="0"/>
          <p:nvPr/>
        </p:nvPicPr>
        <p:blipFill>
          <a:blip r:embed="rId4">
            <a:alphaModFix/>
          </a:blip>
          <a:stretch>
            <a:fillRect/>
          </a:stretch>
        </p:blipFill>
        <p:spPr>
          <a:xfrm rot="-5400000">
            <a:off x="7968872" y="-6"/>
            <a:ext cx="791400" cy="769586"/>
          </a:xfrm>
          <a:prstGeom prst="rect">
            <a:avLst/>
          </a:prstGeom>
          <a:noFill/>
          <a:ln>
            <a:noFill/>
          </a:ln>
        </p:spPr>
      </p:pic>
      <p:pic>
        <p:nvPicPr>
          <p:cNvPr id="21" name="Google Shape;21;p6"/>
          <p:cNvPicPr preferRelativeResize="0"/>
          <p:nvPr/>
        </p:nvPicPr>
        <p:blipFill>
          <a:blip r:embed="rId5">
            <a:alphaModFix/>
          </a:blip>
          <a:stretch>
            <a:fillRect/>
          </a:stretch>
        </p:blipFill>
        <p:spPr>
          <a:xfrm>
            <a:off x="-12579" y="4001470"/>
            <a:ext cx="791402" cy="77379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XP - Blank Canvas - White">
  <p:cSld name="CUSTOM_2">
    <p:spTree>
      <p:nvGrpSpPr>
        <p:cNvPr id="1" name="Shape 22"/>
        <p:cNvGrpSpPr/>
        <p:nvPr/>
      </p:nvGrpSpPr>
      <p:grpSpPr>
        <a:xfrm>
          <a:off x="0" y="0"/>
          <a:ext cx="0" cy="0"/>
          <a:chOff x="0" y="0"/>
          <a:chExt cx="0" cy="0"/>
        </a:xfrm>
      </p:grpSpPr>
      <p:pic>
        <p:nvPicPr>
          <p:cNvPr id="23" name="Google Shape;23;p7"/>
          <p:cNvPicPr preferRelativeResize="0"/>
          <p:nvPr/>
        </p:nvPicPr>
        <p:blipFill rotWithShape="1">
          <a:blip r:embed="rId2">
            <a:alphaModFix/>
          </a:blip>
          <a:srcRect/>
          <a:stretch/>
        </p:blipFill>
        <p:spPr>
          <a:xfrm>
            <a:off x="0" y="40"/>
            <a:ext cx="9144003" cy="5143427"/>
          </a:xfrm>
          <a:prstGeom prst="rect">
            <a:avLst/>
          </a:prstGeom>
          <a:noFill/>
          <a:ln>
            <a:noFill/>
          </a:ln>
        </p:spPr>
      </p:pic>
      <p:pic>
        <p:nvPicPr>
          <p:cNvPr id="24" name="Google Shape;24;p7"/>
          <p:cNvPicPr preferRelativeResize="0"/>
          <p:nvPr/>
        </p:nvPicPr>
        <p:blipFill>
          <a:blip r:embed="rId3">
            <a:alphaModFix/>
          </a:blip>
          <a:stretch>
            <a:fillRect/>
          </a:stretch>
        </p:blipFill>
        <p:spPr>
          <a:xfrm rot="10800000" flipH="1">
            <a:off x="-4" y="3850570"/>
            <a:ext cx="791402" cy="773797"/>
          </a:xfrm>
          <a:prstGeom prst="rect">
            <a:avLst/>
          </a:prstGeom>
          <a:noFill/>
          <a:ln>
            <a:noFill/>
          </a:ln>
        </p:spPr>
      </p:pic>
      <p:pic>
        <p:nvPicPr>
          <p:cNvPr id="25" name="Google Shape;25;p7"/>
          <p:cNvPicPr preferRelativeResize="0"/>
          <p:nvPr/>
        </p:nvPicPr>
        <p:blipFill rotWithShape="1">
          <a:blip r:embed="rId4">
            <a:alphaModFix/>
          </a:blip>
          <a:srcRect l="24924"/>
          <a:stretch/>
        </p:blipFill>
        <p:spPr>
          <a:xfrm rot="5400000">
            <a:off x="7861349" y="-266877"/>
            <a:ext cx="322900" cy="860202"/>
          </a:xfrm>
          <a:prstGeom prst="rect">
            <a:avLst/>
          </a:prstGeom>
          <a:noFill/>
          <a:ln>
            <a:noFill/>
          </a:ln>
        </p:spPr>
      </p:pic>
      <p:sp>
        <p:nvSpPr>
          <p:cNvPr id="26" name="Google Shape;26;p7"/>
          <p:cNvSpPr/>
          <p:nvPr/>
        </p:nvSpPr>
        <p:spPr>
          <a:xfrm>
            <a:off x="123000" y="121375"/>
            <a:ext cx="8898000" cy="47850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7" name="Google Shape;27;p7"/>
          <p:cNvPicPr preferRelativeResize="0"/>
          <p:nvPr/>
        </p:nvPicPr>
        <p:blipFill rotWithShape="1">
          <a:blip r:embed="rId5">
            <a:alphaModFix/>
          </a:blip>
          <a:srcRect b="10"/>
          <a:stretch/>
        </p:blipFill>
        <p:spPr>
          <a:xfrm>
            <a:off x="8452900" y="4956076"/>
            <a:ext cx="561798" cy="8446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XP - Blue Pattern 1">
  <p:cSld name="CUSTOM">
    <p:spTree>
      <p:nvGrpSpPr>
        <p:cNvPr id="1" name="Shape 28"/>
        <p:cNvGrpSpPr/>
        <p:nvPr/>
      </p:nvGrpSpPr>
      <p:grpSpPr>
        <a:xfrm>
          <a:off x="0" y="0"/>
          <a:ext cx="0" cy="0"/>
          <a:chOff x="0" y="0"/>
          <a:chExt cx="0" cy="0"/>
        </a:xfrm>
      </p:grpSpPr>
      <p:pic>
        <p:nvPicPr>
          <p:cNvPr id="29" name="Google Shape;29;p8"/>
          <p:cNvPicPr preferRelativeResize="0"/>
          <p:nvPr/>
        </p:nvPicPr>
        <p:blipFill>
          <a:blip r:embed="rId2">
            <a:alphaModFix/>
          </a:blip>
          <a:stretch>
            <a:fillRect/>
          </a:stretch>
        </p:blipFill>
        <p:spPr>
          <a:xfrm>
            <a:off x="0" y="28"/>
            <a:ext cx="9143997" cy="5143444"/>
          </a:xfrm>
          <a:prstGeom prst="rect">
            <a:avLst/>
          </a:prstGeom>
          <a:noFill/>
          <a:ln>
            <a:noFill/>
          </a:ln>
        </p:spPr>
      </p:pic>
      <p:pic>
        <p:nvPicPr>
          <p:cNvPr id="30" name="Google Shape;30;p8"/>
          <p:cNvPicPr preferRelativeResize="0"/>
          <p:nvPr/>
        </p:nvPicPr>
        <p:blipFill>
          <a:blip r:embed="rId3">
            <a:alphaModFix/>
          </a:blip>
          <a:stretch>
            <a:fillRect/>
          </a:stretch>
        </p:blipFill>
        <p:spPr>
          <a:xfrm>
            <a:off x="8452900" y="4956076"/>
            <a:ext cx="561798" cy="84468"/>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XP - Blue Pattern 2">
  <p:cSld name="CUSTOM_3">
    <p:spTree>
      <p:nvGrpSpPr>
        <p:cNvPr id="1" name="Shape 31"/>
        <p:cNvGrpSpPr/>
        <p:nvPr/>
      </p:nvGrpSpPr>
      <p:grpSpPr>
        <a:xfrm>
          <a:off x="0" y="0"/>
          <a:ext cx="0" cy="0"/>
          <a:chOff x="0" y="0"/>
          <a:chExt cx="0" cy="0"/>
        </a:xfrm>
      </p:grpSpPr>
      <p:pic>
        <p:nvPicPr>
          <p:cNvPr id="32" name="Google Shape;32;p9"/>
          <p:cNvPicPr preferRelativeResize="0"/>
          <p:nvPr/>
        </p:nvPicPr>
        <p:blipFill>
          <a:blip r:embed="rId2">
            <a:alphaModFix/>
          </a:blip>
          <a:stretch>
            <a:fillRect/>
          </a:stretch>
        </p:blipFill>
        <p:spPr>
          <a:xfrm>
            <a:off x="50" y="-1"/>
            <a:ext cx="9143890" cy="5143501"/>
          </a:xfrm>
          <a:prstGeom prst="rect">
            <a:avLst/>
          </a:prstGeom>
          <a:noFill/>
          <a:ln>
            <a:noFill/>
          </a:ln>
        </p:spPr>
      </p:pic>
      <p:pic>
        <p:nvPicPr>
          <p:cNvPr id="33" name="Google Shape;33;p9"/>
          <p:cNvPicPr preferRelativeResize="0"/>
          <p:nvPr/>
        </p:nvPicPr>
        <p:blipFill>
          <a:blip r:embed="rId3">
            <a:alphaModFix/>
          </a:blip>
          <a:stretch>
            <a:fillRect/>
          </a:stretch>
        </p:blipFill>
        <p:spPr>
          <a:xfrm>
            <a:off x="8452900" y="4956076"/>
            <a:ext cx="561798" cy="8446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EXP - Blue Pattern 3">
  <p:cSld name="CUSTOM_3_1">
    <p:spTree>
      <p:nvGrpSpPr>
        <p:cNvPr id="1" name="Shape 34"/>
        <p:cNvGrpSpPr/>
        <p:nvPr/>
      </p:nvGrpSpPr>
      <p:grpSpPr>
        <a:xfrm>
          <a:off x="0" y="0"/>
          <a:ext cx="0" cy="0"/>
          <a:chOff x="0" y="0"/>
          <a:chExt cx="0" cy="0"/>
        </a:xfrm>
      </p:grpSpPr>
      <p:pic>
        <p:nvPicPr>
          <p:cNvPr id="35" name="Google Shape;35;p10"/>
          <p:cNvPicPr preferRelativeResize="0"/>
          <p:nvPr/>
        </p:nvPicPr>
        <p:blipFill>
          <a:blip r:embed="rId2">
            <a:alphaModFix/>
          </a:blip>
          <a:stretch>
            <a:fillRect/>
          </a:stretch>
        </p:blipFill>
        <p:spPr>
          <a:xfrm>
            <a:off x="2" y="3"/>
            <a:ext cx="9144059" cy="5143501"/>
          </a:xfrm>
          <a:prstGeom prst="rect">
            <a:avLst/>
          </a:prstGeom>
          <a:noFill/>
          <a:ln>
            <a:noFill/>
          </a:ln>
        </p:spPr>
      </p:pic>
      <p:pic>
        <p:nvPicPr>
          <p:cNvPr id="36" name="Google Shape;36;p10"/>
          <p:cNvPicPr preferRelativeResize="0"/>
          <p:nvPr/>
        </p:nvPicPr>
        <p:blipFill>
          <a:blip r:embed="rId3">
            <a:alphaModFix/>
          </a:blip>
          <a:stretch>
            <a:fillRect/>
          </a:stretch>
        </p:blipFill>
        <p:spPr>
          <a:xfrm>
            <a:off x="8452900" y="4956076"/>
            <a:ext cx="561798" cy="8446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2"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30.jp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4.jp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36.jpeg"/></Relationships>
</file>

<file path=ppt/slides/_rels/slide1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3.xml"/><Relationship Id="rId1" Type="http://schemas.openxmlformats.org/officeDocument/2006/relationships/slideLayout" Target="../slideLayouts/slideLayout10.xml"/><Relationship Id="rId5" Type="http://schemas.openxmlformats.org/officeDocument/2006/relationships/image" Target="../media/image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image" Target="../media/image4.png"/><Relationship Id="rId7"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44.jpg"/><Relationship Id="rId4" Type="http://schemas.openxmlformats.org/officeDocument/2006/relationships/image" Target="../media/image43.jpg"/></Relationships>
</file>

<file path=ppt/slides/_rels/slide1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7.xml"/><Relationship Id="rId1" Type="http://schemas.openxmlformats.org/officeDocument/2006/relationships/slideLayout" Target="../slideLayouts/slideLayout10.xml"/><Relationship Id="rId5" Type="http://schemas.openxmlformats.org/officeDocument/2006/relationships/image" Target="../media/image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47.jpg"/><Relationship Id="rId4" Type="http://schemas.openxmlformats.org/officeDocument/2006/relationships/image" Target="../media/image46.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48.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50.png"/><Relationship Id="rId5" Type="http://schemas.openxmlformats.org/officeDocument/2006/relationships/image" Target="../media/image49.jpg"/><Relationship Id="rId4" Type="http://schemas.openxmlformats.org/officeDocument/2006/relationships/hyperlink" Target="https://venkat-referral.cs203.force.com/referral7/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omments" Target="../comments/comment2.xml"/><Relationship Id="rId4" Type="http://schemas.openxmlformats.org/officeDocument/2006/relationships/image" Target="../media/image52.png"/></Relationships>
</file>

<file path=ppt/slides/_rels/slide24.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24.xml"/><Relationship Id="rId1" Type="http://schemas.openxmlformats.org/officeDocument/2006/relationships/slideLayout" Target="../slideLayouts/slideLayout10.xml"/><Relationship Id="rId5" Type="http://schemas.openxmlformats.org/officeDocument/2006/relationships/image" Target="../media/image4.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4.pn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9.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2"/>
        <p:cNvGrpSpPr/>
        <p:nvPr/>
      </p:nvGrpSpPr>
      <p:grpSpPr>
        <a:xfrm>
          <a:off x="0" y="0"/>
          <a:ext cx="0" cy="0"/>
          <a:chOff x="0" y="0"/>
          <a:chExt cx="0" cy="0"/>
        </a:xfrm>
      </p:grpSpPr>
      <p:pic>
        <p:nvPicPr>
          <p:cNvPr id="133" name="Google Shape;133;p30"/>
          <p:cNvPicPr preferRelativeResize="0"/>
          <p:nvPr/>
        </p:nvPicPr>
        <p:blipFill>
          <a:blip r:embed="rId3">
            <a:alphaModFix/>
          </a:blip>
          <a:stretch>
            <a:fillRect/>
          </a:stretch>
        </p:blipFill>
        <p:spPr>
          <a:xfrm>
            <a:off x="3619988" y="1200496"/>
            <a:ext cx="1904026" cy="285500"/>
          </a:xfrm>
          <a:prstGeom prst="rect">
            <a:avLst/>
          </a:prstGeom>
          <a:noFill/>
          <a:ln>
            <a:noFill/>
          </a:ln>
        </p:spPr>
      </p:pic>
      <p:sp>
        <p:nvSpPr>
          <p:cNvPr id="134" name="Google Shape;134;p30"/>
          <p:cNvSpPr txBox="1"/>
          <p:nvPr/>
        </p:nvSpPr>
        <p:spPr>
          <a:xfrm>
            <a:off x="1179752" y="1756301"/>
            <a:ext cx="6784500" cy="1749900"/>
          </a:xfrm>
          <a:prstGeom prst="rect">
            <a:avLst/>
          </a:prstGeom>
          <a:noFill/>
          <a:ln>
            <a:noFill/>
          </a:ln>
        </p:spPr>
        <p:txBody>
          <a:bodyPr spcFirstLastPara="1" wrap="square" lIns="68575" tIns="34275" rIns="68575" bIns="34275" anchor="t" anchorCtr="0">
            <a:noAutofit/>
          </a:bodyPr>
          <a:lstStyle/>
          <a:p>
            <a:pPr marL="0" marR="0" lvl="0" indent="0" algn="ctr" rtl="0">
              <a:lnSpc>
                <a:spcPct val="90000"/>
              </a:lnSpc>
              <a:spcBef>
                <a:spcPts val="0"/>
              </a:spcBef>
              <a:spcAft>
                <a:spcPts val="0"/>
              </a:spcAft>
              <a:buClr>
                <a:srgbClr val="FFFFFF"/>
              </a:buClr>
              <a:buSzPts val="1500"/>
              <a:buFont typeface="Proxima Nova"/>
              <a:buNone/>
            </a:pPr>
            <a:r>
              <a:rPr lang="en" sz="5600">
                <a:solidFill>
                  <a:schemeClr val="lt2"/>
                </a:solidFill>
                <a:latin typeface="Proxima Nova Extrabold"/>
                <a:ea typeface="Proxima Nova Extrabold"/>
                <a:cs typeface="Proxima Nova Extrabold"/>
                <a:sym typeface="Proxima Nova Extrabold"/>
              </a:rPr>
              <a:t>State Quitline Services</a:t>
            </a:r>
            <a:endParaRPr sz="5600" i="0">
              <a:solidFill>
                <a:schemeClr val="lt2"/>
              </a:solidFill>
              <a:latin typeface="Proxima Nova Extrabold"/>
              <a:ea typeface="Proxima Nova Extrabold"/>
              <a:cs typeface="Proxima Nova Extrabold"/>
              <a:sym typeface="Proxima Nova Extrabold"/>
            </a:endParaRPr>
          </a:p>
        </p:txBody>
      </p:sp>
      <p:sp>
        <p:nvSpPr>
          <p:cNvPr id="135" name="Google Shape;135;p30"/>
          <p:cNvSpPr txBox="1"/>
          <p:nvPr/>
        </p:nvSpPr>
        <p:spPr>
          <a:xfrm>
            <a:off x="2186400" y="3514612"/>
            <a:ext cx="4771200" cy="428400"/>
          </a:xfrm>
          <a:prstGeom prst="rect">
            <a:avLst/>
          </a:prstGeom>
          <a:noFill/>
          <a:ln>
            <a:noFill/>
          </a:ln>
        </p:spPr>
        <p:txBody>
          <a:bodyPr spcFirstLastPara="1" wrap="square" lIns="68575" tIns="34275" rIns="68575" bIns="34275" anchor="t" anchorCtr="0">
            <a:noAutofit/>
          </a:bodyPr>
          <a:lstStyle/>
          <a:p>
            <a:pPr marL="0" marR="0" lvl="0" indent="0" algn="ctr" rtl="0">
              <a:lnSpc>
                <a:spcPct val="90000"/>
              </a:lnSpc>
              <a:spcBef>
                <a:spcPts val="0"/>
              </a:spcBef>
              <a:spcAft>
                <a:spcPts val="0"/>
              </a:spcAft>
              <a:buClr>
                <a:srgbClr val="FFFFFF"/>
              </a:buClr>
              <a:buSzPts val="1500"/>
              <a:buFont typeface="Proxima Nova"/>
              <a:buNone/>
            </a:pPr>
            <a:r>
              <a:rPr lang="en">
                <a:solidFill>
                  <a:schemeClr val="lt2"/>
                </a:solidFill>
                <a:latin typeface="Proxima Nova"/>
                <a:ea typeface="Proxima Nova"/>
                <a:cs typeface="Proxima Nova"/>
                <a:sym typeface="Proxima Nova"/>
              </a:rPr>
              <a:t>2025</a:t>
            </a:r>
            <a:endParaRPr i="0">
              <a:solidFill>
                <a:schemeClr val="lt2"/>
              </a:solidFill>
              <a:latin typeface="Proxima Nova"/>
              <a:ea typeface="Proxima Nova"/>
              <a:cs typeface="Proxima Nova"/>
              <a:sym typeface="Proxima Nov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7"/>
        <p:cNvGrpSpPr/>
        <p:nvPr/>
      </p:nvGrpSpPr>
      <p:grpSpPr>
        <a:xfrm>
          <a:off x="0" y="0"/>
          <a:ext cx="0" cy="0"/>
          <a:chOff x="0" y="0"/>
          <a:chExt cx="0" cy="0"/>
        </a:xfrm>
      </p:grpSpPr>
      <p:pic>
        <p:nvPicPr>
          <p:cNvPr id="368" name="Google Shape;368;p40"/>
          <p:cNvPicPr preferRelativeResize="0"/>
          <p:nvPr/>
        </p:nvPicPr>
        <p:blipFill>
          <a:blip r:embed="rId3">
            <a:alphaModFix/>
          </a:blip>
          <a:stretch>
            <a:fillRect/>
          </a:stretch>
        </p:blipFill>
        <p:spPr>
          <a:xfrm>
            <a:off x="8452900" y="4956076"/>
            <a:ext cx="561798" cy="84468"/>
          </a:xfrm>
          <a:prstGeom prst="rect">
            <a:avLst/>
          </a:prstGeom>
          <a:noFill/>
          <a:ln>
            <a:noFill/>
          </a:ln>
        </p:spPr>
      </p:pic>
      <p:sp>
        <p:nvSpPr>
          <p:cNvPr id="369" name="Google Shape;369;p40"/>
          <p:cNvSpPr txBox="1">
            <a:spLocks noGrp="1"/>
          </p:cNvSpPr>
          <p:nvPr>
            <p:ph type="sldNum" idx="4294967295"/>
          </p:nvPr>
        </p:nvSpPr>
        <p:spPr>
          <a:xfrm>
            <a:off x="-12575" y="4906375"/>
            <a:ext cx="308100" cy="183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600">
                <a:solidFill>
                  <a:schemeClr val="lt2"/>
                </a:solidFill>
                <a:latin typeface="Proxima Nova"/>
                <a:ea typeface="Proxima Nova"/>
                <a:cs typeface="Proxima Nova"/>
                <a:sym typeface="Proxima Nova"/>
              </a:rPr>
              <a:t>10</a:t>
            </a:fld>
            <a:endParaRPr sz="600">
              <a:solidFill>
                <a:schemeClr val="lt2"/>
              </a:solidFill>
              <a:latin typeface="Proxima Nova"/>
              <a:ea typeface="Proxima Nova"/>
              <a:cs typeface="Proxima Nova"/>
              <a:sym typeface="Proxima Nova"/>
            </a:endParaRPr>
          </a:p>
        </p:txBody>
      </p:sp>
      <p:sp>
        <p:nvSpPr>
          <p:cNvPr id="370" name="Google Shape;370;p40"/>
          <p:cNvSpPr txBox="1"/>
          <p:nvPr/>
        </p:nvSpPr>
        <p:spPr>
          <a:xfrm>
            <a:off x="429275" y="344725"/>
            <a:ext cx="5728800" cy="498600"/>
          </a:xfrm>
          <a:prstGeom prst="rect">
            <a:avLst/>
          </a:prstGeom>
          <a:noFill/>
          <a:ln>
            <a:noFill/>
          </a:ln>
        </p:spPr>
        <p:txBody>
          <a:bodyPr spcFirstLastPara="1" wrap="square" lIns="68575" tIns="34275" rIns="68575" bIns="34275" anchor="t" anchorCtr="0">
            <a:spAutoFit/>
          </a:bodyPr>
          <a:lstStyle/>
          <a:p>
            <a:pPr marL="0" lvl="0" indent="0" algn="l" rtl="0">
              <a:lnSpc>
                <a:spcPct val="90000"/>
              </a:lnSpc>
              <a:spcBef>
                <a:spcPts val="0"/>
              </a:spcBef>
              <a:spcAft>
                <a:spcPts val="0"/>
              </a:spcAft>
              <a:buClr>
                <a:schemeClr val="lt1"/>
              </a:buClr>
              <a:buSzPts val="1500"/>
              <a:buFont typeface="Proxima Nova"/>
              <a:buNone/>
            </a:pPr>
            <a:r>
              <a:rPr lang="en" sz="3100" b="1">
                <a:solidFill>
                  <a:schemeClr val="dk1"/>
                </a:solidFill>
                <a:latin typeface="Proxima Nova"/>
                <a:ea typeface="Proxima Nova"/>
                <a:cs typeface="Proxima Nova"/>
                <a:sym typeface="Proxima Nova"/>
              </a:rPr>
              <a:t>Platform Dashboard</a:t>
            </a:r>
            <a:endParaRPr sz="3100" b="1">
              <a:solidFill>
                <a:schemeClr val="dk1"/>
              </a:solidFill>
              <a:latin typeface="Proxima Nova"/>
              <a:ea typeface="Proxima Nova"/>
              <a:cs typeface="Proxima Nova"/>
              <a:sym typeface="Proxima Nova"/>
            </a:endParaRPr>
          </a:p>
        </p:txBody>
      </p:sp>
      <p:pic>
        <p:nvPicPr>
          <p:cNvPr id="371" name="Google Shape;371;p40" title="RVO_RFP-Response_InteractiveFeaturesShowcase-01.jpg"/>
          <p:cNvPicPr preferRelativeResize="0"/>
          <p:nvPr/>
        </p:nvPicPr>
        <p:blipFill rotWithShape="1">
          <a:blip r:embed="rId4">
            <a:alphaModFix/>
          </a:blip>
          <a:srcRect b="3418"/>
          <a:stretch/>
        </p:blipFill>
        <p:spPr>
          <a:xfrm>
            <a:off x="1359094" y="1157925"/>
            <a:ext cx="6331199" cy="3596750"/>
          </a:xfrm>
          <a:prstGeom prst="rect">
            <a:avLst/>
          </a:prstGeom>
          <a:noFill/>
          <a:ln>
            <a:noFill/>
          </a:ln>
        </p:spPr>
      </p:pic>
      <p:sp>
        <p:nvSpPr>
          <p:cNvPr id="372" name="Google Shape;372;p40"/>
          <p:cNvSpPr txBox="1"/>
          <p:nvPr/>
        </p:nvSpPr>
        <p:spPr>
          <a:xfrm>
            <a:off x="419027" y="701094"/>
            <a:ext cx="84420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b="1">
                <a:solidFill>
                  <a:schemeClr val="dk1"/>
                </a:solidFill>
                <a:latin typeface="Proxima Nova"/>
                <a:ea typeface="Proxima Nova"/>
                <a:cs typeface="Proxima Nova"/>
                <a:sym typeface="Proxima Nova"/>
              </a:rPr>
              <a:t>The dashboard provides quick access to State Quit Services resources and tools: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6"/>
        <p:cNvGrpSpPr/>
        <p:nvPr/>
      </p:nvGrpSpPr>
      <p:grpSpPr>
        <a:xfrm>
          <a:off x="0" y="0"/>
          <a:ext cx="0" cy="0"/>
          <a:chOff x="0" y="0"/>
          <a:chExt cx="0" cy="0"/>
        </a:xfrm>
      </p:grpSpPr>
      <p:pic>
        <p:nvPicPr>
          <p:cNvPr id="377" name="Google Shape;377;p41"/>
          <p:cNvPicPr preferRelativeResize="0"/>
          <p:nvPr/>
        </p:nvPicPr>
        <p:blipFill rotWithShape="1">
          <a:blip r:embed="rId3">
            <a:alphaModFix/>
          </a:blip>
          <a:srcRect b="10"/>
          <a:stretch/>
        </p:blipFill>
        <p:spPr>
          <a:xfrm>
            <a:off x="8452900" y="4956076"/>
            <a:ext cx="561798" cy="84468"/>
          </a:xfrm>
          <a:prstGeom prst="rect">
            <a:avLst/>
          </a:prstGeom>
          <a:noFill/>
          <a:ln>
            <a:noFill/>
          </a:ln>
        </p:spPr>
      </p:pic>
      <p:sp>
        <p:nvSpPr>
          <p:cNvPr id="378" name="Google Shape;378;p41"/>
          <p:cNvSpPr txBox="1">
            <a:spLocks noGrp="1"/>
          </p:cNvSpPr>
          <p:nvPr>
            <p:ph type="sldNum" idx="4294967295"/>
          </p:nvPr>
        </p:nvSpPr>
        <p:spPr>
          <a:xfrm>
            <a:off x="-12575" y="4906375"/>
            <a:ext cx="308100" cy="183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600">
                <a:solidFill>
                  <a:schemeClr val="dk1"/>
                </a:solidFill>
                <a:latin typeface="Proxima Nova"/>
                <a:ea typeface="Proxima Nova"/>
                <a:cs typeface="Proxima Nova"/>
                <a:sym typeface="Proxima Nova"/>
              </a:rPr>
              <a:t>11</a:t>
            </a:fld>
            <a:endParaRPr sz="600">
              <a:solidFill>
                <a:schemeClr val="dk1"/>
              </a:solidFill>
              <a:latin typeface="Proxima Nova"/>
              <a:ea typeface="Proxima Nova"/>
              <a:cs typeface="Proxima Nova"/>
              <a:sym typeface="Proxima Nova"/>
            </a:endParaRPr>
          </a:p>
        </p:txBody>
      </p:sp>
      <p:sp>
        <p:nvSpPr>
          <p:cNvPr id="379" name="Google Shape;379;p41"/>
          <p:cNvSpPr/>
          <p:nvPr/>
        </p:nvSpPr>
        <p:spPr>
          <a:xfrm>
            <a:off x="6862447" y="1910125"/>
            <a:ext cx="1054500" cy="1054500"/>
          </a:xfrm>
          <a:prstGeom prst="ellipse">
            <a:avLst/>
          </a:prstGeom>
          <a:solidFill>
            <a:schemeClr val="lt2"/>
          </a:solidFill>
          <a:ln w="19050" cap="flat" cmpd="sng">
            <a:solidFill>
              <a:srgbClr val="1B6DF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80" name="Google Shape;380;p41"/>
          <p:cNvSpPr/>
          <p:nvPr/>
        </p:nvSpPr>
        <p:spPr>
          <a:xfrm>
            <a:off x="6951328" y="1992311"/>
            <a:ext cx="890100" cy="890100"/>
          </a:xfrm>
          <a:prstGeom prst="ellipse">
            <a:avLst/>
          </a:prstGeom>
          <a:solidFill>
            <a:srgbClr val="E3ECF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81" name="Google Shape;381;p41"/>
          <p:cNvSpPr txBox="1"/>
          <p:nvPr/>
        </p:nvSpPr>
        <p:spPr>
          <a:xfrm>
            <a:off x="6973607" y="2077550"/>
            <a:ext cx="890100" cy="54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a:solidFill>
                  <a:srgbClr val="1B6DF1"/>
                </a:solidFill>
                <a:latin typeface="PT Serif"/>
                <a:ea typeface="PT Serif"/>
                <a:cs typeface="PT Serif"/>
                <a:sym typeface="PT Serif"/>
              </a:rPr>
              <a:t>3-5</a:t>
            </a:r>
            <a:endParaRPr sz="2400" b="1">
              <a:solidFill>
                <a:srgbClr val="1B6DF1"/>
              </a:solidFill>
              <a:latin typeface="PT Serif"/>
              <a:ea typeface="PT Serif"/>
              <a:cs typeface="PT Serif"/>
              <a:sym typeface="PT Serif"/>
            </a:endParaRPr>
          </a:p>
        </p:txBody>
      </p:sp>
      <p:sp>
        <p:nvSpPr>
          <p:cNvPr id="382" name="Google Shape;382;p41"/>
          <p:cNvSpPr txBox="1"/>
          <p:nvPr/>
        </p:nvSpPr>
        <p:spPr>
          <a:xfrm>
            <a:off x="6973607" y="2420797"/>
            <a:ext cx="890100" cy="408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rgbClr val="1B6DF1"/>
                </a:solidFill>
                <a:latin typeface="PT Serif"/>
                <a:ea typeface="PT Serif"/>
                <a:cs typeface="PT Serif"/>
                <a:sym typeface="PT Serif"/>
              </a:rPr>
              <a:t>days</a:t>
            </a:r>
            <a:endParaRPr sz="1200" b="1">
              <a:solidFill>
                <a:srgbClr val="1B6DF1"/>
              </a:solidFill>
              <a:latin typeface="PT Serif"/>
              <a:ea typeface="PT Serif"/>
              <a:cs typeface="PT Serif"/>
              <a:sym typeface="PT Serif"/>
            </a:endParaRPr>
          </a:p>
        </p:txBody>
      </p:sp>
      <p:sp>
        <p:nvSpPr>
          <p:cNvPr id="383" name="Google Shape;383;p41"/>
          <p:cNvSpPr/>
          <p:nvPr/>
        </p:nvSpPr>
        <p:spPr>
          <a:xfrm>
            <a:off x="1260850" y="1316500"/>
            <a:ext cx="6622200" cy="408300"/>
          </a:xfrm>
          <a:prstGeom prst="roundRect">
            <a:avLst>
              <a:gd name="adj" fmla="val 50000"/>
            </a:avLst>
          </a:prstGeom>
          <a:solidFill>
            <a:srgbClr val="E3ECF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84" name="Google Shape;384;p41"/>
          <p:cNvSpPr txBox="1"/>
          <p:nvPr/>
        </p:nvSpPr>
        <p:spPr>
          <a:xfrm>
            <a:off x="1129900" y="2964631"/>
            <a:ext cx="1316400" cy="52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b="1">
                <a:solidFill>
                  <a:srgbClr val="1B6DF1"/>
                </a:solidFill>
                <a:latin typeface="Proxima Nova"/>
                <a:ea typeface="Proxima Nova"/>
                <a:cs typeface="Proxima Nova"/>
                <a:sym typeface="Proxima Nova"/>
              </a:rPr>
              <a:t>ENROLLMENT</a:t>
            </a:r>
            <a:endParaRPr sz="1100" b="1">
              <a:solidFill>
                <a:srgbClr val="1B6DF1"/>
              </a:solidFill>
              <a:latin typeface="Proxima Nova"/>
              <a:ea typeface="Proxima Nova"/>
              <a:cs typeface="Proxima Nova"/>
              <a:sym typeface="Proxima Nova"/>
            </a:endParaRPr>
          </a:p>
        </p:txBody>
      </p:sp>
      <p:sp>
        <p:nvSpPr>
          <p:cNvPr id="385" name="Google Shape;385;p41"/>
          <p:cNvSpPr txBox="1"/>
          <p:nvPr/>
        </p:nvSpPr>
        <p:spPr>
          <a:xfrm>
            <a:off x="1072600" y="3194621"/>
            <a:ext cx="1431000" cy="890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a:solidFill>
                  <a:srgbClr val="00448D"/>
                </a:solidFill>
              </a:rPr>
              <a:t>Screen for NRT eligibility and dosing needs</a:t>
            </a:r>
            <a:endParaRPr sz="1100">
              <a:solidFill>
                <a:srgbClr val="00448D"/>
              </a:solidFill>
            </a:endParaRPr>
          </a:p>
        </p:txBody>
      </p:sp>
      <p:sp>
        <p:nvSpPr>
          <p:cNvPr id="386" name="Google Shape;386;p41"/>
          <p:cNvSpPr txBox="1"/>
          <p:nvPr/>
        </p:nvSpPr>
        <p:spPr>
          <a:xfrm>
            <a:off x="2521850" y="2964631"/>
            <a:ext cx="1316400" cy="52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b="1">
                <a:solidFill>
                  <a:srgbClr val="1B6DF1"/>
                </a:solidFill>
                <a:latin typeface="Proxima Nova"/>
                <a:ea typeface="Proxima Nova"/>
                <a:cs typeface="Proxima Nova"/>
                <a:sym typeface="Proxima Nova"/>
              </a:rPr>
              <a:t>EDUCATION</a:t>
            </a:r>
            <a:endParaRPr sz="1100" b="1">
              <a:solidFill>
                <a:srgbClr val="1B6DF1"/>
              </a:solidFill>
              <a:latin typeface="Proxima Nova"/>
              <a:ea typeface="Proxima Nova"/>
              <a:cs typeface="Proxima Nova"/>
              <a:sym typeface="Proxima Nova"/>
            </a:endParaRPr>
          </a:p>
        </p:txBody>
      </p:sp>
      <p:sp>
        <p:nvSpPr>
          <p:cNvPr id="387" name="Google Shape;387;p41"/>
          <p:cNvSpPr txBox="1"/>
          <p:nvPr/>
        </p:nvSpPr>
        <p:spPr>
          <a:xfrm>
            <a:off x="2464550" y="3194621"/>
            <a:ext cx="1431000" cy="890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a:solidFill>
                  <a:srgbClr val="00448D"/>
                </a:solidFill>
              </a:rPr>
              <a:t>Provide guidance on NRT use and side effects</a:t>
            </a:r>
            <a:endParaRPr sz="1100">
              <a:solidFill>
                <a:srgbClr val="00448D"/>
              </a:solidFill>
            </a:endParaRPr>
          </a:p>
        </p:txBody>
      </p:sp>
      <p:sp>
        <p:nvSpPr>
          <p:cNvPr id="388" name="Google Shape;388;p41"/>
          <p:cNvSpPr txBox="1"/>
          <p:nvPr/>
        </p:nvSpPr>
        <p:spPr>
          <a:xfrm>
            <a:off x="3913800" y="2964631"/>
            <a:ext cx="1316400" cy="52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b="1">
                <a:solidFill>
                  <a:srgbClr val="1B6DF1"/>
                </a:solidFill>
                <a:latin typeface="Proxima Nova"/>
                <a:ea typeface="Proxima Nova"/>
                <a:cs typeface="Proxima Nova"/>
                <a:sym typeface="Proxima Nova"/>
              </a:rPr>
              <a:t>CLINICAL ASSESSMENT</a:t>
            </a:r>
            <a:endParaRPr sz="1100" b="1">
              <a:solidFill>
                <a:srgbClr val="1B6DF1"/>
              </a:solidFill>
              <a:latin typeface="Proxima Nova"/>
              <a:ea typeface="Proxima Nova"/>
              <a:cs typeface="Proxima Nova"/>
              <a:sym typeface="Proxima Nova"/>
            </a:endParaRPr>
          </a:p>
        </p:txBody>
      </p:sp>
      <p:sp>
        <p:nvSpPr>
          <p:cNvPr id="389" name="Google Shape;389;p41"/>
          <p:cNvSpPr txBox="1"/>
          <p:nvPr/>
        </p:nvSpPr>
        <p:spPr>
          <a:xfrm>
            <a:off x="3827850" y="3362700"/>
            <a:ext cx="1488300" cy="890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a:solidFill>
                  <a:srgbClr val="00448D"/>
                </a:solidFill>
              </a:rPr>
              <a:t>Identify health risks and obtain provider approval (if needed)</a:t>
            </a:r>
            <a:endParaRPr sz="1100">
              <a:solidFill>
                <a:srgbClr val="00448D"/>
              </a:solidFill>
            </a:endParaRPr>
          </a:p>
        </p:txBody>
      </p:sp>
      <p:sp>
        <p:nvSpPr>
          <p:cNvPr id="390" name="Google Shape;390;p41"/>
          <p:cNvSpPr txBox="1"/>
          <p:nvPr/>
        </p:nvSpPr>
        <p:spPr>
          <a:xfrm>
            <a:off x="5305750" y="2964631"/>
            <a:ext cx="1316400" cy="52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b="1">
                <a:solidFill>
                  <a:srgbClr val="1B6DF1"/>
                </a:solidFill>
                <a:latin typeface="Proxima Nova"/>
                <a:ea typeface="Proxima Nova"/>
                <a:cs typeface="Proxima Nova"/>
                <a:sym typeface="Proxima Nova"/>
              </a:rPr>
              <a:t>PERSONALIZED NRT SELECTION</a:t>
            </a:r>
            <a:endParaRPr sz="1100" b="1">
              <a:solidFill>
                <a:srgbClr val="1B6DF1"/>
              </a:solidFill>
              <a:latin typeface="Proxima Nova"/>
              <a:ea typeface="Proxima Nova"/>
              <a:cs typeface="Proxima Nova"/>
              <a:sym typeface="Proxima Nova"/>
            </a:endParaRPr>
          </a:p>
        </p:txBody>
      </p:sp>
      <p:sp>
        <p:nvSpPr>
          <p:cNvPr id="391" name="Google Shape;391;p41"/>
          <p:cNvSpPr txBox="1"/>
          <p:nvPr/>
        </p:nvSpPr>
        <p:spPr>
          <a:xfrm>
            <a:off x="5248450" y="3362700"/>
            <a:ext cx="1580100" cy="890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a:solidFill>
                  <a:srgbClr val="00448D"/>
                </a:solidFill>
              </a:rPr>
              <a:t>Recommend NRT type and dose</a:t>
            </a:r>
            <a:endParaRPr sz="1100">
              <a:solidFill>
                <a:srgbClr val="00448D"/>
              </a:solidFill>
            </a:endParaRPr>
          </a:p>
          <a:p>
            <a:pPr marL="0" lvl="0" indent="0" algn="l" rtl="0">
              <a:lnSpc>
                <a:spcPct val="115000"/>
              </a:lnSpc>
              <a:spcBef>
                <a:spcPts val="0"/>
              </a:spcBef>
              <a:spcAft>
                <a:spcPts val="0"/>
              </a:spcAft>
              <a:buNone/>
            </a:pPr>
            <a:endParaRPr sz="500">
              <a:solidFill>
                <a:srgbClr val="00448D"/>
              </a:solidFill>
            </a:endParaRPr>
          </a:p>
          <a:p>
            <a:pPr marL="0" lvl="0" indent="0" algn="ctr" rtl="0">
              <a:lnSpc>
                <a:spcPct val="115000"/>
              </a:lnSpc>
              <a:spcBef>
                <a:spcPts val="0"/>
              </a:spcBef>
              <a:spcAft>
                <a:spcPts val="0"/>
              </a:spcAft>
              <a:buNone/>
            </a:pPr>
            <a:r>
              <a:rPr lang="en" sz="900">
                <a:solidFill>
                  <a:srgbClr val="00448D"/>
                </a:solidFill>
              </a:rPr>
              <a:t>Patch | Gum | Lozenge</a:t>
            </a:r>
            <a:endParaRPr sz="900">
              <a:solidFill>
                <a:srgbClr val="00448D"/>
              </a:solidFill>
            </a:endParaRPr>
          </a:p>
          <a:p>
            <a:pPr marL="0" lvl="0" indent="0" algn="ctr" rtl="0">
              <a:lnSpc>
                <a:spcPct val="115000"/>
              </a:lnSpc>
              <a:spcBef>
                <a:spcPts val="0"/>
              </a:spcBef>
              <a:spcAft>
                <a:spcPts val="0"/>
              </a:spcAft>
              <a:buNone/>
            </a:pPr>
            <a:r>
              <a:rPr lang="en" sz="900">
                <a:solidFill>
                  <a:srgbClr val="00448D"/>
                </a:solidFill>
              </a:rPr>
              <a:t>Combo: Patch+Gum -or- Patch+Lozenge</a:t>
            </a:r>
            <a:endParaRPr sz="900">
              <a:solidFill>
                <a:srgbClr val="00448D"/>
              </a:solidFill>
            </a:endParaRPr>
          </a:p>
          <a:p>
            <a:pPr marL="0" lvl="0" indent="0" algn="ctr" rtl="0">
              <a:spcBef>
                <a:spcPts val="0"/>
              </a:spcBef>
              <a:spcAft>
                <a:spcPts val="0"/>
              </a:spcAft>
              <a:buNone/>
            </a:pPr>
            <a:endParaRPr sz="1000">
              <a:solidFill>
                <a:srgbClr val="00448D"/>
              </a:solidFill>
            </a:endParaRPr>
          </a:p>
          <a:p>
            <a:pPr marL="0" lvl="0" indent="0" algn="ctr" rtl="0">
              <a:spcBef>
                <a:spcPts val="0"/>
              </a:spcBef>
              <a:spcAft>
                <a:spcPts val="0"/>
              </a:spcAft>
              <a:buNone/>
            </a:pPr>
            <a:endParaRPr sz="1100">
              <a:solidFill>
                <a:srgbClr val="00448D"/>
              </a:solidFill>
            </a:endParaRPr>
          </a:p>
        </p:txBody>
      </p:sp>
      <p:sp>
        <p:nvSpPr>
          <p:cNvPr id="392" name="Google Shape;392;p41"/>
          <p:cNvSpPr txBox="1"/>
          <p:nvPr/>
        </p:nvSpPr>
        <p:spPr>
          <a:xfrm>
            <a:off x="6731494" y="2964631"/>
            <a:ext cx="1316400" cy="52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b="1">
                <a:solidFill>
                  <a:srgbClr val="1B6DF1"/>
                </a:solidFill>
                <a:latin typeface="Proxima Nova"/>
                <a:ea typeface="Proxima Nova"/>
                <a:cs typeface="Proxima Nova"/>
                <a:sym typeface="Proxima Nova"/>
              </a:rPr>
              <a:t>ORDER FULFILLMENT</a:t>
            </a:r>
            <a:endParaRPr sz="1100" b="1">
              <a:solidFill>
                <a:srgbClr val="1B6DF1"/>
              </a:solidFill>
              <a:latin typeface="Proxima Nova"/>
              <a:ea typeface="Proxima Nova"/>
              <a:cs typeface="Proxima Nova"/>
              <a:sym typeface="Proxima Nova"/>
            </a:endParaRPr>
          </a:p>
        </p:txBody>
      </p:sp>
      <p:sp>
        <p:nvSpPr>
          <p:cNvPr id="393" name="Google Shape;393;p41"/>
          <p:cNvSpPr txBox="1"/>
          <p:nvPr/>
        </p:nvSpPr>
        <p:spPr>
          <a:xfrm>
            <a:off x="6645469" y="3362700"/>
            <a:ext cx="1488300" cy="890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100">
                <a:solidFill>
                  <a:srgbClr val="00448D"/>
                </a:solidFill>
              </a:rPr>
              <a:t>Deliver approved NRT within 3-5 days</a:t>
            </a:r>
            <a:endParaRPr sz="1100">
              <a:solidFill>
                <a:srgbClr val="00448D"/>
              </a:solidFill>
            </a:endParaRPr>
          </a:p>
          <a:p>
            <a:pPr marL="0" lvl="0" indent="0" algn="ctr" rtl="0">
              <a:spcBef>
                <a:spcPts val="0"/>
              </a:spcBef>
              <a:spcAft>
                <a:spcPts val="0"/>
              </a:spcAft>
              <a:buNone/>
            </a:pPr>
            <a:endParaRPr sz="1100">
              <a:solidFill>
                <a:srgbClr val="00448D"/>
              </a:solidFill>
            </a:endParaRPr>
          </a:p>
        </p:txBody>
      </p:sp>
      <p:sp>
        <p:nvSpPr>
          <p:cNvPr id="394" name="Google Shape;394;p41"/>
          <p:cNvSpPr/>
          <p:nvPr/>
        </p:nvSpPr>
        <p:spPr>
          <a:xfrm>
            <a:off x="1260838" y="1910125"/>
            <a:ext cx="1054500" cy="1054500"/>
          </a:xfrm>
          <a:prstGeom prst="ellipse">
            <a:avLst/>
          </a:prstGeom>
          <a:solidFill>
            <a:schemeClr val="lt2"/>
          </a:solidFill>
          <a:ln w="19050" cap="flat" cmpd="sng">
            <a:solidFill>
              <a:srgbClr val="1B6DF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395" name="Google Shape;395;p41"/>
          <p:cNvGrpSpPr/>
          <p:nvPr/>
        </p:nvGrpSpPr>
        <p:grpSpPr>
          <a:xfrm>
            <a:off x="2434930" y="2333691"/>
            <a:ext cx="125917" cy="207386"/>
            <a:chOff x="3327796" y="1047920"/>
            <a:chExt cx="801000" cy="1319250"/>
          </a:xfrm>
        </p:grpSpPr>
        <p:sp>
          <p:nvSpPr>
            <p:cNvPr id="396" name="Google Shape;396;p41"/>
            <p:cNvSpPr/>
            <p:nvPr/>
          </p:nvSpPr>
          <p:spPr>
            <a:xfrm rot="2700000">
              <a:off x="3263303" y="1347021"/>
              <a:ext cx="929987" cy="202798"/>
            </a:xfrm>
            <a:prstGeom prst="roundRect">
              <a:avLst>
                <a:gd name="adj" fmla="val 50000"/>
              </a:avLst>
            </a:prstGeom>
            <a:solidFill>
              <a:srgbClr val="1B6DF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97" name="Google Shape;397;p41"/>
            <p:cNvSpPr/>
            <p:nvPr/>
          </p:nvSpPr>
          <p:spPr>
            <a:xfrm rot="-2700000">
              <a:off x="3263303" y="1865271"/>
              <a:ext cx="929987" cy="202798"/>
            </a:xfrm>
            <a:prstGeom prst="roundRect">
              <a:avLst>
                <a:gd name="adj" fmla="val 50000"/>
              </a:avLst>
            </a:prstGeom>
            <a:solidFill>
              <a:srgbClr val="1B6DF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pic>
        <p:nvPicPr>
          <p:cNvPr id="398" name="Google Shape;398;p41" title="GettyImages-1157237591.jpg"/>
          <p:cNvPicPr preferRelativeResize="0"/>
          <p:nvPr/>
        </p:nvPicPr>
        <p:blipFill rotWithShape="1">
          <a:blip r:embed="rId4">
            <a:alphaModFix/>
          </a:blip>
          <a:srcRect l="41962" t="11055" r="317"/>
          <a:stretch/>
        </p:blipFill>
        <p:spPr>
          <a:xfrm>
            <a:off x="1343112" y="1992396"/>
            <a:ext cx="890100" cy="890100"/>
          </a:xfrm>
          <a:prstGeom prst="ellipse">
            <a:avLst/>
          </a:prstGeom>
          <a:solidFill>
            <a:srgbClr val="1B6DF1"/>
          </a:solidFill>
          <a:ln>
            <a:noFill/>
          </a:ln>
        </p:spPr>
      </p:pic>
      <p:sp>
        <p:nvSpPr>
          <p:cNvPr id="399" name="Google Shape;399;p41"/>
          <p:cNvSpPr/>
          <p:nvPr/>
        </p:nvSpPr>
        <p:spPr>
          <a:xfrm>
            <a:off x="2652794" y="1910125"/>
            <a:ext cx="1054500" cy="1054500"/>
          </a:xfrm>
          <a:prstGeom prst="ellipse">
            <a:avLst/>
          </a:prstGeom>
          <a:solidFill>
            <a:schemeClr val="lt2"/>
          </a:solidFill>
          <a:ln w="19050" cap="flat" cmpd="sng">
            <a:solidFill>
              <a:srgbClr val="1B6DF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400" name="Google Shape;400;p41"/>
          <p:cNvGrpSpPr/>
          <p:nvPr/>
        </p:nvGrpSpPr>
        <p:grpSpPr>
          <a:xfrm>
            <a:off x="3826887" y="2333691"/>
            <a:ext cx="125917" cy="207386"/>
            <a:chOff x="3327796" y="1047920"/>
            <a:chExt cx="801000" cy="1319250"/>
          </a:xfrm>
        </p:grpSpPr>
        <p:sp>
          <p:nvSpPr>
            <p:cNvPr id="401" name="Google Shape;401;p41"/>
            <p:cNvSpPr/>
            <p:nvPr/>
          </p:nvSpPr>
          <p:spPr>
            <a:xfrm rot="2700000">
              <a:off x="3263303" y="1347021"/>
              <a:ext cx="929987" cy="202798"/>
            </a:xfrm>
            <a:prstGeom prst="roundRect">
              <a:avLst>
                <a:gd name="adj" fmla="val 50000"/>
              </a:avLst>
            </a:prstGeom>
            <a:solidFill>
              <a:srgbClr val="1B6DF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02" name="Google Shape;402;p41"/>
            <p:cNvSpPr/>
            <p:nvPr/>
          </p:nvSpPr>
          <p:spPr>
            <a:xfrm rot="-2700000">
              <a:off x="3263303" y="1865271"/>
              <a:ext cx="929987" cy="202798"/>
            </a:xfrm>
            <a:prstGeom prst="roundRect">
              <a:avLst>
                <a:gd name="adj" fmla="val 50000"/>
              </a:avLst>
            </a:prstGeom>
            <a:solidFill>
              <a:srgbClr val="1B6DF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403" name="Google Shape;403;p41"/>
          <p:cNvSpPr/>
          <p:nvPr/>
        </p:nvSpPr>
        <p:spPr>
          <a:xfrm>
            <a:off x="4044751" y="1910125"/>
            <a:ext cx="1054500" cy="1054500"/>
          </a:xfrm>
          <a:prstGeom prst="ellipse">
            <a:avLst/>
          </a:prstGeom>
          <a:solidFill>
            <a:schemeClr val="lt2"/>
          </a:solidFill>
          <a:ln w="19050" cap="flat" cmpd="sng">
            <a:solidFill>
              <a:srgbClr val="1B6DF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404" name="Google Shape;404;p41"/>
          <p:cNvGrpSpPr/>
          <p:nvPr/>
        </p:nvGrpSpPr>
        <p:grpSpPr>
          <a:xfrm>
            <a:off x="5218843" y="2333691"/>
            <a:ext cx="125917" cy="207386"/>
            <a:chOff x="3327796" y="1047920"/>
            <a:chExt cx="801000" cy="1319250"/>
          </a:xfrm>
        </p:grpSpPr>
        <p:sp>
          <p:nvSpPr>
            <p:cNvPr id="405" name="Google Shape;405;p41"/>
            <p:cNvSpPr/>
            <p:nvPr/>
          </p:nvSpPr>
          <p:spPr>
            <a:xfrm rot="2700000">
              <a:off x="3263303" y="1347021"/>
              <a:ext cx="929987" cy="202798"/>
            </a:xfrm>
            <a:prstGeom prst="roundRect">
              <a:avLst>
                <a:gd name="adj" fmla="val 50000"/>
              </a:avLst>
            </a:prstGeom>
            <a:solidFill>
              <a:srgbClr val="1B6DF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06" name="Google Shape;406;p41"/>
            <p:cNvSpPr/>
            <p:nvPr/>
          </p:nvSpPr>
          <p:spPr>
            <a:xfrm rot="-2700000">
              <a:off x="3263303" y="1865271"/>
              <a:ext cx="929987" cy="202798"/>
            </a:xfrm>
            <a:prstGeom prst="roundRect">
              <a:avLst>
                <a:gd name="adj" fmla="val 50000"/>
              </a:avLst>
            </a:prstGeom>
            <a:solidFill>
              <a:srgbClr val="1B6DF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407" name="Google Shape;407;p41"/>
          <p:cNvSpPr/>
          <p:nvPr/>
        </p:nvSpPr>
        <p:spPr>
          <a:xfrm>
            <a:off x="5436707" y="1910125"/>
            <a:ext cx="1054500" cy="1054500"/>
          </a:xfrm>
          <a:prstGeom prst="ellipse">
            <a:avLst/>
          </a:prstGeom>
          <a:solidFill>
            <a:schemeClr val="lt2"/>
          </a:solidFill>
          <a:ln w="19050" cap="flat" cmpd="sng">
            <a:solidFill>
              <a:srgbClr val="1B6DF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408" name="Google Shape;408;p41"/>
          <p:cNvGrpSpPr/>
          <p:nvPr/>
        </p:nvGrpSpPr>
        <p:grpSpPr>
          <a:xfrm>
            <a:off x="6610800" y="2333691"/>
            <a:ext cx="125917" cy="207386"/>
            <a:chOff x="3327796" y="1047920"/>
            <a:chExt cx="801000" cy="1319250"/>
          </a:xfrm>
        </p:grpSpPr>
        <p:sp>
          <p:nvSpPr>
            <p:cNvPr id="409" name="Google Shape;409;p41"/>
            <p:cNvSpPr/>
            <p:nvPr/>
          </p:nvSpPr>
          <p:spPr>
            <a:xfrm rot="2700000">
              <a:off x="3263303" y="1347021"/>
              <a:ext cx="929987" cy="202798"/>
            </a:xfrm>
            <a:prstGeom prst="roundRect">
              <a:avLst>
                <a:gd name="adj" fmla="val 50000"/>
              </a:avLst>
            </a:prstGeom>
            <a:solidFill>
              <a:srgbClr val="1B6DF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10" name="Google Shape;410;p41"/>
            <p:cNvSpPr/>
            <p:nvPr/>
          </p:nvSpPr>
          <p:spPr>
            <a:xfrm rot="-2700000">
              <a:off x="3263303" y="1865271"/>
              <a:ext cx="929987" cy="202798"/>
            </a:xfrm>
            <a:prstGeom prst="roundRect">
              <a:avLst>
                <a:gd name="adj" fmla="val 50000"/>
              </a:avLst>
            </a:prstGeom>
            <a:solidFill>
              <a:srgbClr val="1B6DF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pic>
        <p:nvPicPr>
          <p:cNvPr id="411" name="Google Shape;411;p41" title="GettyImages-1329736950.jpg"/>
          <p:cNvPicPr preferRelativeResize="0"/>
          <p:nvPr/>
        </p:nvPicPr>
        <p:blipFill rotWithShape="1">
          <a:blip r:embed="rId5">
            <a:alphaModFix/>
          </a:blip>
          <a:srcRect l="10925" r="22377"/>
          <a:stretch/>
        </p:blipFill>
        <p:spPr>
          <a:xfrm>
            <a:off x="2735002" y="1992396"/>
            <a:ext cx="890100" cy="890100"/>
          </a:xfrm>
          <a:prstGeom prst="ellipse">
            <a:avLst/>
          </a:prstGeom>
          <a:solidFill>
            <a:srgbClr val="1B6DF1"/>
          </a:solidFill>
          <a:ln>
            <a:noFill/>
          </a:ln>
        </p:spPr>
      </p:pic>
      <p:sp>
        <p:nvSpPr>
          <p:cNvPr id="412" name="Google Shape;412;p41"/>
          <p:cNvSpPr txBox="1"/>
          <p:nvPr/>
        </p:nvSpPr>
        <p:spPr>
          <a:xfrm>
            <a:off x="3019950" y="1316375"/>
            <a:ext cx="3104100" cy="408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solidFill>
                  <a:srgbClr val="1B6DF1"/>
                </a:solidFill>
                <a:latin typeface="Proxima Nova"/>
                <a:ea typeface="Proxima Nova"/>
                <a:cs typeface="Proxima Nova"/>
                <a:sym typeface="Proxima Nova"/>
              </a:rPr>
              <a:t>24/7 ONLINE AND PHONE SUPPORT</a:t>
            </a:r>
            <a:endParaRPr sz="1100" b="1">
              <a:solidFill>
                <a:srgbClr val="1B6DF1"/>
              </a:solidFill>
              <a:latin typeface="Proxima Nova"/>
              <a:ea typeface="Proxima Nova"/>
              <a:cs typeface="Proxima Nova"/>
              <a:sym typeface="Proxima Nova"/>
            </a:endParaRPr>
          </a:p>
        </p:txBody>
      </p:sp>
      <p:pic>
        <p:nvPicPr>
          <p:cNvPr id="413" name="Google Shape;413;p41" title="EDIT-GettyImages-1325532531.jpg"/>
          <p:cNvPicPr preferRelativeResize="0"/>
          <p:nvPr/>
        </p:nvPicPr>
        <p:blipFill rotWithShape="1">
          <a:blip r:embed="rId6">
            <a:alphaModFix/>
          </a:blip>
          <a:srcRect l="20347" t="12846" r="21567"/>
          <a:stretch/>
        </p:blipFill>
        <p:spPr>
          <a:xfrm>
            <a:off x="5518900" y="1992396"/>
            <a:ext cx="890100" cy="890100"/>
          </a:xfrm>
          <a:prstGeom prst="ellipse">
            <a:avLst/>
          </a:prstGeom>
          <a:solidFill>
            <a:srgbClr val="1B6DF1"/>
          </a:solidFill>
          <a:ln>
            <a:noFill/>
          </a:ln>
        </p:spPr>
      </p:pic>
      <p:pic>
        <p:nvPicPr>
          <p:cNvPr id="414" name="Google Shape;414;p41" title="GettyImages-1799557166.jpg"/>
          <p:cNvPicPr preferRelativeResize="0"/>
          <p:nvPr/>
        </p:nvPicPr>
        <p:blipFill rotWithShape="1">
          <a:blip r:embed="rId7">
            <a:alphaModFix/>
          </a:blip>
          <a:srcRect l="22773" r="10577"/>
          <a:stretch/>
        </p:blipFill>
        <p:spPr>
          <a:xfrm>
            <a:off x="4126943" y="1992396"/>
            <a:ext cx="890100" cy="890100"/>
          </a:xfrm>
          <a:prstGeom prst="ellipse">
            <a:avLst/>
          </a:prstGeom>
          <a:solidFill>
            <a:srgbClr val="1B6DF1"/>
          </a:solidFill>
          <a:ln>
            <a:noFill/>
          </a:ln>
        </p:spPr>
      </p:pic>
      <p:sp>
        <p:nvSpPr>
          <p:cNvPr id="415" name="Google Shape;415;p41"/>
          <p:cNvSpPr txBox="1"/>
          <p:nvPr/>
        </p:nvSpPr>
        <p:spPr>
          <a:xfrm>
            <a:off x="415750" y="535825"/>
            <a:ext cx="8169000" cy="498600"/>
          </a:xfrm>
          <a:prstGeom prst="rect">
            <a:avLst/>
          </a:prstGeom>
          <a:noFill/>
          <a:ln>
            <a:noFill/>
          </a:ln>
        </p:spPr>
        <p:txBody>
          <a:bodyPr spcFirstLastPara="1" wrap="square" lIns="68575" tIns="34275" rIns="68575" bIns="34275" anchor="t" anchorCtr="0">
            <a:spAutoFit/>
          </a:bodyPr>
          <a:lstStyle/>
          <a:p>
            <a:pPr marL="0" lvl="0" indent="0" algn="l" rtl="0">
              <a:lnSpc>
                <a:spcPct val="90000"/>
              </a:lnSpc>
              <a:spcBef>
                <a:spcPts val="0"/>
              </a:spcBef>
              <a:spcAft>
                <a:spcPts val="0"/>
              </a:spcAft>
              <a:buClr>
                <a:schemeClr val="lt1"/>
              </a:buClr>
              <a:buSzPts val="1500"/>
              <a:buFont typeface="Proxima Nova"/>
              <a:buNone/>
            </a:pPr>
            <a:r>
              <a:rPr lang="en" sz="3100" dirty="0">
                <a:solidFill>
                  <a:schemeClr val="dk1"/>
                </a:solidFill>
                <a:latin typeface="Proxima Nova Extrabold"/>
                <a:ea typeface="Proxima Nova Extrabold"/>
                <a:cs typeface="Proxima Nova Extrabold"/>
                <a:sym typeface="Proxima Nova Extrabold"/>
              </a:rPr>
              <a:t>NRT Program Offering Options</a:t>
            </a:r>
            <a:endParaRPr sz="3100" dirty="0">
              <a:solidFill>
                <a:schemeClr val="dk1"/>
              </a:solidFill>
              <a:latin typeface="Proxima Nova Extrabold"/>
              <a:ea typeface="Proxima Nova Extrabold"/>
              <a:cs typeface="Proxima Nova Extrabold"/>
              <a:sym typeface="Proxima Nova Extrabo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D18B224-6168-8B12-6C16-DFE5431432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150" y="-3246438"/>
            <a:ext cx="2047875" cy="3143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0DA4DAA-4479-5123-2DA2-F7499C9F5C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8152"/>
            <a:ext cx="4572000" cy="5151652"/>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415;p41">
            <a:extLst>
              <a:ext uri="{FF2B5EF4-FFF2-40B4-BE49-F238E27FC236}">
                <a16:creationId xmlns:a16="http://schemas.microsoft.com/office/drawing/2014/main" id="{F9791894-B038-AD51-CE5F-0D2C8F8D814C}"/>
              </a:ext>
            </a:extLst>
          </p:cNvPr>
          <p:cNvSpPr txBox="1"/>
          <p:nvPr/>
        </p:nvSpPr>
        <p:spPr>
          <a:xfrm>
            <a:off x="0" y="392418"/>
            <a:ext cx="8169000" cy="498600"/>
          </a:xfrm>
          <a:prstGeom prst="rect">
            <a:avLst/>
          </a:prstGeom>
          <a:noFill/>
          <a:ln>
            <a:noFill/>
          </a:ln>
        </p:spPr>
        <p:txBody>
          <a:bodyPr spcFirstLastPara="1" wrap="square" lIns="68575" tIns="34275" rIns="68575" bIns="34275" anchor="t" anchorCtr="0">
            <a:spAutoFit/>
          </a:bodyPr>
          <a:lstStyle/>
          <a:p>
            <a:pPr marL="0" lvl="0" indent="0" algn="l" rtl="0">
              <a:lnSpc>
                <a:spcPct val="90000"/>
              </a:lnSpc>
              <a:spcBef>
                <a:spcPts val="0"/>
              </a:spcBef>
              <a:spcAft>
                <a:spcPts val="0"/>
              </a:spcAft>
              <a:buClr>
                <a:schemeClr val="lt1"/>
              </a:buClr>
              <a:buSzPts val="1500"/>
              <a:buFont typeface="Proxima Nova"/>
              <a:buNone/>
            </a:pPr>
            <a:r>
              <a:rPr lang="en" sz="3100" dirty="0">
                <a:solidFill>
                  <a:schemeClr val="accent6"/>
                </a:solidFill>
                <a:latin typeface="Proxima Nova Extrabold"/>
                <a:ea typeface="Proxima Nova Extrabold"/>
                <a:cs typeface="Proxima Nova Extrabold"/>
                <a:sym typeface="Proxima Nova Extrabold"/>
              </a:rPr>
              <a:t>NRT Program Offerings</a:t>
            </a:r>
            <a:endParaRPr sz="3100" dirty="0">
              <a:solidFill>
                <a:schemeClr val="accent6"/>
              </a:solidFill>
              <a:latin typeface="Proxima Nova Extrabold"/>
              <a:ea typeface="Proxima Nova Extrabold"/>
              <a:cs typeface="Proxima Nova Extrabold"/>
              <a:sym typeface="Proxima Nova Extrabold"/>
            </a:endParaRPr>
          </a:p>
        </p:txBody>
      </p:sp>
      <p:pic>
        <p:nvPicPr>
          <p:cNvPr id="5" name="Google Shape;421;p42">
            <a:extLst>
              <a:ext uri="{FF2B5EF4-FFF2-40B4-BE49-F238E27FC236}">
                <a16:creationId xmlns:a16="http://schemas.microsoft.com/office/drawing/2014/main" id="{595ADC12-E995-CF80-23C6-C25ADEAA4FC1}"/>
              </a:ext>
            </a:extLst>
          </p:cNvPr>
          <p:cNvPicPr preferRelativeResize="0"/>
          <p:nvPr/>
        </p:nvPicPr>
        <p:blipFill>
          <a:blip r:embed="rId5">
            <a:alphaModFix/>
          </a:blip>
          <a:stretch>
            <a:fillRect/>
          </a:stretch>
        </p:blipFill>
        <p:spPr>
          <a:xfrm>
            <a:off x="184150" y="4039772"/>
            <a:ext cx="1172398" cy="175777"/>
          </a:xfrm>
          <a:prstGeom prst="rect">
            <a:avLst/>
          </a:prstGeom>
          <a:noFill/>
          <a:ln>
            <a:noFill/>
          </a:ln>
        </p:spPr>
      </p:pic>
    </p:spTree>
    <p:extLst>
      <p:ext uri="{BB962C8B-B14F-4D97-AF65-F5344CB8AC3E}">
        <p14:creationId xmlns:p14="http://schemas.microsoft.com/office/powerpoint/2010/main" val="348334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19"/>
        <p:cNvGrpSpPr/>
        <p:nvPr/>
      </p:nvGrpSpPr>
      <p:grpSpPr>
        <a:xfrm>
          <a:off x="0" y="0"/>
          <a:ext cx="0" cy="0"/>
          <a:chOff x="0" y="0"/>
          <a:chExt cx="0" cy="0"/>
        </a:xfrm>
      </p:grpSpPr>
      <p:pic>
        <p:nvPicPr>
          <p:cNvPr id="420" name="Google Shape;420;p42" title="GettyImages-1180036854.jpg"/>
          <p:cNvPicPr preferRelativeResize="0"/>
          <p:nvPr/>
        </p:nvPicPr>
        <p:blipFill rotWithShape="1">
          <a:blip r:embed="rId3">
            <a:alphaModFix/>
          </a:blip>
          <a:srcRect l="15074" r="15074"/>
          <a:stretch/>
        </p:blipFill>
        <p:spPr>
          <a:xfrm>
            <a:off x="3753422" y="0"/>
            <a:ext cx="5390578" cy="5143500"/>
          </a:xfrm>
          <a:custGeom>
            <a:avLst/>
            <a:gdLst/>
            <a:ahLst/>
            <a:cxnLst/>
            <a:rect l="l" t="t" r="r" b="b"/>
            <a:pathLst>
              <a:path w="7187437" h="6858000" extrusionOk="0">
                <a:moveTo>
                  <a:pt x="0" y="0"/>
                </a:moveTo>
                <a:lnTo>
                  <a:pt x="7187437" y="0"/>
                </a:lnTo>
                <a:lnTo>
                  <a:pt x="7187437" y="6839842"/>
                </a:lnTo>
                <a:lnTo>
                  <a:pt x="2188773" y="6858000"/>
                </a:lnTo>
                <a:lnTo>
                  <a:pt x="2187956" y="6858000"/>
                </a:lnTo>
                <a:close/>
              </a:path>
            </a:pathLst>
          </a:custGeom>
          <a:noFill/>
          <a:ln>
            <a:noFill/>
          </a:ln>
        </p:spPr>
      </p:pic>
      <p:pic>
        <p:nvPicPr>
          <p:cNvPr id="421" name="Google Shape;421;p42"/>
          <p:cNvPicPr preferRelativeResize="0"/>
          <p:nvPr/>
        </p:nvPicPr>
        <p:blipFill>
          <a:blip r:embed="rId4">
            <a:alphaModFix/>
          </a:blip>
          <a:stretch>
            <a:fillRect/>
          </a:stretch>
        </p:blipFill>
        <p:spPr>
          <a:xfrm>
            <a:off x="566650" y="1297050"/>
            <a:ext cx="1172398" cy="175777"/>
          </a:xfrm>
          <a:prstGeom prst="rect">
            <a:avLst/>
          </a:prstGeom>
          <a:noFill/>
          <a:ln>
            <a:noFill/>
          </a:ln>
        </p:spPr>
      </p:pic>
      <p:pic>
        <p:nvPicPr>
          <p:cNvPr id="422" name="Google Shape;422;p42"/>
          <p:cNvPicPr preferRelativeResize="0"/>
          <p:nvPr/>
        </p:nvPicPr>
        <p:blipFill>
          <a:blip r:embed="rId5">
            <a:alphaModFix/>
          </a:blip>
          <a:stretch>
            <a:fillRect/>
          </a:stretch>
        </p:blipFill>
        <p:spPr>
          <a:xfrm>
            <a:off x="8452900" y="4956076"/>
            <a:ext cx="561798" cy="84468"/>
          </a:xfrm>
          <a:prstGeom prst="rect">
            <a:avLst/>
          </a:prstGeom>
          <a:noFill/>
          <a:ln>
            <a:noFill/>
          </a:ln>
        </p:spPr>
      </p:pic>
      <p:sp>
        <p:nvSpPr>
          <p:cNvPr id="423" name="Google Shape;423;p42"/>
          <p:cNvSpPr txBox="1">
            <a:spLocks noGrp="1"/>
          </p:cNvSpPr>
          <p:nvPr>
            <p:ph type="sldNum" idx="4294967295"/>
          </p:nvPr>
        </p:nvSpPr>
        <p:spPr>
          <a:xfrm>
            <a:off x="-12575" y="4906375"/>
            <a:ext cx="308100" cy="183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600">
                <a:solidFill>
                  <a:schemeClr val="lt2"/>
                </a:solidFill>
                <a:latin typeface="Proxima Nova"/>
                <a:ea typeface="Proxima Nova"/>
                <a:cs typeface="Proxima Nova"/>
                <a:sym typeface="Proxima Nova"/>
              </a:rPr>
              <a:t>13</a:t>
            </a:fld>
            <a:endParaRPr sz="600">
              <a:solidFill>
                <a:schemeClr val="lt2"/>
              </a:solidFill>
              <a:latin typeface="Proxima Nova"/>
              <a:ea typeface="Proxima Nova"/>
              <a:cs typeface="Proxima Nova"/>
              <a:sym typeface="Proxima Nova"/>
            </a:endParaRPr>
          </a:p>
        </p:txBody>
      </p:sp>
      <p:sp>
        <p:nvSpPr>
          <p:cNvPr id="424" name="Google Shape;424;p42"/>
          <p:cNvSpPr txBox="1"/>
          <p:nvPr/>
        </p:nvSpPr>
        <p:spPr>
          <a:xfrm>
            <a:off x="566650" y="1933400"/>
            <a:ext cx="3748200" cy="2447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dirty="0">
                <a:solidFill>
                  <a:schemeClr val="lt2"/>
                </a:solidFill>
                <a:latin typeface="Proxima Nova Extrabold"/>
                <a:ea typeface="Proxima Nova Extrabold"/>
                <a:cs typeface="Proxima Nova Extrabold"/>
                <a:sym typeface="Proxima Nova Extrabold"/>
              </a:rPr>
              <a:t>Section Three</a:t>
            </a:r>
            <a:endParaRPr sz="1800" dirty="0">
              <a:solidFill>
                <a:schemeClr val="lt2"/>
              </a:solidFill>
              <a:latin typeface="Proxima Nova Extrabold"/>
              <a:ea typeface="Proxima Nova Extrabold"/>
              <a:cs typeface="Proxima Nova Extrabold"/>
              <a:sym typeface="Proxima Nova Extrabold"/>
            </a:endParaRPr>
          </a:p>
          <a:p>
            <a:pPr marL="0" lvl="0" indent="0" algn="l" rtl="0">
              <a:spcBef>
                <a:spcPts val="0"/>
              </a:spcBef>
              <a:spcAft>
                <a:spcPts val="0"/>
              </a:spcAft>
              <a:buNone/>
            </a:pPr>
            <a:endParaRPr sz="1800" dirty="0">
              <a:solidFill>
                <a:schemeClr val="lt2"/>
              </a:solidFill>
              <a:latin typeface="Proxima Nova Extrabold"/>
              <a:ea typeface="Proxima Nova Extrabold"/>
              <a:cs typeface="Proxima Nova Extrabold"/>
              <a:sym typeface="Proxima Nova Extrabold"/>
            </a:endParaRPr>
          </a:p>
          <a:p>
            <a:pPr marL="0" lvl="0" indent="0" algn="l" rtl="0">
              <a:spcBef>
                <a:spcPts val="0"/>
              </a:spcBef>
              <a:spcAft>
                <a:spcPts val="0"/>
              </a:spcAft>
              <a:buNone/>
            </a:pPr>
            <a:r>
              <a:rPr lang="en" sz="3700" dirty="0">
                <a:solidFill>
                  <a:schemeClr val="lt2"/>
                </a:solidFill>
                <a:latin typeface="Proxima Nova Extrabold"/>
                <a:ea typeface="Proxima Nova Extrabold"/>
                <a:cs typeface="Proxima Nova Extrabold"/>
                <a:sym typeface="Proxima Nova Extrabold"/>
              </a:rPr>
              <a:t>Specialty Tracks &amp; Priority Populations</a:t>
            </a:r>
            <a:endParaRPr sz="3700" dirty="0">
              <a:solidFill>
                <a:schemeClr val="lt2"/>
              </a:solidFill>
              <a:latin typeface="Proxima Nova Extrabold"/>
              <a:ea typeface="Proxima Nova Extrabold"/>
              <a:cs typeface="Proxima Nova Extrabold"/>
              <a:sym typeface="Proxima Nova Extrabo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28"/>
        <p:cNvGrpSpPr/>
        <p:nvPr/>
      </p:nvGrpSpPr>
      <p:grpSpPr>
        <a:xfrm>
          <a:off x="0" y="0"/>
          <a:ext cx="0" cy="0"/>
          <a:chOff x="0" y="0"/>
          <a:chExt cx="0" cy="0"/>
        </a:xfrm>
      </p:grpSpPr>
      <p:sp>
        <p:nvSpPr>
          <p:cNvPr id="429" name="Google Shape;429;p43"/>
          <p:cNvSpPr txBox="1"/>
          <p:nvPr/>
        </p:nvSpPr>
        <p:spPr>
          <a:xfrm>
            <a:off x="415750" y="510806"/>
            <a:ext cx="2728500" cy="2658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rgbClr val="FFFFFF"/>
              </a:buClr>
              <a:buSzPts val="1500"/>
              <a:buFont typeface="Proxima Nova"/>
              <a:buNone/>
            </a:pPr>
            <a:r>
              <a:rPr lang="en" sz="900" b="1">
                <a:solidFill>
                  <a:srgbClr val="1A6DF1"/>
                </a:solidFill>
                <a:latin typeface="Proxima Nova"/>
                <a:ea typeface="Proxima Nova"/>
                <a:cs typeface="Proxima Nova"/>
                <a:sym typeface="Proxima Nova"/>
              </a:rPr>
              <a:t>YOUR SUBTITLE TEXT</a:t>
            </a:r>
            <a:endParaRPr sz="900" b="1" i="0">
              <a:solidFill>
                <a:srgbClr val="1A6DF1"/>
              </a:solidFill>
              <a:latin typeface="Proxima Nova"/>
              <a:ea typeface="Proxima Nova"/>
              <a:cs typeface="Proxima Nova"/>
              <a:sym typeface="Proxima Nova"/>
            </a:endParaRPr>
          </a:p>
        </p:txBody>
      </p:sp>
      <p:sp>
        <p:nvSpPr>
          <p:cNvPr id="430" name="Google Shape;430;p43"/>
          <p:cNvSpPr txBox="1"/>
          <p:nvPr/>
        </p:nvSpPr>
        <p:spPr>
          <a:xfrm>
            <a:off x="415750" y="4956075"/>
            <a:ext cx="1172400" cy="84600"/>
          </a:xfrm>
          <a:prstGeom prst="rect">
            <a:avLst/>
          </a:prstGeom>
          <a:noFill/>
          <a:ln>
            <a:noFill/>
          </a:ln>
        </p:spPr>
        <p:txBody>
          <a:bodyPr spcFirstLastPara="1" wrap="square" lIns="0" tIns="0" rIns="68575" bIns="0" anchor="t" anchorCtr="0">
            <a:noAutofit/>
          </a:bodyPr>
          <a:lstStyle/>
          <a:p>
            <a:pPr marL="0" marR="0" lvl="0" indent="0" algn="l" rtl="0">
              <a:lnSpc>
                <a:spcPct val="90000"/>
              </a:lnSpc>
              <a:spcBef>
                <a:spcPts val="0"/>
              </a:spcBef>
              <a:spcAft>
                <a:spcPts val="0"/>
              </a:spcAft>
              <a:buClr>
                <a:srgbClr val="FFFFFF"/>
              </a:buClr>
              <a:buSzPts val="1500"/>
              <a:buFont typeface="Proxima Nova"/>
              <a:buNone/>
            </a:pPr>
            <a:r>
              <a:rPr lang="en" sz="600">
                <a:solidFill>
                  <a:srgbClr val="F7FAFF"/>
                </a:solidFill>
                <a:latin typeface="Proxima Nova"/>
                <a:ea typeface="Proxima Nova"/>
                <a:cs typeface="Proxima Nova"/>
                <a:sym typeface="Proxima Nova"/>
              </a:rPr>
              <a:t>Section Title</a:t>
            </a:r>
            <a:endParaRPr sz="600" i="0">
              <a:solidFill>
                <a:srgbClr val="F7FAFF"/>
              </a:solidFill>
              <a:latin typeface="Proxima Nova"/>
              <a:ea typeface="Proxima Nova"/>
              <a:cs typeface="Proxima Nova"/>
              <a:sym typeface="Proxima Nova"/>
            </a:endParaRPr>
          </a:p>
        </p:txBody>
      </p:sp>
      <p:sp>
        <p:nvSpPr>
          <p:cNvPr id="431" name="Google Shape;431;p43"/>
          <p:cNvSpPr txBox="1"/>
          <p:nvPr/>
        </p:nvSpPr>
        <p:spPr>
          <a:xfrm>
            <a:off x="295525" y="541325"/>
            <a:ext cx="4031700" cy="9177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rgbClr val="FFFFFF"/>
              </a:buClr>
              <a:buSzPts val="1500"/>
              <a:buFont typeface="Proxima Nova"/>
              <a:buNone/>
            </a:pPr>
            <a:r>
              <a:rPr lang="en" sz="3100" b="1">
                <a:solidFill>
                  <a:schemeClr val="lt2"/>
                </a:solidFill>
                <a:latin typeface="Proxima Nova"/>
                <a:ea typeface="Proxima Nova"/>
                <a:cs typeface="Proxima Nova"/>
                <a:sym typeface="Proxima Nova"/>
              </a:rPr>
              <a:t>A Quit Program that Works</a:t>
            </a:r>
            <a:endParaRPr sz="3100" b="1">
              <a:solidFill>
                <a:schemeClr val="lt2"/>
              </a:solidFill>
              <a:latin typeface="Proxima Nova"/>
              <a:ea typeface="Proxima Nova"/>
              <a:cs typeface="Proxima Nova"/>
              <a:sym typeface="Proxima Nova"/>
            </a:endParaRPr>
          </a:p>
        </p:txBody>
      </p:sp>
      <p:sp>
        <p:nvSpPr>
          <p:cNvPr id="432" name="Google Shape;432;p43"/>
          <p:cNvSpPr txBox="1">
            <a:spLocks noGrp="1"/>
          </p:cNvSpPr>
          <p:nvPr>
            <p:ph type="sldNum" idx="4294967295"/>
          </p:nvPr>
        </p:nvSpPr>
        <p:spPr>
          <a:xfrm>
            <a:off x="-12575" y="4906375"/>
            <a:ext cx="308100" cy="183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600">
                <a:solidFill>
                  <a:schemeClr val="lt2"/>
                </a:solidFill>
                <a:latin typeface="Proxima Nova"/>
                <a:ea typeface="Proxima Nova"/>
                <a:cs typeface="Proxima Nova"/>
                <a:sym typeface="Proxima Nova"/>
              </a:rPr>
              <a:t>14</a:t>
            </a:fld>
            <a:endParaRPr sz="600">
              <a:solidFill>
                <a:schemeClr val="lt2"/>
              </a:solidFill>
              <a:latin typeface="Proxima Nova"/>
              <a:ea typeface="Proxima Nova"/>
              <a:cs typeface="Proxima Nova"/>
              <a:sym typeface="Proxima Nova"/>
            </a:endParaRPr>
          </a:p>
        </p:txBody>
      </p:sp>
      <p:sp>
        <p:nvSpPr>
          <p:cNvPr id="433" name="Google Shape;433;p43"/>
          <p:cNvSpPr txBox="1"/>
          <p:nvPr/>
        </p:nvSpPr>
        <p:spPr>
          <a:xfrm>
            <a:off x="499925" y="1459025"/>
            <a:ext cx="3886500" cy="28245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1200" b="1">
                <a:solidFill>
                  <a:schemeClr val="lt2"/>
                </a:solidFill>
                <a:latin typeface="Proxima Nova"/>
                <a:ea typeface="Proxima Nova"/>
                <a:cs typeface="Proxima Nova"/>
                <a:sym typeface="Proxima Nova"/>
              </a:rPr>
              <a:t>How it was developed:</a:t>
            </a:r>
            <a:r>
              <a:rPr lang="en" sz="1633" b="1">
                <a:solidFill>
                  <a:schemeClr val="dk1"/>
                </a:solidFill>
                <a:latin typeface="Proxima Nova"/>
                <a:ea typeface="Proxima Nova"/>
                <a:cs typeface="Proxima Nova"/>
                <a:sym typeface="Proxima Nova"/>
              </a:rPr>
              <a:t> </a:t>
            </a:r>
            <a:endParaRPr sz="1633" b="1">
              <a:solidFill>
                <a:schemeClr val="dk1"/>
              </a:solidFill>
              <a:latin typeface="Proxima Nova"/>
              <a:ea typeface="Proxima Nova"/>
              <a:cs typeface="Proxima Nova"/>
              <a:sym typeface="Proxima Nova"/>
            </a:endParaRPr>
          </a:p>
          <a:p>
            <a:pPr marL="0" lvl="0" indent="0" algn="l" rtl="0">
              <a:lnSpc>
                <a:spcPct val="100000"/>
              </a:lnSpc>
              <a:spcBef>
                <a:spcPts val="0"/>
              </a:spcBef>
              <a:spcAft>
                <a:spcPts val="0"/>
              </a:spcAft>
              <a:buClr>
                <a:srgbClr val="000000"/>
              </a:buClr>
              <a:buFont typeface="Arial"/>
              <a:buNone/>
            </a:pPr>
            <a:r>
              <a:rPr lang="en" sz="1200">
                <a:solidFill>
                  <a:schemeClr val="lt2"/>
                </a:solidFill>
                <a:latin typeface="Proxima Nova"/>
                <a:ea typeface="Proxima Nova"/>
                <a:cs typeface="Proxima Nova"/>
                <a:sym typeface="Proxima Nova"/>
              </a:rPr>
              <a:t>In</a:t>
            </a:r>
            <a:r>
              <a:rPr lang="en" sz="1633" b="1">
                <a:solidFill>
                  <a:schemeClr val="dk1"/>
                </a:solidFill>
                <a:latin typeface="Proxima Nova"/>
                <a:ea typeface="Proxima Nova"/>
                <a:cs typeface="Proxima Nova"/>
                <a:sym typeface="Proxima Nova"/>
              </a:rPr>
              <a:t> </a:t>
            </a:r>
            <a:r>
              <a:rPr lang="en" sz="1200">
                <a:solidFill>
                  <a:schemeClr val="lt2"/>
                </a:solidFill>
                <a:latin typeface="Proxima Nova"/>
                <a:ea typeface="Proxima Nova"/>
                <a:cs typeface="Proxima Nova"/>
                <a:sym typeface="Proxima Nova"/>
              </a:rPr>
              <a:t>collaboration with clinical, research, design, and coaching teams: </a:t>
            </a:r>
            <a:endParaRPr sz="1200">
              <a:solidFill>
                <a:schemeClr val="lt2"/>
              </a:solidFill>
              <a:latin typeface="Proxima Nova"/>
              <a:ea typeface="Proxima Nova"/>
              <a:cs typeface="Proxima Nova"/>
              <a:sym typeface="Proxima Nova"/>
            </a:endParaRPr>
          </a:p>
          <a:p>
            <a:pPr marL="457200" lvl="0" indent="-304800" algn="l" rtl="0">
              <a:lnSpc>
                <a:spcPct val="100000"/>
              </a:lnSpc>
              <a:spcBef>
                <a:spcPts val="1000"/>
              </a:spcBef>
              <a:spcAft>
                <a:spcPts val="0"/>
              </a:spcAft>
              <a:buClr>
                <a:schemeClr val="lt2"/>
              </a:buClr>
              <a:buSzPts val="1200"/>
              <a:buFont typeface="Proxima Nova"/>
              <a:buChar char="●"/>
            </a:pPr>
            <a:r>
              <a:rPr lang="en" sz="1200">
                <a:solidFill>
                  <a:schemeClr val="lt2"/>
                </a:solidFill>
                <a:latin typeface="Proxima Nova"/>
                <a:ea typeface="Proxima Nova"/>
                <a:cs typeface="Proxima Nova"/>
                <a:sym typeface="Proxima Nova"/>
              </a:rPr>
              <a:t>Program learnings </a:t>
            </a:r>
            <a:endParaRPr sz="1200">
              <a:solidFill>
                <a:schemeClr val="lt2"/>
              </a:solidFill>
              <a:latin typeface="Proxima Nova"/>
              <a:ea typeface="Proxima Nova"/>
              <a:cs typeface="Proxima Nova"/>
              <a:sym typeface="Proxima Nova"/>
            </a:endParaRPr>
          </a:p>
          <a:p>
            <a:pPr marL="457200" lvl="0" indent="-304800" algn="l" rtl="0">
              <a:lnSpc>
                <a:spcPct val="100000"/>
              </a:lnSpc>
              <a:spcBef>
                <a:spcPts val="0"/>
              </a:spcBef>
              <a:spcAft>
                <a:spcPts val="0"/>
              </a:spcAft>
              <a:buClr>
                <a:schemeClr val="lt2"/>
              </a:buClr>
              <a:buSzPts val="1200"/>
              <a:buFont typeface="Proxima Nova"/>
              <a:buChar char="●"/>
            </a:pPr>
            <a:r>
              <a:rPr lang="en" sz="1200">
                <a:solidFill>
                  <a:schemeClr val="lt2"/>
                </a:solidFill>
                <a:latin typeface="Proxima Nova"/>
                <a:ea typeface="Proxima Nova"/>
                <a:cs typeface="Proxima Nova"/>
                <a:sym typeface="Proxima Nova"/>
              </a:rPr>
              <a:t>Research </a:t>
            </a:r>
            <a:endParaRPr sz="1200">
              <a:solidFill>
                <a:schemeClr val="lt2"/>
              </a:solidFill>
              <a:latin typeface="Proxima Nova"/>
              <a:ea typeface="Proxima Nova"/>
              <a:cs typeface="Proxima Nova"/>
              <a:sym typeface="Proxima Nova"/>
            </a:endParaRPr>
          </a:p>
          <a:p>
            <a:pPr marL="457200" lvl="0" indent="-304800" algn="l" rtl="0">
              <a:spcBef>
                <a:spcPts val="0"/>
              </a:spcBef>
              <a:spcAft>
                <a:spcPts val="0"/>
              </a:spcAft>
              <a:buClr>
                <a:schemeClr val="lt2"/>
              </a:buClr>
              <a:buSzPts val="1200"/>
              <a:buFont typeface="Proxima Nova"/>
              <a:buChar char="●"/>
            </a:pPr>
            <a:r>
              <a:rPr lang="en" sz="1200">
                <a:solidFill>
                  <a:schemeClr val="lt2"/>
                </a:solidFill>
                <a:latin typeface="Proxima Nova"/>
                <a:ea typeface="Proxima Nova"/>
                <a:cs typeface="Proxima Nova"/>
                <a:sym typeface="Proxima Nova"/>
              </a:rPr>
              <a:t>Client feedback &amp; goals </a:t>
            </a:r>
            <a:endParaRPr sz="1200">
              <a:solidFill>
                <a:schemeClr val="lt2"/>
              </a:solidFill>
              <a:latin typeface="Proxima Nova"/>
              <a:ea typeface="Proxima Nova"/>
              <a:cs typeface="Proxima Nova"/>
              <a:sym typeface="Proxima Nova"/>
            </a:endParaRPr>
          </a:p>
          <a:p>
            <a:pPr marL="457200" lvl="0" indent="-304800" algn="l" rtl="0">
              <a:spcBef>
                <a:spcPts val="0"/>
              </a:spcBef>
              <a:spcAft>
                <a:spcPts val="0"/>
              </a:spcAft>
              <a:buClr>
                <a:schemeClr val="lt2"/>
              </a:buClr>
              <a:buSzPts val="1200"/>
              <a:buFont typeface="Proxima Nova"/>
              <a:buChar char="●"/>
            </a:pPr>
            <a:r>
              <a:rPr lang="en" sz="1200">
                <a:solidFill>
                  <a:schemeClr val="lt2"/>
                </a:solidFill>
                <a:latin typeface="Proxima Nova"/>
                <a:ea typeface="Proxima Nova"/>
                <a:cs typeface="Proxima Nova"/>
                <a:sym typeface="Proxima Nova"/>
              </a:rPr>
              <a:t>Coach &amp; member feedback </a:t>
            </a:r>
            <a:endParaRPr sz="1200">
              <a:solidFill>
                <a:schemeClr val="lt2"/>
              </a:solidFill>
              <a:latin typeface="Proxima Nova"/>
              <a:ea typeface="Proxima Nova"/>
              <a:cs typeface="Proxima Nova"/>
              <a:sym typeface="Proxima Nova"/>
            </a:endParaRPr>
          </a:p>
          <a:p>
            <a:pPr marL="457200" lvl="0" indent="-304800" algn="l" rtl="0">
              <a:spcBef>
                <a:spcPts val="0"/>
              </a:spcBef>
              <a:spcAft>
                <a:spcPts val="0"/>
              </a:spcAft>
              <a:buClr>
                <a:schemeClr val="lt2"/>
              </a:buClr>
              <a:buSzPts val="1200"/>
              <a:buFont typeface="Proxima Nova"/>
              <a:buChar char="●"/>
            </a:pPr>
            <a:r>
              <a:rPr lang="en" sz="1200">
                <a:solidFill>
                  <a:schemeClr val="lt2"/>
                </a:solidFill>
                <a:latin typeface="Proxima Nova"/>
                <a:ea typeface="Proxima Nova"/>
                <a:cs typeface="Proxima Nova"/>
                <a:sym typeface="Proxima Nova"/>
              </a:rPr>
              <a:t>Program learnings </a:t>
            </a:r>
            <a:endParaRPr sz="1200">
              <a:solidFill>
                <a:schemeClr val="lt2"/>
              </a:solidFill>
              <a:latin typeface="Proxima Nova"/>
              <a:ea typeface="Proxima Nova"/>
              <a:cs typeface="Proxima Nova"/>
              <a:sym typeface="Proxima Nova"/>
            </a:endParaRPr>
          </a:p>
          <a:p>
            <a:pPr marL="0" lvl="0" indent="0" algn="l" rtl="0">
              <a:spcBef>
                <a:spcPts val="0"/>
              </a:spcBef>
              <a:spcAft>
                <a:spcPts val="0"/>
              </a:spcAft>
              <a:buClr>
                <a:srgbClr val="000000"/>
              </a:buClr>
              <a:buFont typeface="Arial"/>
              <a:buNone/>
            </a:pPr>
            <a:endParaRPr sz="1200">
              <a:solidFill>
                <a:schemeClr val="lt2"/>
              </a:solidFill>
              <a:latin typeface="Proxima Nova"/>
              <a:ea typeface="Proxima Nova"/>
              <a:cs typeface="Proxima Nova"/>
              <a:sym typeface="Proxima Nova"/>
            </a:endParaRPr>
          </a:p>
          <a:p>
            <a:pPr marL="0" lvl="0" indent="0" algn="l" rtl="0">
              <a:spcBef>
                <a:spcPts val="0"/>
              </a:spcBef>
              <a:spcAft>
                <a:spcPts val="0"/>
              </a:spcAft>
              <a:buClr>
                <a:srgbClr val="000000"/>
              </a:buClr>
              <a:buFont typeface="Arial"/>
              <a:buNone/>
            </a:pPr>
            <a:endParaRPr sz="1200">
              <a:solidFill>
                <a:schemeClr val="lt2"/>
              </a:solidFill>
              <a:latin typeface="Proxima Nova"/>
              <a:ea typeface="Proxima Nova"/>
              <a:cs typeface="Proxima Nova"/>
              <a:sym typeface="Proxima Nova"/>
            </a:endParaRPr>
          </a:p>
          <a:p>
            <a:pPr marL="0" lvl="0" indent="0" algn="l" rtl="0">
              <a:spcBef>
                <a:spcPts val="0"/>
              </a:spcBef>
              <a:spcAft>
                <a:spcPts val="0"/>
              </a:spcAft>
              <a:buClr>
                <a:srgbClr val="000000"/>
              </a:buClr>
              <a:buFont typeface="Arial"/>
              <a:buNone/>
            </a:pPr>
            <a:r>
              <a:rPr lang="en" sz="1200">
                <a:solidFill>
                  <a:schemeClr val="lt2"/>
                </a:solidFill>
                <a:latin typeface="Proxima Nova"/>
                <a:ea typeface="Proxima Nova"/>
                <a:cs typeface="Proxima Nova"/>
                <a:sym typeface="Proxima Nova"/>
              </a:rPr>
              <a:t>All Specialty Tracks were developed with the intention to support the unique needs of each population. </a:t>
            </a:r>
            <a:endParaRPr sz="1200">
              <a:solidFill>
                <a:schemeClr val="lt2"/>
              </a:solidFill>
              <a:latin typeface="Proxima Nova"/>
              <a:ea typeface="Proxima Nova"/>
              <a:cs typeface="Proxima Nova"/>
              <a:sym typeface="Proxima Nova"/>
            </a:endParaRPr>
          </a:p>
          <a:p>
            <a:pPr marL="0" lvl="0" indent="0" algn="l" rtl="0">
              <a:lnSpc>
                <a:spcPct val="100000"/>
              </a:lnSpc>
              <a:spcBef>
                <a:spcPts val="0"/>
              </a:spcBef>
              <a:spcAft>
                <a:spcPts val="0"/>
              </a:spcAft>
              <a:buClr>
                <a:srgbClr val="000000"/>
              </a:buClr>
              <a:buFont typeface="Arial"/>
              <a:buNone/>
            </a:pPr>
            <a:r>
              <a:rPr lang="en" sz="1800">
                <a:solidFill>
                  <a:schemeClr val="dk1"/>
                </a:solidFill>
                <a:latin typeface="Proxima Nova"/>
                <a:ea typeface="Proxima Nova"/>
                <a:cs typeface="Proxima Nova"/>
                <a:sym typeface="Proxima Nova"/>
              </a:rPr>
              <a:t> </a:t>
            </a:r>
            <a:endParaRPr sz="1000">
              <a:solidFill>
                <a:schemeClr val="dk1"/>
              </a:solidFill>
              <a:latin typeface="Proxima Nova"/>
              <a:ea typeface="Proxima Nova"/>
              <a:cs typeface="Proxima Nova"/>
              <a:sym typeface="Proxima Nova"/>
            </a:endParaRPr>
          </a:p>
        </p:txBody>
      </p:sp>
      <p:pic>
        <p:nvPicPr>
          <p:cNvPr id="434" name="Google Shape;434;p43" title="Quality Performance Assurance Evaluation.jpg"/>
          <p:cNvPicPr preferRelativeResize="0"/>
          <p:nvPr/>
        </p:nvPicPr>
        <p:blipFill rotWithShape="1">
          <a:blip r:embed="rId3">
            <a:alphaModFix/>
          </a:blip>
          <a:srcRect l="7547" t="3490" r="7360" b="2919"/>
          <a:stretch/>
        </p:blipFill>
        <p:spPr>
          <a:xfrm>
            <a:off x="4712575" y="419050"/>
            <a:ext cx="4120950" cy="4025602"/>
          </a:xfrm>
          <a:prstGeom prst="rect">
            <a:avLst/>
          </a:prstGeom>
          <a:noFill/>
          <a:ln>
            <a:noFill/>
          </a:ln>
        </p:spPr>
      </p:pic>
      <p:sp>
        <p:nvSpPr>
          <p:cNvPr id="435" name="Google Shape;435;p43"/>
          <p:cNvSpPr/>
          <p:nvPr/>
        </p:nvSpPr>
        <p:spPr>
          <a:xfrm>
            <a:off x="6149511" y="1949497"/>
            <a:ext cx="1247100" cy="12555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36" name="Google Shape;436;p43"/>
          <p:cNvSpPr txBox="1"/>
          <p:nvPr/>
        </p:nvSpPr>
        <p:spPr>
          <a:xfrm>
            <a:off x="6053125" y="2271550"/>
            <a:ext cx="1453500" cy="472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rgbClr val="E3ECFB"/>
                </a:solidFill>
              </a:rPr>
              <a:t>Unmatched Quality</a:t>
            </a:r>
            <a:r>
              <a:rPr lang="en" sz="1800" b="1">
                <a:solidFill>
                  <a:schemeClr val="lt2"/>
                </a:solidFill>
              </a:rPr>
              <a:t> </a:t>
            </a:r>
            <a:endParaRPr sz="1800" b="1">
              <a:solidFill>
                <a:schemeClr val="lt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0"/>
        <p:cNvGrpSpPr/>
        <p:nvPr/>
      </p:nvGrpSpPr>
      <p:grpSpPr>
        <a:xfrm>
          <a:off x="0" y="0"/>
          <a:ext cx="0" cy="0"/>
          <a:chOff x="0" y="0"/>
          <a:chExt cx="0" cy="0"/>
        </a:xfrm>
      </p:grpSpPr>
      <p:pic>
        <p:nvPicPr>
          <p:cNvPr id="442" name="Google Shape;442;p44"/>
          <p:cNvPicPr preferRelativeResize="0"/>
          <p:nvPr/>
        </p:nvPicPr>
        <p:blipFill>
          <a:blip r:embed="rId3">
            <a:alphaModFix/>
          </a:blip>
          <a:stretch>
            <a:fillRect/>
          </a:stretch>
        </p:blipFill>
        <p:spPr>
          <a:xfrm>
            <a:off x="8452900" y="4956076"/>
            <a:ext cx="561798" cy="84468"/>
          </a:xfrm>
          <a:prstGeom prst="rect">
            <a:avLst/>
          </a:prstGeom>
          <a:noFill/>
          <a:ln>
            <a:noFill/>
          </a:ln>
        </p:spPr>
      </p:pic>
      <p:sp>
        <p:nvSpPr>
          <p:cNvPr id="443" name="Google Shape;443;p44"/>
          <p:cNvSpPr txBox="1">
            <a:spLocks noGrp="1"/>
          </p:cNvSpPr>
          <p:nvPr>
            <p:ph type="sldNum" idx="4294967295"/>
          </p:nvPr>
        </p:nvSpPr>
        <p:spPr>
          <a:xfrm>
            <a:off x="-12575" y="4906375"/>
            <a:ext cx="308100" cy="183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600">
                <a:solidFill>
                  <a:schemeClr val="lt2"/>
                </a:solidFill>
                <a:latin typeface="Proxima Nova"/>
                <a:ea typeface="Proxima Nova"/>
                <a:cs typeface="Proxima Nova"/>
                <a:sym typeface="Proxima Nova"/>
              </a:rPr>
              <a:t>15</a:t>
            </a:fld>
            <a:endParaRPr sz="600">
              <a:solidFill>
                <a:schemeClr val="lt2"/>
              </a:solidFill>
              <a:latin typeface="Proxima Nova"/>
              <a:ea typeface="Proxima Nova"/>
              <a:cs typeface="Proxima Nova"/>
              <a:sym typeface="Proxima Nova"/>
            </a:endParaRPr>
          </a:p>
        </p:txBody>
      </p:sp>
      <p:sp>
        <p:nvSpPr>
          <p:cNvPr id="444" name="Google Shape;444;p44"/>
          <p:cNvSpPr txBox="1"/>
          <p:nvPr/>
        </p:nvSpPr>
        <p:spPr>
          <a:xfrm>
            <a:off x="407550" y="480475"/>
            <a:ext cx="8328900" cy="498600"/>
          </a:xfrm>
          <a:prstGeom prst="rect">
            <a:avLst/>
          </a:prstGeom>
          <a:noFill/>
          <a:ln>
            <a:noFill/>
          </a:ln>
        </p:spPr>
        <p:txBody>
          <a:bodyPr spcFirstLastPara="1" wrap="square" lIns="68575" tIns="34275" rIns="68575" bIns="34275" anchor="t" anchorCtr="0">
            <a:spAutoFit/>
          </a:bodyPr>
          <a:lstStyle/>
          <a:p>
            <a:pPr marL="0" lvl="0" indent="0" algn="l" rtl="0">
              <a:lnSpc>
                <a:spcPct val="90000"/>
              </a:lnSpc>
              <a:spcBef>
                <a:spcPts val="0"/>
              </a:spcBef>
              <a:spcAft>
                <a:spcPts val="0"/>
              </a:spcAft>
              <a:buClr>
                <a:schemeClr val="lt1"/>
              </a:buClr>
              <a:buSzPts val="1500"/>
              <a:buFont typeface="Proxima Nova"/>
              <a:buNone/>
            </a:pPr>
            <a:r>
              <a:rPr lang="en" sz="3100" b="1">
                <a:solidFill>
                  <a:schemeClr val="dk1"/>
                </a:solidFill>
                <a:latin typeface="Proxima Nova"/>
                <a:ea typeface="Proxima Nova"/>
                <a:cs typeface="Proxima Nova"/>
                <a:sym typeface="Proxima Nova"/>
              </a:rPr>
              <a:t>A Custom Experience for Everyone</a:t>
            </a:r>
            <a:endParaRPr sz="3100" b="1">
              <a:solidFill>
                <a:schemeClr val="dk1"/>
              </a:solidFill>
              <a:latin typeface="Proxima Nova"/>
              <a:ea typeface="Proxima Nova"/>
              <a:cs typeface="Proxima Nova"/>
              <a:sym typeface="Proxima Nova"/>
            </a:endParaRPr>
          </a:p>
        </p:txBody>
      </p:sp>
      <p:pic>
        <p:nvPicPr>
          <p:cNvPr id="445" name="Google Shape;445;p44"/>
          <p:cNvPicPr preferRelativeResize="0"/>
          <p:nvPr/>
        </p:nvPicPr>
        <p:blipFill>
          <a:blip r:embed="rId4">
            <a:alphaModFix/>
          </a:blip>
          <a:stretch>
            <a:fillRect/>
          </a:stretch>
        </p:blipFill>
        <p:spPr>
          <a:xfrm>
            <a:off x="6739500" y="1103300"/>
            <a:ext cx="1428300" cy="1114300"/>
          </a:xfrm>
          <a:prstGeom prst="rect">
            <a:avLst/>
          </a:prstGeom>
          <a:noFill/>
          <a:ln>
            <a:noFill/>
          </a:ln>
        </p:spPr>
      </p:pic>
      <p:pic>
        <p:nvPicPr>
          <p:cNvPr id="447" name="Google Shape;447;p44"/>
          <p:cNvPicPr preferRelativeResize="0"/>
          <p:nvPr/>
        </p:nvPicPr>
        <p:blipFill>
          <a:blip r:embed="rId5">
            <a:alphaModFix/>
          </a:blip>
          <a:stretch>
            <a:fillRect/>
          </a:stretch>
        </p:blipFill>
        <p:spPr>
          <a:xfrm>
            <a:off x="4501900" y="1181909"/>
            <a:ext cx="1534250" cy="1104950"/>
          </a:xfrm>
          <a:prstGeom prst="rect">
            <a:avLst/>
          </a:prstGeom>
          <a:noFill/>
          <a:ln>
            <a:noFill/>
          </a:ln>
        </p:spPr>
      </p:pic>
      <p:pic>
        <p:nvPicPr>
          <p:cNvPr id="448" name="Google Shape;448;p44"/>
          <p:cNvPicPr preferRelativeResize="0"/>
          <p:nvPr/>
        </p:nvPicPr>
        <p:blipFill>
          <a:blip r:embed="rId6">
            <a:alphaModFix/>
          </a:blip>
          <a:stretch>
            <a:fillRect/>
          </a:stretch>
        </p:blipFill>
        <p:spPr>
          <a:xfrm>
            <a:off x="123463" y="1044350"/>
            <a:ext cx="1490062" cy="1173250"/>
          </a:xfrm>
          <a:prstGeom prst="rect">
            <a:avLst/>
          </a:prstGeom>
          <a:noFill/>
          <a:ln>
            <a:noFill/>
          </a:ln>
        </p:spPr>
      </p:pic>
      <p:sp>
        <p:nvSpPr>
          <p:cNvPr id="449" name="Google Shape;449;p44"/>
          <p:cNvSpPr/>
          <p:nvPr/>
        </p:nvSpPr>
        <p:spPr>
          <a:xfrm>
            <a:off x="669600" y="1958400"/>
            <a:ext cx="368700" cy="84600"/>
          </a:xfrm>
          <a:prstGeom prst="rect">
            <a:avLst/>
          </a:prstGeom>
          <a:solidFill>
            <a:srgbClr val="1B6DF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0" name="Google Shape;450;p44"/>
          <p:cNvSpPr txBox="1"/>
          <p:nvPr/>
        </p:nvSpPr>
        <p:spPr>
          <a:xfrm>
            <a:off x="511200" y="1855800"/>
            <a:ext cx="1144800" cy="18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solidFill>
                  <a:schemeClr val="lt2"/>
                </a:solidFill>
              </a:rPr>
              <a:t>Quit For Life</a:t>
            </a:r>
            <a:endParaRPr sz="700">
              <a:solidFill>
                <a:schemeClr val="lt2"/>
              </a:solidFill>
            </a:endParaRPr>
          </a:p>
        </p:txBody>
      </p:sp>
      <p:pic>
        <p:nvPicPr>
          <p:cNvPr id="451" name="Google Shape;451;p44"/>
          <p:cNvPicPr preferRelativeResize="0"/>
          <p:nvPr/>
        </p:nvPicPr>
        <p:blipFill>
          <a:blip r:embed="rId7">
            <a:alphaModFix/>
          </a:blip>
          <a:stretch>
            <a:fillRect/>
          </a:stretch>
        </p:blipFill>
        <p:spPr>
          <a:xfrm>
            <a:off x="2303948" y="1181909"/>
            <a:ext cx="1534250" cy="1104941"/>
          </a:xfrm>
          <a:prstGeom prst="rect">
            <a:avLst/>
          </a:prstGeom>
          <a:noFill/>
          <a:ln>
            <a:noFill/>
          </a:ln>
        </p:spPr>
      </p:pic>
      <p:sp>
        <p:nvSpPr>
          <p:cNvPr id="452" name="Google Shape;452;p44"/>
          <p:cNvSpPr/>
          <p:nvPr/>
        </p:nvSpPr>
        <p:spPr>
          <a:xfrm>
            <a:off x="2377225" y="1947750"/>
            <a:ext cx="1144800" cy="84600"/>
          </a:xfrm>
          <a:prstGeom prst="rect">
            <a:avLst/>
          </a:prstGeom>
          <a:solidFill>
            <a:srgbClr val="1B6DF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453" name="Google Shape;453;p44"/>
          <p:cNvSpPr txBox="1"/>
          <p:nvPr/>
        </p:nvSpPr>
        <p:spPr>
          <a:xfrm>
            <a:off x="2566419" y="1834150"/>
            <a:ext cx="1144800" cy="45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dirty="0">
                <a:solidFill>
                  <a:schemeClr val="lt2"/>
                </a:solidFill>
              </a:rPr>
              <a:t>Menthol  Support</a:t>
            </a:r>
            <a:endParaRPr sz="700" dirty="0">
              <a:solidFill>
                <a:schemeClr val="lt2"/>
              </a:solidFill>
            </a:endParaRPr>
          </a:p>
        </p:txBody>
      </p:sp>
      <p:sp>
        <p:nvSpPr>
          <p:cNvPr id="454" name="Google Shape;454;p44"/>
          <p:cNvSpPr txBox="1"/>
          <p:nvPr/>
        </p:nvSpPr>
        <p:spPr>
          <a:xfrm>
            <a:off x="288600" y="2107321"/>
            <a:ext cx="1375200" cy="2025139"/>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800" dirty="0">
                <a:solidFill>
                  <a:schemeClr val="dk1"/>
                </a:solidFill>
                <a:latin typeface="Proxima Nova"/>
                <a:ea typeface="Proxima Nova"/>
                <a:cs typeface="Proxima Nova"/>
                <a:sym typeface="Proxima Nova"/>
              </a:rPr>
              <a:t>Comprehensive tobacco- and nicotine-quitting program with industry-leading quit rates: </a:t>
            </a:r>
            <a:endParaRPr sz="800" dirty="0">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None/>
            </a:pPr>
            <a:r>
              <a:rPr lang="en" sz="800" dirty="0">
                <a:solidFill>
                  <a:schemeClr val="dk1"/>
                </a:solidFill>
                <a:latin typeface="Proxima Nova"/>
                <a:ea typeface="Proxima Nova"/>
                <a:cs typeface="Proxima Nova"/>
                <a:sym typeface="Proxima Nova"/>
              </a:rPr>
              <a:t>Boosting health, reducing expenses, &amp; improving productivity</a:t>
            </a:r>
          </a:p>
          <a:p>
            <a:pPr marL="0" lvl="0" indent="0" algn="l" rtl="0">
              <a:lnSpc>
                <a:spcPct val="115000"/>
              </a:lnSpc>
              <a:spcBef>
                <a:spcPts val="0"/>
              </a:spcBef>
              <a:spcAft>
                <a:spcPts val="0"/>
              </a:spcAft>
              <a:buNone/>
            </a:pPr>
            <a:r>
              <a:rPr lang="en" sz="800" dirty="0">
                <a:solidFill>
                  <a:schemeClr val="dk1"/>
                </a:solidFill>
                <a:latin typeface="Proxima Nova"/>
                <a:ea typeface="Proxima Nova"/>
                <a:cs typeface="Proxima Nova"/>
                <a:sym typeface="Proxima Nova"/>
              </a:rPr>
              <a:t>For those 13-18, we offer a Youth Online program with coaches abalible through live chat. </a:t>
            </a:r>
            <a:endParaRPr sz="800" dirty="0">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None/>
            </a:pPr>
            <a:endParaRPr sz="800" dirty="0">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None/>
            </a:pPr>
            <a:endParaRPr sz="800" b="1" dirty="0">
              <a:solidFill>
                <a:schemeClr val="dk1"/>
              </a:solidFill>
              <a:latin typeface="Proxima Nova"/>
              <a:ea typeface="Proxima Nova"/>
              <a:cs typeface="Proxima Nova"/>
              <a:sym typeface="Proxima Nova"/>
            </a:endParaRPr>
          </a:p>
        </p:txBody>
      </p:sp>
      <p:sp>
        <p:nvSpPr>
          <p:cNvPr id="459" name="Google Shape;459;p44"/>
          <p:cNvSpPr/>
          <p:nvPr/>
        </p:nvSpPr>
        <p:spPr>
          <a:xfrm>
            <a:off x="231000" y="3765600"/>
            <a:ext cx="1428300" cy="687600"/>
          </a:xfrm>
          <a:prstGeom prst="parallelogram">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60" name="Google Shape;460;p44"/>
          <p:cNvSpPr txBox="1"/>
          <p:nvPr/>
        </p:nvSpPr>
        <p:spPr>
          <a:xfrm>
            <a:off x="371400" y="3720600"/>
            <a:ext cx="1260000" cy="732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800" b="1">
                <a:solidFill>
                  <a:schemeClr val="lt2"/>
                </a:solidFill>
                <a:latin typeface="Proxima Nova"/>
                <a:ea typeface="Proxima Nova"/>
                <a:cs typeface="Proxima Nova"/>
                <a:sym typeface="Proxima Nova"/>
              </a:rPr>
              <a:t>Addresses individual needs with personalized plans &amp; practical tools</a:t>
            </a:r>
            <a:endParaRPr sz="800" b="1">
              <a:solidFill>
                <a:schemeClr val="lt2"/>
              </a:solidFill>
              <a:latin typeface="Proxima Nova"/>
              <a:ea typeface="Proxima Nova"/>
              <a:cs typeface="Proxima Nova"/>
              <a:sym typeface="Proxima Nova"/>
            </a:endParaRPr>
          </a:p>
        </p:txBody>
      </p:sp>
      <p:sp>
        <p:nvSpPr>
          <p:cNvPr id="461" name="Google Shape;461;p44"/>
          <p:cNvSpPr/>
          <p:nvPr/>
        </p:nvSpPr>
        <p:spPr>
          <a:xfrm>
            <a:off x="2174959" y="3737225"/>
            <a:ext cx="1428300" cy="687600"/>
          </a:xfrm>
          <a:prstGeom prst="parallelogram">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62" name="Google Shape;462;p44"/>
          <p:cNvSpPr/>
          <p:nvPr/>
        </p:nvSpPr>
        <p:spPr>
          <a:xfrm>
            <a:off x="4404022" y="3737225"/>
            <a:ext cx="1428300" cy="687600"/>
          </a:xfrm>
          <a:prstGeom prst="parallelogram">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64" name="Google Shape;464;p44"/>
          <p:cNvSpPr/>
          <p:nvPr/>
        </p:nvSpPr>
        <p:spPr>
          <a:xfrm>
            <a:off x="6633086" y="3737225"/>
            <a:ext cx="1428300" cy="687600"/>
          </a:xfrm>
          <a:prstGeom prst="parallelogram">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65" name="Google Shape;465;p44"/>
          <p:cNvSpPr txBox="1"/>
          <p:nvPr/>
        </p:nvSpPr>
        <p:spPr>
          <a:xfrm>
            <a:off x="2282919" y="2231091"/>
            <a:ext cx="1428300" cy="1416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dirty="0">
                <a:solidFill>
                  <a:schemeClr val="dk1"/>
                </a:solidFill>
                <a:latin typeface="Proxima Nova"/>
                <a:ea typeface="Proxima Nova"/>
                <a:cs typeface="Proxima Nova"/>
                <a:sym typeface="Proxima Nova"/>
              </a:rPr>
              <a:t>Tailored to reach menthol smokers with engaging, actionable content on dangers of menthol, comprehensive medication support </a:t>
            </a:r>
            <a:endParaRPr sz="800" dirty="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800" dirty="0">
              <a:solidFill>
                <a:schemeClr val="dk1"/>
              </a:solidFill>
              <a:latin typeface="Proxima Nova"/>
              <a:ea typeface="Proxima Nova"/>
              <a:cs typeface="Proxima Nova"/>
              <a:sym typeface="Proxima Nova"/>
            </a:endParaRPr>
          </a:p>
          <a:p>
            <a:pPr marL="0" lvl="0" indent="0" algn="l" rtl="0">
              <a:spcBef>
                <a:spcPts val="0"/>
              </a:spcBef>
              <a:spcAft>
                <a:spcPts val="0"/>
              </a:spcAft>
              <a:buNone/>
            </a:pPr>
            <a:r>
              <a:rPr lang="en" sz="800" dirty="0">
                <a:solidFill>
                  <a:schemeClr val="dk1"/>
                </a:solidFill>
                <a:latin typeface="Proxima Nova"/>
                <a:ea typeface="Proxima Nova"/>
                <a:cs typeface="Proxima Nova"/>
                <a:sym typeface="Proxima Nova"/>
              </a:rPr>
              <a:t>Addresses health equity gaps in underserved communities</a:t>
            </a:r>
            <a:endParaRPr dirty="0"/>
          </a:p>
        </p:txBody>
      </p:sp>
      <p:sp>
        <p:nvSpPr>
          <p:cNvPr id="466" name="Google Shape;466;p44"/>
          <p:cNvSpPr txBox="1"/>
          <p:nvPr/>
        </p:nvSpPr>
        <p:spPr>
          <a:xfrm>
            <a:off x="2330837" y="3832350"/>
            <a:ext cx="12600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b="1" dirty="0">
                <a:solidFill>
                  <a:schemeClr val="lt2"/>
                </a:solidFill>
                <a:latin typeface="Proxima Nova"/>
                <a:ea typeface="Proxima Nova"/>
                <a:cs typeface="Proxima Nova"/>
                <a:sym typeface="Proxima Nova"/>
              </a:rPr>
              <a:t>Proactive approach to proposed FDA ban on menthol cigarettes</a:t>
            </a:r>
            <a:endParaRPr sz="800" b="1" dirty="0">
              <a:solidFill>
                <a:schemeClr val="lt2"/>
              </a:solidFill>
              <a:latin typeface="Proxima Nova"/>
              <a:ea typeface="Proxima Nova"/>
              <a:cs typeface="Proxima Nova"/>
              <a:sym typeface="Proxima Nova"/>
            </a:endParaRPr>
          </a:p>
        </p:txBody>
      </p:sp>
      <p:sp>
        <p:nvSpPr>
          <p:cNvPr id="467" name="Google Shape;467;p44"/>
          <p:cNvSpPr txBox="1"/>
          <p:nvPr/>
        </p:nvSpPr>
        <p:spPr>
          <a:xfrm>
            <a:off x="4501575" y="2178986"/>
            <a:ext cx="1490100" cy="153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dirty="0">
                <a:solidFill>
                  <a:schemeClr val="dk1"/>
                </a:solidFill>
                <a:latin typeface="Proxima Nova"/>
                <a:ea typeface="Proxima Nova"/>
                <a:cs typeface="Proxima Nova"/>
                <a:sym typeface="Proxima Nova"/>
              </a:rPr>
              <a:t>Multi-modal support &amp; tailored approach to creating a quit plan that includes:</a:t>
            </a:r>
            <a:endParaRPr sz="800" dirty="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800" dirty="0">
              <a:solidFill>
                <a:schemeClr val="dk1"/>
              </a:solidFill>
              <a:latin typeface="Proxima Nova"/>
              <a:ea typeface="Proxima Nova"/>
              <a:cs typeface="Proxima Nova"/>
              <a:sym typeface="Proxima Nova"/>
            </a:endParaRPr>
          </a:p>
          <a:p>
            <a:pPr marL="0" lvl="0" indent="0" algn="l" rtl="0">
              <a:spcBef>
                <a:spcPts val="0"/>
              </a:spcBef>
              <a:spcAft>
                <a:spcPts val="0"/>
              </a:spcAft>
              <a:buNone/>
            </a:pPr>
            <a:r>
              <a:rPr lang="en" sz="800" dirty="0">
                <a:solidFill>
                  <a:schemeClr val="dk1"/>
                </a:solidFill>
                <a:latin typeface="Proxima Nova"/>
                <a:ea typeface="Proxima Nova"/>
                <a:cs typeface="Proxima Nova"/>
                <a:sym typeface="Proxima Nova"/>
              </a:rPr>
              <a:t>- 1:1 calls</a:t>
            </a:r>
            <a:endParaRPr sz="800" dirty="0">
              <a:solidFill>
                <a:schemeClr val="dk1"/>
              </a:solidFill>
              <a:latin typeface="Proxima Nova"/>
              <a:ea typeface="Proxima Nova"/>
              <a:cs typeface="Proxima Nova"/>
              <a:sym typeface="Proxima Nova"/>
            </a:endParaRPr>
          </a:p>
          <a:p>
            <a:pPr marL="0" lvl="0" indent="0" algn="l" rtl="0">
              <a:spcBef>
                <a:spcPts val="0"/>
              </a:spcBef>
              <a:spcAft>
                <a:spcPts val="0"/>
              </a:spcAft>
              <a:buNone/>
            </a:pPr>
            <a:r>
              <a:rPr lang="en" sz="800" dirty="0">
                <a:solidFill>
                  <a:schemeClr val="dk1"/>
                </a:solidFill>
                <a:latin typeface="Proxima Nova"/>
                <a:ea typeface="Proxima Nova"/>
                <a:cs typeface="Proxima Nova"/>
                <a:sym typeface="Proxima Nova"/>
              </a:rPr>
              <a:t>- Group sessions </a:t>
            </a:r>
            <a:endParaRPr sz="800" dirty="0">
              <a:solidFill>
                <a:schemeClr val="dk1"/>
              </a:solidFill>
              <a:latin typeface="Proxima Nova"/>
              <a:ea typeface="Proxima Nova"/>
              <a:cs typeface="Proxima Nova"/>
              <a:sym typeface="Proxima Nova"/>
            </a:endParaRPr>
          </a:p>
          <a:p>
            <a:pPr marL="0" lvl="0" indent="0" algn="l" rtl="0">
              <a:spcBef>
                <a:spcPts val="0"/>
              </a:spcBef>
              <a:spcAft>
                <a:spcPts val="0"/>
              </a:spcAft>
              <a:buNone/>
            </a:pPr>
            <a:r>
              <a:rPr lang="en" sz="800" dirty="0">
                <a:solidFill>
                  <a:schemeClr val="dk1"/>
                </a:solidFill>
                <a:latin typeface="Proxima Nova"/>
                <a:ea typeface="Proxima Nova"/>
                <a:cs typeface="Proxima Nova"/>
                <a:sym typeface="Proxima Nova"/>
              </a:rPr>
              <a:t>- Online web portal </a:t>
            </a:r>
            <a:endParaRPr sz="800" dirty="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800" dirty="0">
              <a:solidFill>
                <a:schemeClr val="dk1"/>
              </a:solidFill>
              <a:latin typeface="Proxima Nova"/>
              <a:ea typeface="Proxima Nova"/>
              <a:cs typeface="Proxima Nova"/>
              <a:sym typeface="Proxima Nova"/>
            </a:endParaRPr>
          </a:p>
          <a:p>
            <a:pPr marL="0" lvl="0" indent="0" algn="l" rtl="0">
              <a:spcBef>
                <a:spcPts val="0"/>
              </a:spcBef>
              <a:spcAft>
                <a:spcPts val="0"/>
              </a:spcAft>
              <a:buNone/>
            </a:pPr>
            <a:r>
              <a:rPr lang="en" sz="800" dirty="0">
                <a:solidFill>
                  <a:schemeClr val="dk1"/>
                </a:solidFill>
                <a:latin typeface="Proxima Nova"/>
                <a:ea typeface="Proxima Nova"/>
                <a:cs typeface="Proxima Nova"/>
                <a:sym typeface="Proxima Nova"/>
              </a:rPr>
              <a:t>Includes pregnancy-related articles tailored specifically to this audience </a:t>
            </a:r>
            <a:endParaRPr dirty="0"/>
          </a:p>
        </p:txBody>
      </p:sp>
      <p:sp>
        <p:nvSpPr>
          <p:cNvPr id="468" name="Google Shape;468;p44"/>
          <p:cNvSpPr txBox="1"/>
          <p:nvPr/>
        </p:nvSpPr>
        <p:spPr>
          <a:xfrm>
            <a:off x="4598509" y="3787350"/>
            <a:ext cx="11079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b="1" dirty="0">
                <a:solidFill>
                  <a:schemeClr val="lt2"/>
                </a:solidFill>
                <a:latin typeface="Proxima Nova"/>
                <a:ea typeface="Proxima Nova"/>
                <a:cs typeface="Proxima Nova"/>
                <a:sym typeface="Proxima Nova"/>
              </a:rPr>
              <a:t>Focuses on additional pre- and post-natal risk</a:t>
            </a:r>
            <a:endParaRPr sz="800" b="1" dirty="0">
              <a:solidFill>
                <a:schemeClr val="lt2"/>
              </a:solidFill>
              <a:latin typeface="Proxima Nova"/>
              <a:ea typeface="Proxima Nova"/>
              <a:cs typeface="Proxima Nova"/>
              <a:sym typeface="Proxima Nova"/>
            </a:endParaRPr>
          </a:p>
        </p:txBody>
      </p:sp>
      <p:sp>
        <p:nvSpPr>
          <p:cNvPr id="471" name="Google Shape;471;p44"/>
          <p:cNvSpPr txBox="1"/>
          <p:nvPr/>
        </p:nvSpPr>
        <p:spPr>
          <a:xfrm>
            <a:off x="6800700" y="3709200"/>
            <a:ext cx="13059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b="1">
                <a:solidFill>
                  <a:schemeClr val="lt2"/>
                </a:solidFill>
                <a:latin typeface="Proxima Nova"/>
                <a:ea typeface="Proxima Nova"/>
                <a:cs typeface="Proxima Nova"/>
                <a:sym typeface="Proxima Nova"/>
              </a:rPr>
              <a:t>Focus on support from community &amp; differences between ceremonial/commercial tobacco use</a:t>
            </a:r>
            <a:endParaRPr sz="800" b="1">
              <a:solidFill>
                <a:schemeClr val="lt2"/>
              </a:solidFill>
              <a:latin typeface="Proxima Nova"/>
              <a:ea typeface="Proxima Nova"/>
              <a:cs typeface="Proxima Nova"/>
              <a:sym typeface="Proxima Nova"/>
            </a:endParaRPr>
          </a:p>
        </p:txBody>
      </p:sp>
      <p:sp>
        <p:nvSpPr>
          <p:cNvPr id="472" name="Google Shape;472;p44"/>
          <p:cNvSpPr txBox="1"/>
          <p:nvPr/>
        </p:nvSpPr>
        <p:spPr>
          <a:xfrm>
            <a:off x="6739500" y="2231091"/>
            <a:ext cx="1428300" cy="153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dirty="0">
                <a:solidFill>
                  <a:schemeClr val="dk1"/>
                </a:solidFill>
                <a:latin typeface="Proxima Nova"/>
                <a:ea typeface="Proxima Nova"/>
                <a:cs typeface="Proxima Nova"/>
                <a:sym typeface="Proxima Nova"/>
              </a:rPr>
              <a:t>Multi-modal support &amp; tailored approach to creating a quit plan that includes:</a:t>
            </a:r>
            <a:endParaRPr sz="800" dirty="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800" dirty="0">
              <a:solidFill>
                <a:schemeClr val="dk1"/>
              </a:solidFill>
              <a:latin typeface="Proxima Nova"/>
              <a:ea typeface="Proxima Nova"/>
              <a:cs typeface="Proxima Nova"/>
              <a:sym typeface="Proxima Nova"/>
            </a:endParaRPr>
          </a:p>
          <a:p>
            <a:pPr marL="0" lvl="0" indent="0" algn="l" rtl="0">
              <a:spcBef>
                <a:spcPts val="0"/>
              </a:spcBef>
              <a:spcAft>
                <a:spcPts val="0"/>
              </a:spcAft>
              <a:buNone/>
            </a:pPr>
            <a:r>
              <a:rPr lang="en" sz="800" dirty="0">
                <a:solidFill>
                  <a:schemeClr val="dk1"/>
                </a:solidFill>
                <a:latin typeface="Proxima Nova"/>
                <a:ea typeface="Proxima Nova"/>
                <a:cs typeface="Proxima Nova"/>
                <a:sym typeface="Proxima Nova"/>
              </a:rPr>
              <a:t>- 1:1 calls</a:t>
            </a:r>
            <a:endParaRPr sz="800" dirty="0">
              <a:solidFill>
                <a:schemeClr val="dk1"/>
              </a:solidFill>
              <a:latin typeface="Proxima Nova"/>
              <a:ea typeface="Proxima Nova"/>
              <a:cs typeface="Proxima Nova"/>
              <a:sym typeface="Proxima Nova"/>
            </a:endParaRPr>
          </a:p>
          <a:p>
            <a:pPr marL="0" lvl="0" indent="0" algn="l" rtl="0">
              <a:spcBef>
                <a:spcPts val="0"/>
              </a:spcBef>
              <a:spcAft>
                <a:spcPts val="0"/>
              </a:spcAft>
              <a:buNone/>
            </a:pPr>
            <a:r>
              <a:rPr lang="en" sz="800" dirty="0">
                <a:solidFill>
                  <a:schemeClr val="dk1"/>
                </a:solidFill>
                <a:latin typeface="Proxima Nova"/>
                <a:ea typeface="Proxima Nova"/>
                <a:cs typeface="Proxima Nova"/>
                <a:sym typeface="Proxima Nova"/>
              </a:rPr>
              <a:t>- Group sessions </a:t>
            </a:r>
            <a:endParaRPr sz="800" dirty="0">
              <a:solidFill>
                <a:schemeClr val="dk1"/>
              </a:solidFill>
              <a:latin typeface="Proxima Nova"/>
              <a:ea typeface="Proxima Nova"/>
              <a:cs typeface="Proxima Nova"/>
              <a:sym typeface="Proxima Nova"/>
            </a:endParaRPr>
          </a:p>
          <a:p>
            <a:pPr marL="0" lvl="0" indent="0" algn="l" rtl="0">
              <a:spcBef>
                <a:spcPts val="0"/>
              </a:spcBef>
              <a:spcAft>
                <a:spcPts val="0"/>
              </a:spcAft>
              <a:buNone/>
            </a:pPr>
            <a:r>
              <a:rPr lang="en" sz="800" dirty="0">
                <a:solidFill>
                  <a:schemeClr val="dk1"/>
                </a:solidFill>
                <a:latin typeface="Proxima Nova"/>
                <a:ea typeface="Proxima Nova"/>
                <a:cs typeface="Proxima Nova"/>
                <a:sym typeface="Proxima Nova"/>
              </a:rPr>
              <a:t>- Online web portal</a:t>
            </a:r>
            <a:endParaRPr sz="800" dirty="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800" dirty="0">
              <a:solidFill>
                <a:schemeClr val="dk1"/>
              </a:solidFill>
              <a:latin typeface="Proxima Nova"/>
              <a:ea typeface="Proxima Nova"/>
              <a:cs typeface="Proxima Nova"/>
              <a:sym typeface="Proxima Nova"/>
            </a:endParaRPr>
          </a:p>
          <a:p>
            <a:pPr marL="0" lvl="0" indent="0" algn="l" rtl="0">
              <a:spcBef>
                <a:spcPts val="0"/>
              </a:spcBef>
              <a:spcAft>
                <a:spcPts val="0"/>
              </a:spcAft>
              <a:buNone/>
            </a:pPr>
            <a:r>
              <a:rPr lang="en" sz="800" dirty="0">
                <a:solidFill>
                  <a:schemeClr val="dk1"/>
                </a:solidFill>
                <a:latin typeface="Proxima Nova"/>
                <a:ea typeface="Proxima Nova"/>
                <a:cs typeface="Proxima Nova"/>
                <a:sym typeface="Proxima Nova"/>
              </a:rPr>
              <a:t>Includes articles tailored specifically to this audience</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4"/>
        <p:cNvGrpSpPr/>
        <p:nvPr/>
      </p:nvGrpSpPr>
      <p:grpSpPr>
        <a:xfrm>
          <a:off x="0" y="0"/>
          <a:ext cx="0" cy="0"/>
          <a:chOff x="0" y="0"/>
          <a:chExt cx="0" cy="0"/>
        </a:xfrm>
      </p:grpSpPr>
      <p:pic>
        <p:nvPicPr>
          <p:cNvPr id="485" name="Google Shape;485;p46"/>
          <p:cNvPicPr preferRelativeResize="0"/>
          <p:nvPr/>
        </p:nvPicPr>
        <p:blipFill>
          <a:blip r:embed="rId3">
            <a:alphaModFix/>
          </a:blip>
          <a:stretch>
            <a:fillRect/>
          </a:stretch>
        </p:blipFill>
        <p:spPr>
          <a:xfrm>
            <a:off x="8452900" y="4956076"/>
            <a:ext cx="561798" cy="84468"/>
          </a:xfrm>
          <a:prstGeom prst="rect">
            <a:avLst/>
          </a:prstGeom>
          <a:noFill/>
          <a:ln>
            <a:noFill/>
          </a:ln>
        </p:spPr>
      </p:pic>
      <p:sp>
        <p:nvSpPr>
          <p:cNvPr id="486" name="Google Shape;486;p46"/>
          <p:cNvSpPr txBox="1">
            <a:spLocks noGrp="1"/>
          </p:cNvSpPr>
          <p:nvPr>
            <p:ph type="sldNum" idx="4294967295"/>
          </p:nvPr>
        </p:nvSpPr>
        <p:spPr>
          <a:xfrm>
            <a:off x="-12575" y="4906375"/>
            <a:ext cx="308100" cy="183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600">
                <a:solidFill>
                  <a:schemeClr val="lt2"/>
                </a:solidFill>
                <a:latin typeface="Proxima Nova"/>
                <a:ea typeface="Proxima Nova"/>
                <a:cs typeface="Proxima Nova"/>
                <a:sym typeface="Proxima Nova"/>
              </a:rPr>
              <a:t>16</a:t>
            </a:fld>
            <a:endParaRPr sz="600">
              <a:solidFill>
                <a:schemeClr val="lt2"/>
              </a:solidFill>
              <a:latin typeface="Proxima Nova"/>
              <a:ea typeface="Proxima Nova"/>
              <a:cs typeface="Proxima Nova"/>
              <a:sym typeface="Proxima Nova"/>
            </a:endParaRPr>
          </a:p>
        </p:txBody>
      </p:sp>
      <p:sp>
        <p:nvSpPr>
          <p:cNvPr id="487" name="Google Shape;487;p46"/>
          <p:cNvSpPr txBox="1"/>
          <p:nvPr/>
        </p:nvSpPr>
        <p:spPr>
          <a:xfrm>
            <a:off x="437525" y="492225"/>
            <a:ext cx="6651000" cy="498600"/>
          </a:xfrm>
          <a:prstGeom prst="rect">
            <a:avLst/>
          </a:prstGeom>
          <a:noFill/>
          <a:ln>
            <a:noFill/>
          </a:ln>
        </p:spPr>
        <p:txBody>
          <a:bodyPr spcFirstLastPara="1" wrap="square" lIns="68575" tIns="34275" rIns="68575" bIns="34275" anchor="t" anchorCtr="0">
            <a:spAutoFit/>
          </a:bodyPr>
          <a:lstStyle/>
          <a:p>
            <a:pPr marL="0" lvl="0" indent="0" algn="l" rtl="0">
              <a:lnSpc>
                <a:spcPct val="90000"/>
              </a:lnSpc>
              <a:spcBef>
                <a:spcPts val="0"/>
              </a:spcBef>
              <a:spcAft>
                <a:spcPts val="0"/>
              </a:spcAft>
              <a:buClr>
                <a:schemeClr val="lt1"/>
              </a:buClr>
              <a:buSzPts val="1500"/>
              <a:buFont typeface="Proxima Nova"/>
              <a:buNone/>
            </a:pPr>
            <a:r>
              <a:rPr lang="en" sz="3100" b="1">
                <a:solidFill>
                  <a:schemeClr val="dk1"/>
                </a:solidFill>
                <a:latin typeface="Proxima Nova"/>
                <a:ea typeface="Proxima Nova"/>
                <a:cs typeface="Proxima Nova"/>
                <a:sym typeface="Proxima Nova"/>
              </a:rPr>
              <a:t>Support for All</a:t>
            </a:r>
            <a:endParaRPr sz="3100" b="1">
              <a:solidFill>
                <a:schemeClr val="dk1"/>
              </a:solidFill>
              <a:latin typeface="Proxima Nova"/>
              <a:ea typeface="Proxima Nova"/>
              <a:cs typeface="Proxima Nova"/>
              <a:sym typeface="Proxima Nova"/>
            </a:endParaRPr>
          </a:p>
        </p:txBody>
      </p:sp>
      <p:cxnSp>
        <p:nvCxnSpPr>
          <p:cNvPr id="488" name="Google Shape;488;p46"/>
          <p:cNvCxnSpPr/>
          <p:nvPr/>
        </p:nvCxnSpPr>
        <p:spPr>
          <a:xfrm>
            <a:off x="6770998" y="2724150"/>
            <a:ext cx="601800" cy="363600"/>
          </a:xfrm>
          <a:prstGeom prst="bentConnector3">
            <a:avLst>
              <a:gd name="adj1" fmla="val 100665"/>
            </a:avLst>
          </a:prstGeom>
          <a:noFill/>
          <a:ln w="19050" cap="flat" cmpd="sng">
            <a:solidFill>
              <a:srgbClr val="1B6DF1"/>
            </a:solidFill>
            <a:prstDash val="solid"/>
            <a:round/>
            <a:headEnd type="none" w="med" len="med"/>
            <a:tailEnd type="none" w="med" len="med"/>
          </a:ln>
        </p:spPr>
      </p:cxnSp>
      <p:cxnSp>
        <p:nvCxnSpPr>
          <p:cNvPr id="489" name="Google Shape;489;p46"/>
          <p:cNvCxnSpPr/>
          <p:nvPr/>
        </p:nvCxnSpPr>
        <p:spPr>
          <a:xfrm rot="10800000" flipH="1">
            <a:off x="6770998" y="2360550"/>
            <a:ext cx="601800" cy="363600"/>
          </a:xfrm>
          <a:prstGeom prst="bentConnector3">
            <a:avLst>
              <a:gd name="adj1" fmla="val 100552"/>
            </a:avLst>
          </a:prstGeom>
          <a:noFill/>
          <a:ln w="19050" cap="flat" cmpd="sng">
            <a:solidFill>
              <a:srgbClr val="1B6DF1"/>
            </a:solidFill>
            <a:prstDash val="solid"/>
            <a:round/>
            <a:headEnd type="none" w="med" len="med"/>
            <a:tailEnd type="none" w="med" len="med"/>
          </a:ln>
        </p:spPr>
      </p:cxnSp>
      <p:cxnSp>
        <p:nvCxnSpPr>
          <p:cNvPr id="490" name="Google Shape;490;p46"/>
          <p:cNvCxnSpPr>
            <a:stCxn id="491" idx="2"/>
          </p:cNvCxnSpPr>
          <p:nvPr/>
        </p:nvCxnSpPr>
        <p:spPr>
          <a:xfrm rot="10800000">
            <a:off x="1762671" y="2360625"/>
            <a:ext cx="601800" cy="363600"/>
          </a:xfrm>
          <a:prstGeom prst="bentConnector3">
            <a:avLst>
              <a:gd name="adj1" fmla="val 50000"/>
            </a:avLst>
          </a:prstGeom>
          <a:noFill/>
          <a:ln w="19050" cap="flat" cmpd="sng">
            <a:solidFill>
              <a:srgbClr val="1B6DF1"/>
            </a:solidFill>
            <a:prstDash val="solid"/>
            <a:round/>
            <a:headEnd type="none" w="med" len="med"/>
            <a:tailEnd type="none" w="med" len="med"/>
          </a:ln>
        </p:spPr>
      </p:cxnSp>
      <p:cxnSp>
        <p:nvCxnSpPr>
          <p:cNvPr id="492" name="Google Shape;492;p46"/>
          <p:cNvCxnSpPr>
            <a:stCxn id="491" idx="2"/>
          </p:cNvCxnSpPr>
          <p:nvPr/>
        </p:nvCxnSpPr>
        <p:spPr>
          <a:xfrm flipH="1">
            <a:off x="1762671" y="2724225"/>
            <a:ext cx="601800" cy="363600"/>
          </a:xfrm>
          <a:prstGeom prst="bentConnector3">
            <a:avLst>
              <a:gd name="adj1" fmla="val 50000"/>
            </a:avLst>
          </a:prstGeom>
          <a:noFill/>
          <a:ln w="19050" cap="flat" cmpd="sng">
            <a:solidFill>
              <a:srgbClr val="1B6DF1"/>
            </a:solidFill>
            <a:prstDash val="solid"/>
            <a:round/>
            <a:headEnd type="none" w="med" len="med"/>
            <a:tailEnd type="none" w="med" len="med"/>
          </a:ln>
        </p:spPr>
      </p:cxnSp>
      <p:sp>
        <p:nvSpPr>
          <p:cNvPr id="493" name="Google Shape;493;p46"/>
          <p:cNvSpPr/>
          <p:nvPr/>
        </p:nvSpPr>
        <p:spPr>
          <a:xfrm>
            <a:off x="5558706" y="3065703"/>
            <a:ext cx="3081300" cy="1041600"/>
          </a:xfrm>
          <a:prstGeom prst="trapezoid">
            <a:avLst>
              <a:gd name="adj" fmla="val 25000"/>
            </a:avLst>
          </a:prstGeom>
          <a:solidFill>
            <a:srgbClr val="E3ECFB"/>
          </a:solidFill>
          <a:ln>
            <a:noFill/>
          </a:ln>
        </p:spPr>
        <p:txBody>
          <a:bodyPr spcFirstLastPara="1" wrap="square" lIns="106000" tIns="106000" rIns="106000" bIns="106000" anchor="ctr" anchorCtr="0">
            <a:noAutofit/>
          </a:bodyPr>
          <a:lstStyle/>
          <a:p>
            <a:pPr marL="0" lvl="0" indent="0" algn="ctr" rtl="0">
              <a:spcBef>
                <a:spcPts val="0"/>
              </a:spcBef>
              <a:spcAft>
                <a:spcPts val="0"/>
              </a:spcAft>
              <a:buNone/>
            </a:pPr>
            <a:endParaRPr sz="1600"/>
          </a:p>
        </p:txBody>
      </p:sp>
      <p:sp>
        <p:nvSpPr>
          <p:cNvPr id="494" name="Google Shape;494;p46"/>
          <p:cNvSpPr/>
          <p:nvPr/>
        </p:nvSpPr>
        <p:spPr>
          <a:xfrm rot="10800000">
            <a:off x="5558582" y="1317996"/>
            <a:ext cx="3081300" cy="1041600"/>
          </a:xfrm>
          <a:prstGeom prst="trapezoid">
            <a:avLst>
              <a:gd name="adj" fmla="val 25000"/>
            </a:avLst>
          </a:prstGeom>
          <a:solidFill>
            <a:srgbClr val="E3ECFB"/>
          </a:solidFill>
          <a:ln>
            <a:noFill/>
          </a:ln>
        </p:spPr>
        <p:txBody>
          <a:bodyPr spcFirstLastPara="1" wrap="square" lIns="106000" tIns="106000" rIns="106000" bIns="106000" anchor="ctr" anchorCtr="0">
            <a:noAutofit/>
          </a:bodyPr>
          <a:lstStyle/>
          <a:p>
            <a:pPr marL="0" lvl="0" indent="0" algn="ctr" rtl="0">
              <a:spcBef>
                <a:spcPts val="0"/>
              </a:spcBef>
              <a:spcAft>
                <a:spcPts val="0"/>
              </a:spcAft>
              <a:buNone/>
            </a:pPr>
            <a:endParaRPr sz="1600"/>
          </a:p>
        </p:txBody>
      </p:sp>
      <p:sp>
        <p:nvSpPr>
          <p:cNvPr id="495" name="Google Shape;495;p46"/>
          <p:cNvSpPr/>
          <p:nvPr/>
        </p:nvSpPr>
        <p:spPr>
          <a:xfrm>
            <a:off x="544206" y="3065703"/>
            <a:ext cx="3081300" cy="1041600"/>
          </a:xfrm>
          <a:prstGeom prst="trapezoid">
            <a:avLst>
              <a:gd name="adj" fmla="val 25000"/>
            </a:avLst>
          </a:prstGeom>
          <a:solidFill>
            <a:srgbClr val="E3ECFB"/>
          </a:solidFill>
          <a:ln>
            <a:noFill/>
          </a:ln>
        </p:spPr>
        <p:txBody>
          <a:bodyPr spcFirstLastPara="1" wrap="square" lIns="106000" tIns="106000" rIns="106000" bIns="106000" anchor="ctr" anchorCtr="0">
            <a:noAutofit/>
          </a:bodyPr>
          <a:lstStyle/>
          <a:p>
            <a:pPr marL="0" lvl="0" indent="0" algn="ctr" rtl="0">
              <a:spcBef>
                <a:spcPts val="0"/>
              </a:spcBef>
              <a:spcAft>
                <a:spcPts val="0"/>
              </a:spcAft>
              <a:buNone/>
            </a:pPr>
            <a:endParaRPr sz="1600"/>
          </a:p>
        </p:txBody>
      </p:sp>
      <p:sp>
        <p:nvSpPr>
          <p:cNvPr id="496" name="Google Shape;496;p46"/>
          <p:cNvSpPr/>
          <p:nvPr/>
        </p:nvSpPr>
        <p:spPr>
          <a:xfrm rot="10800000">
            <a:off x="544082" y="1317996"/>
            <a:ext cx="3081300" cy="1041600"/>
          </a:xfrm>
          <a:prstGeom prst="trapezoid">
            <a:avLst>
              <a:gd name="adj" fmla="val 25000"/>
            </a:avLst>
          </a:prstGeom>
          <a:solidFill>
            <a:srgbClr val="E3ECFB"/>
          </a:solidFill>
          <a:ln>
            <a:noFill/>
          </a:ln>
        </p:spPr>
        <p:txBody>
          <a:bodyPr spcFirstLastPara="1" wrap="square" lIns="106000" tIns="106000" rIns="106000" bIns="106000" anchor="ctr" anchorCtr="0">
            <a:noAutofit/>
          </a:bodyPr>
          <a:lstStyle/>
          <a:p>
            <a:pPr marL="0" lvl="0" indent="0" algn="ctr" rtl="0">
              <a:spcBef>
                <a:spcPts val="0"/>
              </a:spcBef>
              <a:spcAft>
                <a:spcPts val="0"/>
              </a:spcAft>
              <a:buNone/>
            </a:pPr>
            <a:endParaRPr sz="1600"/>
          </a:p>
        </p:txBody>
      </p:sp>
      <p:sp>
        <p:nvSpPr>
          <p:cNvPr id="497" name="Google Shape;497;p46"/>
          <p:cNvSpPr/>
          <p:nvPr/>
        </p:nvSpPr>
        <p:spPr>
          <a:xfrm>
            <a:off x="2780265" y="1014881"/>
            <a:ext cx="3574800" cy="3418500"/>
          </a:xfrm>
          <a:prstGeom prst="ellipse">
            <a:avLst/>
          </a:prstGeom>
          <a:solidFill>
            <a:schemeClr val="lt2"/>
          </a:solidFill>
          <a:ln>
            <a:noFill/>
          </a:ln>
        </p:spPr>
        <p:txBody>
          <a:bodyPr spcFirstLastPara="1" wrap="square" lIns="106000" tIns="106000" rIns="106000" bIns="106000" anchor="ctr" anchorCtr="0">
            <a:noAutofit/>
          </a:bodyPr>
          <a:lstStyle/>
          <a:p>
            <a:pPr marL="0" lvl="0" indent="0" algn="ctr" rtl="0">
              <a:spcBef>
                <a:spcPts val="0"/>
              </a:spcBef>
              <a:spcAft>
                <a:spcPts val="0"/>
              </a:spcAft>
              <a:buNone/>
            </a:pPr>
            <a:endParaRPr sz="1600"/>
          </a:p>
        </p:txBody>
      </p:sp>
      <p:sp>
        <p:nvSpPr>
          <p:cNvPr id="498" name="Google Shape;498;p46"/>
          <p:cNvSpPr/>
          <p:nvPr/>
        </p:nvSpPr>
        <p:spPr>
          <a:xfrm>
            <a:off x="2926412" y="1150555"/>
            <a:ext cx="3291300" cy="3147300"/>
          </a:xfrm>
          <a:prstGeom prst="ellipse">
            <a:avLst/>
          </a:prstGeom>
          <a:solidFill>
            <a:srgbClr val="E3ECFB"/>
          </a:solidFill>
          <a:ln>
            <a:noFill/>
          </a:ln>
        </p:spPr>
        <p:txBody>
          <a:bodyPr spcFirstLastPara="1" wrap="square" lIns="106000" tIns="106000" rIns="106000" bIns="106000" anchor="ctr" anchorCtr="0">
            <a:noAutofit/>
          </a:bodyPr>
          <a:lstStyle/>
          <a:p>
            <a:pPr marL="0" lvl="0" indent="0" algn="ctr" rtl="0">
              <a:spcBef>
                <a:spcPts val="0"/>
              </a:spcBef>
              <a:spcAft>
                <a:spcPts val="0"/>
              </a:spcAft>
              <a:buNone/>
            </a:pPr>
            <a:endParaRPr sz="1600"/>
          </a:p>
        </p:txBody>
      </p:sp>
      <p:sp>
        <p:nvSpPr>
          <p:cNvPr id="499" name="Google Shape;499;p46"/>
          <p:cNvSpPr/>
          <p:nvPr/>
        </p:nvSpPr>
        <p:spPr>
          <a:xfrm>
            <a:off x="3151735" y="1379836"/>
            <a:ext cx="2832000" cy="2688600"/>
          </a:xfrm>
          <a:prstGeom prst="ellipse">
            <a:avLst/>
          </a:prstGeom>
          <a:noFill/>
          <a:ln w="19050" cap="flat" cmpd="sng">
            <a:solidFill>
              <a:srgbClr val="1B6DF1"/>
            </a:solidFill>
            <a:prstDash val="solid"/>
            <a:round/>
            <a:headEnd type="none" w="sm" len="sm"/>
            <a:tailEnd type="none" w="sm" len="sm"/>
          </a:ln>
        </p:spPr>
        <p:txBody>
          <a:bodyPr spcFirstLastPara="1" wrap="square" lIns="106000" tIns="106000" rIns="106000" bIns="106000" anchor="ctr" anchorCtr="0">
            <a:noAutofit/>
          </a:bodyPr>
          <a:lstStyle/>
          <a:p>
            <a:pPr marL="0" lvl="0" indent="0" algn="ctr" rtl="0">
              <a:spcBef>
                <a:spcPts val="0"/>
              </a:spcBef>
              <a:spcAft>
                <a:spcPts val="0"/>
              </a:spcAft>
              <a:buNone/>
            </a:pPr>
            <a:endParaRPr sz="1600"/>
          </a:p>
        </p:txBody>
      </p:sp>
      <p:sp>
        <p:nvSpPr>
          <p:cNvPr id="491" name="Google Shape;491;p46"/>
          <p:cNvSpPr/>
          <p:nvPr/>
        </p:nvSpPr>
        <p:spPr>
          <a:xfrm>
            <a:off x="2364471" y="2076825"/>
            <a:ext cx="1363500" cy="1294800"/>
          </a:xfrm>
          <a:prstGeom prst="ellipse">
            <a:avLst/>
          </a:prstGeom>
          <a:solidFill>
            <a:schemeClr val="lt2"/>
          </a:solidFill>
          <a:ln w="19050" cap="flat" cmpd="sng">
            <a:solidFill>
              <a:srgbClr val="1B6DF1"/>
            </a:solidFill>
            <a:prstDash val="solid"/>
            <a:round/>
            <a:headEnd type="none" w="sm" len="sm"/>
            <a:tailEnd type="none" w="sm" len="sm"/>
          </a:ln>
        </p:spPr>
        <p:txBody>
          <a:bodyPr spcFirstLastPara="1" wrap="square" lIns="106000" tIns="106000" rIns="106000" bIns="106000" anchor="ctr" anchorCtr="0">
            <a:noAutofit/>
          </a:bodyPr>
          <a:lstStyle/>
          <a:p>
            <a:pPr marL="0" lvl="0" indent="0" algn="ctr" rtl="0">
              <a:spcBef>
                <a:spcPts val="0"/>
              </a:spcBef>
              <a:spcAft>
                <a:spcPts val="0"/>
              </a:spcAft>
              <a:buNone/>
            </a:pPr>
            <a:endParaRPr sz="1600"/>
          </a:p>
        </p:txBody>
      </p:sp>
      <p:pic>
        <p:nvPicPr>
          <p:cNvPr id="500" name="Google Shape;500;p46" title="GettyImages-579977953 (1).jpg"/>
          <p:cNvPicPr preferRelativeResize="0"/>
          <p:nvPr/>
        </p:nvPicPr>
        <p:blipFill rotWithShape="1">
          <a:blip r:embed="rId4">
            <a:alphaModFix/>
          </a:blip>
          <a:srcRect l="31519" t="10692" r="31515" b="33847"/>
          <a:stretch/>
        </p:blipFill>
        <p:spPr>
          <a:xfrm>
            <a:off x="2476779" y="2179576"/>
            <a:ext cx="1089000" cy="1089000"/>
          </a:xfrm>
          <a:prstGeom prst="ellipse">
            <a:avLst/>
          </a:prstGeom>
          <a:noFill/>
          <a:ln>
            <a:noFill/>
          </a:ln>
        </p:spPr>
      </p:pic>
      <p:sp>
        <p:nvSpPr>
          <p:cNvPr id="501" name="Google Shape;501;p46"/>
          <p:cNvSpPr txBox="1"/>
          <p:nvPr/>
        </p:nvSpPr>
        <p:spPr>
          <a:xfrm>
            <a:off x="2698925" y="1821253"/>
            <a:ext cx="3737700" cy="329100"/>
          </a:xfrm>
          <a:prstGeom prst="rect">
            <a:avLst/>
          </a:prstGeom>
          <a:noFill/>
          <a:ln>
            <a:noFill/>
          </a:ln>
        </p:spPr>
        <p:txBody>
          <a:bodyPr spcFirstLastPara="1" wrap="square" lIns="106000" tIns="106000" rIns="106000" bIns="106000" anchor="ctr" anchorCtr="0">
            <a:noAutofit/>
          </a:bodyPr>
          <a:lstStyle/>
          <a:p>
            <a:pPr marL="0" lvl="0" indent="0" algn="ctr" rtl="0">
              <a:spcBef>
                <a:spcPts val="0"/>
              </a:spcBef>
              <a:spcAft>
                <a:spcPts val="0"/>
              </a:spcAft>
              <a:buNone/>
            </a:pPr>
            <a:r>
              <a:rPr lang="en" sz="2100" b="1">
                <a:solidFill>
                  <a:srgbClr val="1B6DF1"/>
                </a:solidFill>
                <a:latin typeface="PT Serif"/>
                <a:ea typeface="PT Serif"/>
                <a:cs typeface="PT Serif"/>
                <a:sym typeface="PT Serif"/>
              </a:rPr>
              <a:t>Health Equity</a:t>
            </a:r>
            <a:endParaRPr sz="2100" b="1">
              <a:solidFill>
                <a:srgbClr val="1B6DF1"/>
              </a:solidFill>
              <a:latin typeface="PT Serif"/>
              <a:ea typeface="PT Serif"/>
              <a:cs typeface="PT Serif"/>
              <a:sym typeface="PT Serif"/>
            </a:endParaRPr>
          </a:p>
        </p:txBody>
      </p:sp>
      <p:sp>
        <p:nvSpPr>
          <p:cNvPr id="502" name="Google Shape;502;p46"/>
          <p:cNvSpPr txBox="1"/>
          <p:nvPr/>
        </p:nvSpPr>
        <p:spPr>
          <a:xfrm>
            <a:off x="999589" y="1714755"/>
            <a:ext cx="1753500" cy="4155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900">
                <a:solidFill>
                  <a:srgbClr val="00448D"/>
                </a:solidFill>
              </a:rPr>
              <a:t>Services are available 24/7, free of charge, and accessible, so no one is left behind</a:t>
            </a:r>
            <a:endParaRPr sz="900"/>
          </a:p>
        </p:txBody>
      </p:sp>
      <p:sp>
        <p:nvSpPr>
          <p:cNvPr id="503" name="Google Shape;503;p46"/>
          <p:cNvSpPr/>
          <p:nvPr/>
        </p:nvSpPr>
        <p:spPr>
          <a:xfrm>
            <a:off x="5407324" y="2076918"/>
            <a:ext cx="1363500" cy="1294200"/>
          </a:xfrm>
          <a:prstGeom prst="ellipse">
            <a:avLst/>
          </a:prstGeom>
          <a:solidFill>
            <a:schemeClr val="lt2"/>
          </a:solidFill>
          <a:ln w="19050" cap="flat" cmpd="sng">
            <a:solidFill>
              <a:srgbClr val="1B6DF1"/>
            </a:solidFill>
            <a:prstDash val="solid"/>
            <a:round/>
            <a:headEnd type="none" w="sm" len="sm"/>
            <a:tailEnd type="none" w="sm" len="sm"/>
          </a:ln>
        </p:spPr>
        <p:txBody>
          <a:bodyPr spcFirstLastPara="1" wrap="square" lIns="106000" tIns="106000" rIns="106000" bIns="106000" anchor="ctr" anchorCtr="0">
            <a:noAutofit/>
          </a:bodyPr>
          <a:lstStyle/>
          <a:p>
            <a:pPr marL="0" lvl="0" indent="0" algn="ctr" rtl="0">
              <a:spcBef>
                <a:spcPts val="0"/>
              </a:spcBef>
              <a:spcAft>
                <a:spcPts val="0"/>
              </a:spcAft>
              <a:buNone/>
            </a:pPr>
            <a:endParaRPr sz="1600"/>
          </a:p>
        </p:txBody>
      </p:sp>
      <p:pic>
        <p:nvPicPr>
          <p:cNvPr id="504" name="Google Shape;504;p46" title="GettyImages-912700960.jpg"/>
          <p:cNvPicPr preferRelativeResize="0"/>
          <p:nvPr/>
        </p:nvPicPr>
        <p:blipFill rotWithShape="1">
          <a:blip r:embed="rId5">
            <a:alphaModFix/>
          </a:blip>
          <a:srcRect l="31515" t="12529" r="31519" b="32007"/>
          <a:stretch/>
        </p:blipFill>
        <p:spPr>
          <a:xfrm>
            <a:off x="5519618" y="2179654"/>
            <a:ext cx="1089000" cy="1089000"/>
          </a:xfrm>
          <a:prstGeom prst="ellipse">
            <a:avLst/>
          </a:prstGeom>
          <a:noFill/>
          <a:ln>
            <a:noFill/>
          </a:ln>
        </p:spPr>
      </p:pic>
      <p:sp>
        <p:nvSpPr>
          <p:cNvPr id="505" name="Google Shape;505;p46"/>
          <p:cNvSpPr txBox="1"/>
          <p:nvPr/>
        </p:nvSpPr>
        <p:spPr>
          <a:xfrm>
            <a:off x="649299" y="1425625"/>
            <a:ext cx="2454000" cy="329100"/>
          </a:xfrm>
          <a:prstGeom prst="rect">
            <a:avLst/>
          </a:prstGeom>
          <a:noFill/>
          <a:ln>
            <a:noFill/>
          </a:ln>
        </p:spPr>
        <p:txBody>
          <a:bodyPr spcFirstLastPara="1" wrap="square" lIns="106000" tIns="106000" rIns="106000" bIns="106000" anchor="ctr" anchorCtr="0">
            <a:noAutofit/>
          </a:bodyPr>
          <a:lstStyle/>
          <a:p>
            <a:pPr marL="0" lvl="0" indent="0" algn="ctr" rtl="0">
              <a:spcBef>
                <a:spcPts val="0"/>
              </a:spcBef>
              <a:spcAft>
                <a:spcPts val="0"/>
              </a:spcAft>
              <a:buNone/>
            </a:pPr>
            <a:r>
              <a:rPr lang="en" sz="1200" b="1">
                <a:solidFill>
                  <a:srgbClr val="1B6DF1"/>
                </a:solidFill>
                <a:latin typeface="PT Serif"/>
                <a:ea typeface="PT Serif"/>
                <a:cs typeface="PT Serif"/>
                <a:sym typeface="PT Serif"/>
              </a:rPr>
              <a:t>Universal Access</a:t>
            </a:r>
            <a:endParaRPr sz="1200" b="1">
              <a:solidFill>
                <a:srgbClr val="1B6DF1"/>
              </a:solidFill>
              <a:latin typeface="PT Serif"/>
              <a:ea typeface="PT Serif"/>
              <a:cs typeface="PT Serif"/>
              <a:sym typeface="PT Serif"/>
            </a:endParaRPr>
          </a:p>
        </p:txBody>
      </p:sp>
      <p:sp>
        <p:nvSpPr>
          <p:cNvPr id="506" name="Google Shape;506;p46"/>
          <p:cNvSpPr txBox="1"/>
          <p:nvPr/>
        </p:nvSpPr>
        <p:spPr>
          <a:xfrm>
            <a:off x="6356029" y="1714744"/>
            <a:ext cx="1882800" cy="4155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900">
                <a:solidFill>
                  <a:srgbClr val="00448D"/>
                </a:solidFill>
              </a:rPr>
              <a:t>Customized for race and ethnicity, disability status, geography, and life experience </a:t>
            </a:r>
            <a:endParaRPr sz="900"/>
          </a:p>
        </p:txBody>
      </p:sp>
      <p:sp>
        <p:nvSpPr>
          <p:cNvPr id="507" name="Google Shape;507;p46"/>
          <p:cNvSpPr txBox="1"/>
          <p:nvPr/>
        </p:nvSpPr>
        <p:spPr>
          <a:xfrm>
            <a:off x="6070492" y="1425625"/>
            <a:ext cx="2454000" cy="329100"/>
          </a:xfrm>
          <a:prstGeom prst="rect">
            <a:avLst/>
          </a:prstGeom>
          <a:noFill/>
          <a:ln>
            <a:noFill/>
          </a:ln>
        </p:spPr>
        <p:txBody>
          <a:bodyPr spcFirstLastPara="1" wrap="square" lIns="106000" tIns="106000" rIns="106000" bIns="106000" anchor="ctr" anchorCtr="0">
            <a:noAutofit/>
          </a:bodyPr>
          <a:lstStyle/>
          <a:p>
            <a:pPr marL="0" lvl="0" indent="0" algn="ctr" rtl="0">
              <a:spcBef>
                <a:spcPts val="0"/>
              </a:spcBef>
              <a:spcAft>
                <a:spcPts val="0"/>
              </a:spcAft>
              <a:buNone/>
            </a:pPr>
            <a:r>
              <a:rPr lang="en" sz="1200" b="1">
                <a:solidFill>
                  <a:srgbClr val="1B6DF1"/>
                </a:solidFill>
                <a:latin typeface="PT Serif"/>
                <a:ea typeface="PT Serif"/>
                <a:cs typeface="PT Serif"/>
                <a:sym typeface="PT Serif"/>
              </a:rPr>
              <a:t>Tailored Interventions</a:t>
            </a:r>
            <a:endParaRPr sz="1200" b="1">
              <a:solidFill>
                <a:srgbClr val="1B6DF1"/>
              </a:solidFill>
              <a:latin typeface="PT Serif"/>
              <a:ea typeface="PT Serif"/>
              <a:cs typeface="PT Serif"/>
              <a:sym typeface="PT Serif"/>
            </a:endParaRPr>
          </a:p>
        </p:txBody>
      </p:sp>
      <p:sp>
        <p:nvSpPr>
          <p:cNvPr id="508" name="Google Shape;508;p46"/>
          <p:cNvSpPr txBox="1"/>
          <p:nvPr/>
        </p:nvSpPr>
        <p:spPr>
          <a:xfrm>
            <a:off x="912941" y="3474216"/>
            <a:ext cx="1926600" cy="4155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900">
                <a:solidFill>
                  <a:srgbClr val="00448D"/>
                </a:solidFill>
              </a:rPr>
              <a:t>Coaching and materials are transcreated in multiple languages to better serve diverse populations</a:t>
            </a:r>
            <a:endParaRPr sz="900"/>
          </a:p>
        </p:txBody>
      </p:sp>
      <p:sp>
        <p:nvSpPr>
          <p:cNvPr id="509" name="Google Shape;509;p46"/>
          <p:cNvSpPr txBox="1"/>
          <p:nvPr/>
        </p:nvSpPr>
        <p:spPr>
          <a:xfrm>
            <a:off x="649299" y="3185084"/>
            <a:ext cx="2454000" cy="329100"/>
          </a:xfrm>
          <a:prstGeom prst="rect">
            <a:avLst/>
          </a:prstGeom>
          <a:noFill/>
          <a:ln>
            <a:noFill/>
          </a:ln>
        </p:spPr>
        <p:txBody>
          <a:bodyPr spcFirstLastPara="1" wrap="square" lIns="106000" tIns="106000" rIns="106000" bIns="106000" anchor="ctr" anchorCtr="0">
            <a:noAutofit/>
          </a:bodyPr>
          <a:lstStyle/>
          <a:p>
            <a:pPr marL="0" lvl="0" indent="0" algn="ctr" rtl="0">
              <a:spcBef>
                <a:spcPts val="0"/>
              </a:spcBef>
              <a:spcAft>
                <a:spcPts val="0"/>
              </a:spcAft>
              <a:buNone/>
            </a:pPr>
            <a:r>
              <a:rPr lang="en" sz="1200" b="1">
                <a:solidFill>
                  <a:srgbClr val="1B6DF1"/>
                </a:solidFill>
                <a:latin typeface="PT Serif"/>
                <a:ea typeface="PT Serif"/>
                <a:cs typeface="PT Serif"/>
                <a:sym typeface="PT Serif"/>
              </a:rPr>
              <a:t>Multilingual Support</a:t>
            </a:r>
            <a:endParaRPr sz="1200" b="1">
              <a:solidFill>
                <a:srgbClr val="1B6DF1"/>
              </a:solidFill>
              <a:latin typeface="PT Serif"/>
              <a:ea typeface="PT Serif"/>
              <a:cs typeface="PT Serif"/>
              <a:sym typeface="PT Serif"/>
            </a:endParaRPr>
          </a:p>
        </p:txBody>
      </p:sp>
      <p:sp>
        <p:nvSpPr>
          <p:cNvPr id="510" name="Google Shape;510;p46"/>
          <p:cNvSpPr txBox="1"/>
          <p:nvPr/>
        </p:nvSpPr>
        <p:spPr>
          <a:xfrm>
            <a:off x="6356029" y="3474203"/>
            <a:ext cx="1882800" cy="4155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900">
                <a:solidFill>
                  <a:srgbClr val="00448D"/>
                </a:solidFill>
              </a:rPr>
              <a:t>Coaches receive training in</a:t>
            </a:r>
            <a:br>
              <a:rPr lang="en" sz="900">
                <a:solidFill>
                  <a:srgbClr val="00448D"/>
                </a:solidFill>
              </a:rPr>
            </a:br>
            <a:r>
              <a:rPr lang="en" sz="900">
                <a:solidFill>
                  <a:srgbClr val="00448D"/>
                </a:solidFill>
              </a:rPr>
              <a:t>culture humility, trauma-informed care, and more</a:t>
            </a:r>
            <a:endParaRPr sz="900"/>
          </a:p>
        </p:txBody>
      </p:sp>
      <p:sp>
        <p:nvSpPr>
          <p:cNvPr id="511" name="Google Shape;511;p46"/>
          <p:cNvSpPr txBox="1"/>
          <p:nvPr/>
        </p:nvSpPr>
        <p:spPr>
          <a:xfrm>
            <a:off x="6070492" y="3185084"/>
            <a:ext cx="2454000" cy="329100"/>
          </a:xfrm>
          <a:prstGeom prst="rect">
            <a:avLst/>
          </a:prstGeom>
          <a:noFill/>
          <a:ln>
            <a:noFill/>
          </a:ln>
        </p:spPr>
        <p:txBody>
          <a:bodyPr spcFirstLastPara="1" wrap="square" lIns="106000" tIns="106000" rIns="106000" bIns="106000" anchor="ctr" anchorCtr="0">
            <a:noAutofit/>
          </a:bodyPr>
          <a:lstStyle/>
          <a:p>
            <a:pPr marL="0" lvl="0" indent="0" algn="ctr" rtl="0">
              <a:spcBef>
                <a:spcPts val="0"/>
              </a:spcBef>
              <a:spcAft>
                <a:spcPts val="0"/>
              </a:spcAft>
              <a:buNone/>
            </a:pPr>
            <a:r>
              <a:rPr lang="en" sz="1200" b="1">
                <a:solidFill>
                  <a:srgbClr val="1B6DF1"/>
                </a:solidFill>
                <a:latin typeface="PT Serif"/>
                <a:ea typeface="PT Serif"/>
                <a:cs typeface="PT Serif"/>
                <a:sym typeface="PT Serif"/>
              </a:rPr>
              <a:t>Inclusive Training</a:t>
            </a:r>
            <a:endParaRPr sz="1200" b="1">
              <a:solidFill>
                <a:srgbClr val="1B6DF1"/>
              </a:solidFill>
              <a:latin typeface="PT Serif"/>
              <a:ea typeface="PT Serif"/>
              <a:cs typeface="PT Serif"/>
              <a:sym typeface="PT Serif"/>
            </a:endParaRPr>
          </a:p>
        </p:txBody>
      </p:sp>
      <p:sp>
        <p:nvSpPr>
          <p:cNvPr id="512" name="Google Shape;512;p46"/>
          <p:cNvSpPr txBox="1"/>
          <p:nvPr/>
        </p:nvSpPr>
        <p:spPr>
          <a:xfrm>
            <a:off x="3791838" y="2817047"/>
            <a:ext cx="1551600" cy="6927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900">
                <a:solidFill>
                  <a:srgbClr val="00448D"/>
                </a:solidFill>
              </a:rPr>
              <a:t>Specialized approaches</a:t>
            </a:r>
            <a:br>
              <a:rPr lang="en" sz="900">
                <a:solidFill>
                  <a:srgbClr val="00448D"/>
                </a:solidFill>
              </a:rPr>
            </a:br>
            <a:r>
              <a:rPr lang="en" sz="900">
                <a:solidFill>
                  <a:srgbClr val="00448D"/>
                </a:solidFill>
              </a:rPr>
              <a:t>for menthol cessation,</a:t>
            </a:r>
            <a:br>
              <a:rPr lang="en" sz="900">
                <a:solidFill>
                  <a:srgbClr val="00448D"/>
                </a:solidFill>
              </a:rPr>
            </a:br>
            <a:r>
              <a:rPr lang="en" sz="900">
                <a:solidFill>
                  <a:srgbClr val="00448D"/>
                </a:solidFill>
              </a:rPr>
              <a:t>youth vaping, and</a:t>
            </a:r>
            <a:br>
              <a:rPr lang="en" sz="900">
                <a:solidFill>
                  <a:srgbClr val="00448D"/>
                </a:solidFill>
              </a:rPr>
            </a:br>
            <a:r>
              <a:rPr lang="en" sz="900">
                <a:solidFill>
                  <a:srgbClr val="00448D"/>
                </a:solidFill>
              </a:rPr>
              <a:t>challenges faced by LGBTQIA+ individuals</a:t>
            </a:r>
            <a:endParaRPr sz="900"/>
          </a:p>
        </p:txBody>
      </p:sp>
      <p:sp>
        <p:nvSpPr>
          <p:cNvPr id="513" name="Google Shape;513;p46"/>
          <p:cNvSpPr txBox="1"/>
          <p:nvPr/>
        </p:nvSpPr>
        <p:spPr>
          <a:xfrm>
            <a:off x="3340727" y="2371906"/>
            <a:ext cx="2454000" cy="329100"/>
          </a:xfrm>
          <a:prstGeom prst="rect">
            <a:avLst/>
          </a:prstGeom>
          <a:noFill/>
          <a:ln>
            <a:noFill/>
          </a:ln>
        </p:spPr>
        <p:txBody>
          <a:bodyPr spcFirstLastPara="1" wrap="square" lIns="106000" tIns="106000" rIns="106000" bIns="106000" anchor="ctr" anchorCtr="0">
            <a:noAutofit/>
          </a:bodyPr>
          <a:lstStyle/>
          <a:p>
            <a:pPr marL="0" lvl="0" indent="0" algn="ctr" rtl="0">
              <a:spcBef>
                <a:spcPts val="0"/>
              </a:spcBef>
              <a:spcAft>
                <a:spcPts val="0"/>
              </a:spcAft>
              <a:buNone/>
            </a:pPr>
            <a:r>
              <a:rPr lang="en" sz="1200" b="1">
                <a:solidFill>
                  <a:srgbClr val="1B6DF1"/>
                </a:solidFill>
                <a:latin typeface="PT Serif"/>
                <a:ea typeface="PT Serif"/>
                <a:cs typeface="PT Serif"/>
                <a:sym typeface="PT Serif"/>
              </a:rPr>
              <a:t>Equity-Focused</a:t>
            </a:r>
            <a:endParaRPr sz="1200" b="1">
              <a:solidFill>
                <a:srgbClr val="1B6DF1"/>
              </a:solidFill>
              <a:latin typeface="PT Serif"/>
              <a:ea typeface="PT Serif"/>
              <a:cs typeface="PT Serif"/>
              <a:sym typeface="PT Serif"/>
            </a:endParaRPr>
          </a:p>
          <a:p>
            <a:pPr marL="0" lvl="0" indent="0" algn="ctr" rtl="0">
              <a:spcBef>
                <a:spcPts val="0"/>
              </a:spcBef>
              <a:spcAft>
                <a:spcPts val="0"/>
              </a:spcAft>
              <a:buNone/>
            </a:pPr>
            <a:r>
              <a:rPr lang="en" sz="1200" b="1">
                <a:solidFill>
                  <a:srgbClr val="1B6DF1"/>
                </a:solidFill>
                <a:latin typeface="PT Serif"/>
                <a:ea typeface="PT Serif"/>
                <a:cs typeface="PT Serif"/>
                <a:sym typeface="PT Serif"/>
              </a:rPr>
              <a:t>Clinical Oversight</a:t>
            </a:r>
            <a:endParaRPr sz="1200" b="1">
              <a:solidFill>
                <a:srgbClr val="1B6DF1"/>
              </a:solidFill>
              <a:latin typeface="PT Serif"/>
              <a:ea typeface="PT Serif"/>
              <a:cs typeface="PT Serif"/>
              <a:sym typeface="PT Serif"/>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60"/>
        <p:cNvGrpSpPr/>
        <p:nvPr/>
      </p:nvGrpSpPr>
      <p:grpSpPr>
        <a:xfrm>
          <a:off x="0" y="0"/>
          <a:ext cx="0" cy="0"/>
          <a:chOff x="0" y="0"/>
          <a:chExt cx="0" cy="0"/>
        </a:xfrm>
      </p:grpSpPr>
      <p:pic>
        <p:nvPicPr>
          <p:cNvPr id="561" name="Google Shape;561;p49" title="GettyImages-1799557166.jpg"/>
          <p:cNvPicPr preferRelativeResize="0"/>
          <p:nvPr/>
        </p:nvPicPr>
        <p:blipFill rotWithShape="1">
          <a:blip r:embed="rId3">
            <a:alphaModFix/>
          </a:blip>
          <a:srcRect l="15074" r="15074"/>
          <a:stretch/>
        </p:blipFill>
        <p:spPr>
          <a:xfrm>
            <a:off x="3753422" y="0"/>
            <a:ext cx="5390578" cy="5143500"/>
          </a:xfrm>
          <a:custGeom>
            <a:avLst/>
            <a:gdLst/>
            <a:ahLst/>
            <a:cxnLst/>
            <a:rect l="l" t="t" r="r" b="b"/>
            <a:pathLst>
              <a:path w="7187437" h="6858000" extrusionOk="0">
                <a:moveTo>
                  <a:pt x="0" y="0"/>
                </a:moveTo>
                <a:lnTo>
                  <a:pt x="7187437" y="0"/>
                </a:lnTo>
                <a:lnTo>
                  <a:pt x="7187437" y="6839842"/>
                </a:lnTo>
                <a:lnTo>
                  <a:pt x="2188773" y="6858000"/>
                </a:lnTo>
                <a:lnTo>
                  <a:pt x="2187956" y="6858000"/>
                </a:lnTo>
                <a:close/>
              </a:path>
            </a:pathLst>
          </a:custGeom>
          <a:noFill/>
          <a:ln>
            <a:noFill/>
          </a:ln>
        </p:spPr>
      </p:pic>
      <p:pic>
        <p:nvPicPr>
          <p:cNvPr id="562" name="Google Shape;562;p49"/>
          <p:cNvPicPr preferRelativeResize="0"/>
          <p:nvPr/>
        </p:nvPicPr>
        <p:blipFill>
          <a:blip r:embed="rId4">
            <a:alphaModFix/>
          </a:blip>
          <a:stretch>
            <a:fillRect/>
          </a:stretch>
        </p:blipFill>
        <p:spPr>
          <a:xfrm>
            <a:off x="566650" y="1297050"/>
            <a:ext cx="1172398" cy="175777"/>
          </a:xfrm>
          <a:prstGeom prst="rect">
            <a:avLst/>
          </a:prstGeom>
          <a:noFill/>
          <a:ln>
            <a:noFill/>
          </a:ln>
        </p:spPr>
      </p:pic>
      <p:pic>
        <p:nvPicPr>
          <p:cNvPr id="563" name="Google Shape;563;p49"/>
          <p:cNvPicPr preferRelativeResize="0"/>
          <p:nvPr/>
        </p:nvPicPr>
        <p:blipFill>
          <a:blip r:embed="rId5">
            <a:alphaModFix/>
          </a:blip>
          <a:stretch>
            <a:fillRect/>
          </a:stretch>
        </p:blipFill>
        <p:spPr>
          <a:xfrm>
            <a:off x="8452900" y="4956076"/>
            <a:ext cx="561798" cy="84468"/>
          </a:xfrm>
          <a:prstGeom prst="rect">
            <a:avLst/>
          </a:prstGeom>
          <a:noFill/>
          <a:ln>
            <a:noFill/>
          </a:ln>
        </p:spPr>
      </p:pic>
      <p:sp>
        <p:nvSpPr>
          <p:cNvPr id="564" name="Google Shape;564;p49"/>
          <p:cNvSpPr txBox="1">
            <a:spLocks noGrp="1"/>
          </p:cNvSpPr>
          <p:nvPr>
            <p:ph type="sldNum" idx="4294967295"/>
          </p:nvPr>
        </p:nvSpPr>
        <p:spPr>
          <a:xfrm>
            <a:off x="-12575" y="4906375"/>
            <a:ext cx="308100" cy="183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600">
                <a:solidFill>
                  <a:schemeClr val="lt2"/>
                </a:solidFill>
                <a:latin typeface="Proxima Nova"/>
                <a:ea typeface="Proxima Nova"/>
                <a:cs typeface="Proxima Nova"/>
                <a:sym typeface="Proxima Nova"/>
              </a:rPr>
              <a:t>17</a:t>
            </a:fld>
            <a:endParaRPr sz="600">
              <a:solidFill>
                <a:schemeClr val="lt2"/>
              </a:solidFill>
              <a:latin typeface="Proxima Nova"/>
              <a:ea typeface="Proxima Nova"/>
              <a:cs typeface="Proxima Nova"/>
              <a:sym typeface="Proxima Nova"/>
            </a:endParaRPr>
          </a:p>
        </p:txBody>
      </p:sp>
      <p:sp>
        <p:nvSpPr>
          <p:cNvPr id="565" name="Google Shape;565;p49"/>
          <p:cNvSpPr txBox="1"/>
          <p:nvPr/>
        </p:nvSpPr>
        <p:spPr>
          <a:xfrm>
            <a:off x="566650" y="1933400"/>
            <a:ext cx="3748200" cy="1308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lt2"/>
                </a:solidFill>
                <a:latin typeface="Proxima Nova Extrabold"/>
                <a:ea typeface="Proxima Nova Extrabold"/>
                <a:cs typeface="Proxima Nova Extrabold"/>
                <a:sym typeface="Proxima Nova Extrabold"/>
              </a:rPr>
              <a:t>Section Four</a:t>
            </a:r>
            <a:endParaRPr sz="1800">
              <a:solidFill>
                <a:schemeClr val="lt2"/>
              </a:solidFill>
              <a:latin typeface="Proxima Nova Extrabold"/>
              <a:ea typeface="Proxima Nova Extrabold"/>
              <a:cs typeface="Proxima Nova Extrabold"/>
              <a:sym typeface="Proxima Nova Extrabold"/>
            </a:endParaRPr>
          </a:p>
          <a:p>
            <a:pPr marL="0" lvl="0" indent="0" algn="l" rtl="0">
              <a:spcBef>
                <a:spcPts val="0"/>
              </a:spcBef>
              <a:spcAft>
                <a:spcPts val="0"/>
              </a:spcAft>
              <a:buNone/>
            </a:pPr>
            <a:endParaRPr sz="1800">
              <a:solidFill>
                <a:schemeClr val="lt2"/>
              </a:solidFill>
              <a:latin typeface="Proxima Nova Extrabold"/>
              <a:ea typeface="Proxima Nova Extrabold"/>
              <a:cs typeface="Proxima Nova Extrabold"/>
              <a:sym typeface="Proxima Nova Extrabold"/>
            </a:endParaRPr>
          </a:p>
          <a:p>
            <a:pPr marL="0" lvl="0" indent="0" algn="l" rtl="0">
              <a:spcBef>
                <a:spcPts val="0"/>
              </a:spcBef>
              <a:spcAft>
                <a:spcPts val="0"/>
              </a:spcAft>
              <a:buNone/>
            </a:pPr>
            <a:r>
              <a:rPr lang="en" sz="3700">
                <a:solidFill>
                  <a:schemeClr val="lt2"/>
                </a:solidFill>
                <a:latin typeface="Proxima Nova Extrabold"/>
                <a:ea typeface="Proxima Nova Extrabold"/>
                <a:cs typeface="Proxima Nova Extrabold"/>
                <a:sym typeface="Proxima Nova Extrabold"/>
              </a:rPr>
              <a:t>Referrals </a:t>
            </a:r>
            <a:endParaRPr sz="3700">
              <a:solidFill>
                <a:schemeClr val="lt2"/>
              </a:solidFill>
              <a:latin typeface="Proxima Nova Extrabold"/>
              <a:ea typeface="Proxima Nova Extrabold"/>
              <a:cs typeface="Proxima Nova Extrabold"/>
              <a:sym typeface="Proxima Nova Extrabo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659C5"/>
        </a:solidFill>
        <a:effectLst/>
      </p:bgPr>
    </p:bg>
    <p:spTree>
      <p:nvGrpSpPr>
        <p:cNvPr id="1" name="Shape 569"/>
        <p:cNvGrpSpPr/>
        <p:nvPr/>
      </p:nvGrpSpPr>
      <p:grpSpPr>
        <a:xfrm>
          <a:off x="0" y="0"/>
          <a:ext cx="0" cy="0"/>
          <a:chOff x="0" y="0"/>
          <a:chExt cx="0" cy="0"/>
        </a:xfrm>
      </p:grpSpPr>
      <p:sp>
        <p:nvSpPr>
          <p:cNvPr id="570" name="Google Shape;570;p50"/>
          <p:cNvSpPr txBox="1">
            <a:spLocks noGrp="1"/>
          </p:cNvSpPr>
          <p:nvPr>
            <p:ph type="sldNum" idx="4294967295"/>
          </p:nvPr>
        </p:nvSpPr>
        <p:spPr>
          <a:xfrm>
            <a:off x="-12575" y="4906375"/>
            <a:ext cx="308100" cy="183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600">
                <a:solidFill>
                  <a:schemeClr val="lt2"/>
                </a:solidFill>
                <a:latin typeface="Proxima Nova"/>
                <a:ea typeface="Proxima Nova"/>
                <a:cs typeface="Proxima Nova"/>
                <a:sym typeface="Proxima Nova"/>
              </a:rPr>
              <a:t>18</a:t>
            </a:fld>
            <a:endParaRPr sz="600">
              <a:solidFill>
                <a:schemeClr val="lt2"/>
              </a:solidFill>
              <a:latin typeface="Proxima Nova"/>
              <a:ea typeface="Proxima Nova"/>
              <a:cs typeface="Proxima Nova"/>
              <a:sym typeface="Proxima Nova"/>
            </a:endParaRPr>
          </a:p>
        </p:txBody>
      </p:sp>
      <p:sp>
        <p:nvSpPr>
          <p:cNvPr id="571" name="Google Shape;571;p50"/>
          <p:cNvSpPr txBox="1"/>
          <p:nvPr/>
        </p:nvSpPr>
        <p:spPr>
          <a:xfrm>
            <a:off x="415750" y="535825"/>
            <a:ext cx="5681100" cy="498600"/>
          </a:xfrm>
          <a:prstGeom prst="rect">
            <a:avLst/>
          </a:prstGeom>
          <a:noFill/>
          <a:ln>
            <a:noFill/>
          </a:ln>
        </p:spPr>
        <p:txBody>
          <a:bodyPr spcFirstLastPara="1" wrap="square" lIns="68575" tIns="34275" rIns="68575" bIns="34275" anchor="t" anchorCtr="0">
            <a:spAutoFit/>
          </a:bodyPr>
          <a:lstStyle/>
          <a:p>
            <a:pPr marL="0" lvl="0" indent="0" algn="l" rtl="0">
              <a:lnSpc>
                <a:spcPct val="90000"/>
              </a:lnSpc>
              <a:spcBef>
                <a:spcPts val="0"/>
              </a:spcBef>
              <a:spcAft>
                <a:spcPts val="0"/>
              </a:spcAft>
              <a:buClr>
                <a:schemeClr val="lt1"/>
              </a:buClr>
              <a:buSzPts val="1500"/>
              <a:buFont typeface="Proxima Nova"/>
              <a:buNone/>
            </a:pPr>
            <a:r>
              <a:rPr lang="en" sz="3100" b="1">
                <a:solidFill>
                  <a:schemeClr val="dk1"/>
                </a:solidFill>
                <a:latin typeface="Proxima Nova"/>
                <a:ea typeface="Proxima Nova"/>
                <a:cs typeface="Proxima Nova"/>
                <a:sym typeface="Proxima Nova"/>
              </a:rPr>
              <a:t>Provider Referral Progression</a:t>
            </a:r>
            <a:endParaRPr sz="3100" b="1">
              <a:solidFill>
                <a:schemeClr val="dk1"/>
              </a:solidFill>
              <a:latin typeface="Proxima Nova"/>
              <a:ea typeface="Proxima Nova"/>
              <a:cs typeface="Proxima Nova"/>
              <a:sym typeface="Proxima Nova"/>
            </a:endParaRPr>
          </a:p>
        </p:txBody>
      </p:sp>
      <p:pic>
        <p:nvPicPr>
          <p:cNvPr id="572" name="Google Shape;572;p50" title="RVO_RFP-Response_ReferralWorkflow (1).jpg"/>
          <p:cNvPicPr preferRelativeResize="0"/>
          <p:nvPr/>
        </p:nvPicPr>
        <p:blipFill>
          <a:blip r:embed="rId3">
            <a:alphaModFix/>
          </a:blip>
          <a:stretch>
            <a:fillRect/>
          </a:stretch>
        </p:blipFill>
        <p:spPr>
          <a:xfrm>
            <a:off x="152400" y="1186825"/>
            <a:ext cx="8839204" cy="34355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76"/>
        <p:cNvGrpSpPr/>
        <p:nvPr/>
      </p:nvGrpSpPr>
      <p:grpSpPr>
        <a:xfrm>
          <a:off x="0" y="0"/>
          <a:ext cx="0" cy="0"/>
          <a:chOff x="0" y="0"/>
          <a:chExt cx="0" cy="0"/>
        </a:xfrm>
      </p:grpSpPr>
      <p:pic>
        <p:nvPicPr>
          <p:cNvPr id="577" name="Google Shape;577;p51"/>
          <p:cNvPicPr preferRelativeResize="0"/>
          <p:nvPr/>
        </p:nvPicPr>
        <p:blipFill>
          <a:blip r:embed="rId3">
            <a:alphaModFix/>
          </a:blip>
          <a:stretch>
            <a:fillRect/>
          </a:stretch>
        </p:blipFill>
        <p:spPr>
          <a:xfrm>
            <a:off x="8452900" y="4956076"/>
            <a:ext cx="561798" cy="84468"/>
          </a:xfrm>
          <a:prstGeom prst="rect">
            <a:avLst/>
          </a:prstGeom>
          <a:noFill/>
          <a:ln>
            <a:noFill/>
          </a:ln>
        </p:spPr>
      </p:pic>
      <p:sp>
        <p:nvSpPr>
          <p:cNvPr id="578" name="Google Shape;578;p51"/>
          <p:cNvSpPr txBox="1">
            <a:spLocks noGrp="1"/>
          </p:cNvSpPr>
          <p:nvPr>
            <p:ph type="sldNum" idx="4294967295"/>
          </p:nvPr>
        </p:nvSpPr>
        <p:spPr>
          <a:xfrm>
            <a:off x="-12575" y="4906375"/>
            <a:ext cx="308100" cy="183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600">
                <a:solidFill>
                  <a:schemeClr val="lt2"/>
                </a:solidFill>
                <a:latin typeface="Proxima Nova"/>
                <a:ea typeface="Proxima Nova"/>
                <a:cs typeface="Proxima Nova"/>
                <a:sym typeface="Proxima Nova"/>
              </a:rPr>
              <a:t>19</a:t>
            </a:fld>
            <a:endParaRPr sz="600">
              <a:solidFill>
                <a:schemeClr val="lt2"/>
              </a:solidFill>
              <a:latin typeface="Proxima Nova"/>
              <a:ea typeface="Proxima Nova"/>
              <a:cs typeface="Proxima Nova"/>
              <a:sym typeface="Proxima Nova"/>
            </a:endParaRPr>
          </a:p>
        </p:txBody>
      </p:sp>
      <p:sp>
        <p:nvSpPr>
          <p:cNvPr id="579" name="Google Shape;579;p51"/>
          <p:cNvSpPr txBox="1"/>
          <p:nvPr/>
        </p:nvSpPr>
        <p:spPr>
          <a:xfrm>
            <a:off x="437525" y="492225"/>
            <a:ext cx="6651000" cy="498600"/>
          </a:xfrm>
          <a:prstGeom prst="rect">
            <a:avLst/>
          </a:prstGeom>
          <a:noFill/>
          <a:ln>
            <a:noFill/>
          </a:ln>
        </p:spPr>
        <p:txBody>
          <a:bodyPr spcFirstLastPara="1" wrap="square" lIns="68575" tIns="34275" rIns="68575" bIns="34275" anchor="t" anchorCtr="0">
            <a:spAutoFit/>
          </a:bodyPr>
          <a:lstStyle/>
          <a:p>
            <a:pPr marL="0" lvl="0" indent="0" algn="l" rtl="0">
              <a:lnSpc>
                <a:spcPct val="90000"/>
              </a:lnSpc>
              <a:spcBef>
                <a:spcPts val="0"/>
              </a:spcBef>
              <a:spcAft>
                <a:spcPts val="0"/>
              </a:spcAft>
              <a:buClr>
                <a:schemeClr val="lt1"/>
              </a:buClr>
              <a:buSzPts val="1500"/>
              <a:buFont typeface="Proxima Nova"/>
              <a:buNone/>
            </a:pPr>
            <a:r>
              <a:rPr lang="en" sz="3100" b="1">
                <a:solidFill>
                  <a:schemeClr val="dk1"/>
                </a:solidFill>
                <a:latin typeface="Proxima Nova"/>
                <a:ea typeface="Proxima Nova"/>
                <a:cs typeface="Proxima Nova"/>
                <a:sym typeface="Proxima Nova"/>
              </a:rPr>
              <a:t>Fax Referrals  </a:t>
            </a:r>
            <a:endParaRPr sz="3100" b="1">
              <a:solidFill>
                <a:schemeClr val="dk1"/>
              </a:solidFill>
              <a:latin typeface="Proxima Nova"/>
              <a:ea typeface="Proxima Nova"/>
              <a:cs typeface="Proxima Nova"/>
              <a:sym typeface="Proxima Nova"/>
            </a:endParaRPr>
          </a:p>
        </p:txBody>
      </p:sp>
      <p:cxnSp>
        <p:nvCxnSpPr>
          <p:cNvPr id="580" name="Google Shape;580;p51"/>
          <p:cNvCxnSpPr/>
          <p:nvPr/>
        </p:nvCxnSpPr>
        <p:spPr>
          <a:xfrm>
            <a:off x="6770998" y="2724150"/>
            <a:ext cx="601800" cy="363600"/>
          </a:xfrm>
          <a:prstGeom prst="bentConnector3">
            <a:avLst>
              <a:gd name="adj1" fmla="val 100665"/>
            </a:avLst>
          </a:prstGeom>
          <a:noFill/>
          <a:ln w="19050" cap="flat" cmpd="sng">
            <a:solidFill>
              <a:srgbClr val="1B6DF1"/>
            </a:solidFill>
            <a:prstDash val="solid"/>
            <a:round/>
            <a:headEnd type="none" w="med" len="med"/>
            <a:tailEnd type="none" w="med" len="med"/>
          </a:ln>
        </p:spPr>
      </p:cxnSp>
      <p:cxnSp>
        <p:nvCxnSpPr>
          <p:cNvPr id="581" name="Google Shape;581;p51"/>
          <p:cNvCxnSpPr/>
          <p:nvPr/>
        </p:nvCxnSpPr>
        <p:spPr>
          <a:xfrm rot="10800000" flipH="1">
            <a:off x="6770998" y="2360550"/>
            <a:ext cx="601800" cy="363600"/>
          </a:xfrm>
          <a:prstGeom prst="bentConnector3">
            <a:avLst>
              <a:gd name="adj1" fmla="val 100552"/>
            </a:avLst>
          </a:prstGeom>
          <a:noFill/>
          <a:ln w="19050" cap="flat" cmpd="sng">
            <a:solidFill>
              <a:srgbClr val="1B6DF1"/>
            </a:solidFill>
            <a:prstDash val="solid"/>
            <a:round/>
            <a:headEnd type="none" w="med" len="med"/>
            <a:tailEnd type="none" w="med" len="med"/>
          </a:ln>
        </p:spPr>
      </p:cxnSp>
      <p:cxnSp>
        <p:nvCxnSpPr>
          <p:cNvPr id="582" name="Google Shape;582;p51"/>
          <p:cNvCxnSpPr>
            <a:stCxn id="583" idx="2"/>
          </p:cNvCxnSpPr>
          <p:nvPr/>
        </p:nvCxnSpPr>
        <p:spPr>
          <a:xfrm rot="10800000">
            <a:off x="1762671" y="2360625"/>
            <a:ext cx="601800" cy="363600"/>
          </a:xfrm>
          <a:prstGeom prst="bentConnector3">
            <a:avLst>
              <a:gd name="adj1" fmla="val 50000"/>
            </a:avLst>
          </a:prstGeom>
          <a:noFill/>
          <a:ln w="19050" cap="flat" cmpd="sng">
            <a:solidFill>
              <a:srgbClr val="1B6DF1"/>
            </a:solidFill>
            <a:prstDash val="solid"/>
            <a:round/>
            <a:headEnd type="none" w="med" len="med"/>
            <a:tailEnd type="none" w="med" len="med"/>
          </a:ln>
        </p:spPr>
      </p:cxnSp>
      <p:cxnSp>
        <p:nvCxnSpPr>
          <p:cNvPr id="584" name="Google Shape;584;p51"/>
          <p:cNvCxnSpPr>
            <a:stCxn id="583" idx="2"/>
          </p:cNvCxnSpPr>
          <p:nvPr/>
        </p:nvCxnSpPr>
        <p:spPr>
          <a:xfrm flipH="1">
            <a:off x="1762671" y="2724225"/>
            <a:ext cx="601800" cy="363600"/>
          </a:xfrm>
          <a:prstGeom prst="bentConnector3">
            <a:avLst>
              <a:gd name="adj1" fmla="val 50000"/>
            </a:avLst>
          </a:prstGeom>
          <a:noFill/>
          <a:ln w="19050" cap="flat" cmpd="sng">
            <a:solidFill>
              <a:srgbClr val="1B6DF1"/>
            </a:solidFill>
            <a:prstDash val="solid"/>
            <a:round/>
            <a:headEnd type="none" w="med" len="med"/>
            <a:tailEnd type="none" w="med" len="med"/>
          </a:ln>
        </p:spPr>
      </p:cxnSp>
      <p:sp>
        <p:nvSpPr>
          <p:cNvPr id="585" name="Google Shape;585;p51"/>
          <p:cNvSpPr/>
          <p:nvPr/>
        </p:nvSpPr>
        <p:spPr>
          <a:xfrm>
            <a:off x="5558706" y="3065703"/>
            <a:ext cx="3081300" cy="1041600"/>
          </a:xfrm>
          <a:prstGeom prst="trapezoid">
            <a:avLst>
              <a:gd name="adj" fmla="val 25000"/>
            </a:avLst>
          </a:prstGeom>
          <a:solidFill>
            <a:srgbClr val="E3ECFB"/>
          </a:solidFill>
          <a:ln>
            <a:noFill/>
          </a:ln>
        </p:spPr>
        <p:txBody>
          <a:bodyPr spcFirstLastPara="1" wrap="square" lIns="106000" tIns="106000" rIns="106000" bIns="106000" anchor="ctr" anchorCtr="0">
            <a:noAutofit/>
          </a:bodyPr>
          <a:lstStyle/>
          <a:p>
            <a:pPr marL="0" lvl="0" indent="0" algn="ctr" rtl="0">
              <a:spcBef>
                <a:spcPts val="0"/>
              </a:spcBef>
              <a:spcAft>
                <a:spcPts val="0"/>
              </a:spcAft>
              <a:buNone/>
            </a:pPr>
            <a:endParaRPr sz="1600"/>
          </a:p>
        </p:txBody>
      </p:sp>
      <p:sp>
        <p:nvSpPr>
          <p:cNvPr id="586" name="Google Shape;586;p51"/>
          <p:cNvSpPr/>
          <p:nvPr/>
        </p:nvSpPr>
        <p:spPr>
          <a:xfrm rot="10800000">
            <a:off x="5558582" y="1317996"/>
            <a:ext cx="3081300" cy="1041600"/>
          </a:xfrm>
          <a:prstGeom prst="trapezoid">
            <a:avLst>
              <a:gd name="adj" fmla="val 25000"/>
            </a:avLst>
          </a:prstGeom>
          <a:solidFill>
            <a:srgbClr val="E3ECFB"/>
          </a:solidFill>
          <a:ln>
            <a:noFill/>
          </a:ln>
        </p:spPr>
        <p:txBody>
          <a:bodyPr spcFirstLastPara="1" wrap="square" lIns="106000" tIns="106000" rIns="106000" bIns="106000" anchor="ctr" anchorCtr="0">
            <a:noAutofit/>
          </a:bodyPr>
          <a:lstStyle/>
          <a:p>
            <a:pPr marL="0" lvl="0" indent="0" algn="ctr" rtl="0">
              <a:spcBef>
                <a:spcPts val="0"/>
              </a:spcBef>
              <a:spcAft>
                <a:spcPts val="0"/>
              </a:spcAft>
              <a:buNone/>
            </a:pPr>
            <a:endParaRPr sz="1600"/>
          </a:p>
        </p:txBody>
      </p:sp>
      <p:sp>
        <p:nvSpPr>
          <p:cNvPr id="587" name="Google Shape;587;p51"/>
          <p:cNvSpPr/>
          <p:nvPr/>
        </p:nvSpPr>
        <p:spPr>
          <a:xfrm>
            <a:off x="544206" y="3065703"/>
            <a:ext cx="3081300" cy="1041600"/>
          </a:xfrm>
          <a:prstGeom prst="trapezoid">
            <a:avLst>
              <a:gd name="adj" fmla="val 25000"/>
            </a:avLst>
          </a:prstGeom>
          <a:solidFill>
            <a:srgbClr val="E3ECFB"/>
          </a:solidFill>
          <a:ln>
            <a:noFill/>
          </a:ln>
        </p:spPr>
        <p:txBody>
          <a:bodyPr spcFirstLastPara="1" wrap="square" lIns="106000" tIns="106000" rIns="106000" bIns="106000" anchor="ctr" anchorCtr="0">
            <a:noAutofit/>
          </a:bodyPr>
          <a:lstStyle/>
          <a:p>
            <a:pPr marL="0" lvl="0" indent="0" algn="ctr" rtl="0">
              <a:spcBef>
                <a:spcPts val="0"/>
              </a:spcBef>
              <a:spcAft>
                <a:spcPts val="0"/>
              </a:spcAft>
              <a:buNone/>
            </a:pPr>
            <a:endParaRPr sz="1600"/>
          </a:p>
        </p:txBody>
      </p:sp>
      <p:sp>
        <p:nvSpPr>
          <p:cNvPr id="588" name="Google Shape;588;p51"/>
          <p:cNvSpPr/>
          <p:nvPr/>
        </p:nvSpPr>
        <p:spPr>
          <a:xfrm rot="10800000">
            <a:off x="544082" y="1357299"/>
            <a:ext cx="3081300" cy="1041600"/>
          </a:xfrm>
          <a:prstGeom prst="trapezoid">
            <a:avLst>
              <a:gd name="adj" fmla="val 25000"/>
            </a:avLst>
          </a:prstGeom>
          <a:solidFill>
            <a:srgbClr val="E3ECFB"/>
          </a:solidFill>
          <a:ln>
            <a:noFill/>
          </a:ln>
        </p:spPr>
        <p:txBody>
          <a:bodyPr spcFirstLastPara="1" wrap="square" lIns="106000" tIns="106000" rIns="106000" bIns="106000" anchor="ctr" anchorCtr="0">
            <a:noAutofit/>
          </a:bodyPr>
          <a:lstStyle/>
          <a:p>
            <a:pPr marL="0" lvl="0" indent="0" algn="ctr" rtl="0">
              <a:spcBef>
                <a:spcPts val="0"/>
              </a:spcBef>
              <a:spcAft>
                <a:spcPts val="0"/>
              </a:spcAft>
              <a:buNone/>
            </a:pPr>
            <a:endParaRPr sz="1600"/>
          </a:p>
        </p:txBody>
      </p:sp>
      <p:sp>
        <p:nvSpPr>
          <p:cNvPr id="589" name="Google Shape;589;p51"/>
          <p:cNvSpPr/>
          <p:nvPr/>
        </p:nvSpPr>
        <p:spPr>
          <a:xfrm>
            <a:off x="2780265" y="1014881"/>
            <a:ext cx="3574800" cy="3418500"/>
          </a:xfrm>
          <a:prstGeom prst="ellipse">
            <a:avLst/>
          </a:prstGeom>
          <a:solidFill>
            <a:schemeClr val="lt2"/>
          </a:solidFill>
          <a:ln>
            <a:noFill/>
          </a:ln>
        </p:spPr>
        <p:txBody>
          <a:bodyPr spcFirstLastPara="1" wrap="square" lIns="106000" tIns="106000" rIns="106000" bIns="106000" anchor="ctr" anchorCtr="0">
            <a:noAutofit/>
          </a:bodyPr>
          <a:lstStyle/>
          <a:p>
            <a:pPr marL="0" lvl="0" indent="0" algn="ctr" rtl="0">
              <a:spcBef>
                <a:spcPts val="0"/>
              </a:spcBef>
              <a:spcAft>
                <a:spcPts val="0"/>
              </a:spcAft>
              <a:buNone/>
            </a:pPr>
            <a:endParaRPr sz="1600"/>
          </a:p>
        </p:txBody>
      </p:sp>
      <p:sp>
        <p:nvSpPr>
          <p:cNvPr id="590" name="Google Shape;590;p51"/>
          <p:cNvSpPr/>
          <p:nvPr/>
        </p:nvSpPr>
        <p:spPr>
          <a:xfrm>
            <a:off x="2926412" y="1150555"/>
            <a:ext cx="3291300" cy="3147300"/>
          </a:xfrm>
          <a:prstGeom prst="ellipse">
            <a:avLst/>
          </a:prstGeom>
          <a:solidFill>
            <a:srgbClr val="E3ECFB"/>
          </a:solidFill>
          <a:ln>
            <a:noFill/>
          </a:ln>
        </p:spPr>
        <p:txBody>
          <a:bodyPr spcFirstLastPara="1" wrap="square" lIns="106000" tIns="106000" rIns="106000" bIns="106000" anchor="ctr" anchorCtr="0">
            <a:noAutofit/>
          </a:bodyPr>
          <a:lstStyle/>
          <a:p>
            <a:pPr marL="0" lvl="0" indent="0" algn="ctr" rtl="0">
              <a:spcBef>
                <a:spcPts val="0"/>
              </a:spcBef>
              <a:spcAft>
                <a:spcPts val="0"/>
              </a:spcAft>
              <a:buNone/>
            </a:pPr>
            <a:endParaRPr sz="1600"/>
          </a:p>
        </p:txBody>
      </p:sp>
      <p:sp>
        <p:nvSpPr>
          <p:cNvPr id="591" name="Google Shape;591;p51"/>
          <p:cNvSpPr/>
          <p:nvPr/>
        </p:nvSpPr>
        <p:spPr>
          <a:xfrm>
            <a:off x="3151735" y="1379836"/>
            <a:ext cx="2832000" cy="2688600"/>
          </a:xfrm>
          <a:prstGeom prst="ellipse">
            <a:avLst/>
          </a:prstGeom>
          <a:noFill/>
          <a:ln w="19050" cap="flat" cmpd="sng">
            <a:solidFill>
              <a:srgbClr val="1B6DF1"/>
            </a:solidFill>
            <a:prstDash val="solid"/>
            <a:round/>
            <a:headEnd type="none" w="sm" len="sm"/>
            <a:tailEnd type="none" w="sm" len="sm"/>
          </a:ln>
        </p:spPr>
        <p:txBody>
          <a:bodyPr spcFirstLastPara="1" wrap="square" lIns="106000" tIns="106000" rIns="106000" bIns="106000" anchor="ctr" anchorCtr="0">
            <a:noAutofit/>
          </a:bodyPr>
          <a:lstStyle/>
          <a:p>
            <a:pPr marL="0" lvl="0" indent="0" algn="ctr" rtl="0">
              <a:spcBef>
                <a:spcPts val="0"/>
              </a:spcBef>
              <a:spcAft>
                <a:spcPts val="0"/>
              </a:spcAft>
              <a:buNone/>
            </a:pPr>
            <a:endParaRPr sz="1600"/>
          </a:p>
        </p:txBody>
      </p:sp>
      <p:sp>
        <p:nvSpPr>
          <p:cNvPr id="583" name="Google Shape;583;p51"/>
          <p:cNvSpPr/>
          <p:nvPr/>
        </p:nvSpPr>
        <p:spPr>
          <a:xfrm>
            <a:off x="2364471" y="2076825"/>
            <a:ext cx="1363500" cy="1294800"/>
          </a:xfrm>
          <a:prstGeom prst="ellipse">
            <a:avLst/>
          </a:prstGeom>
          <a:solidFill>
            <a:schemeClr val="lt2"/>
          </a:solidFill>
          <a:ln w="19050" cap="flat" cmpd="sng">
            <a:solidFill>
              <a:srgbClr val="1B6DF1"/>
            </a:solidFill>
            <a:prstDash val="solid"/>
            <a:round/>
            <a:headEnd type="none" w="sm" len="sm"/>
            <a:tailEnd type="none" w="sm" len="sm"/>
          </a:ln>
        </p:spPr>
        <p:txBody>
          <a:bodyPr spcFirstLastPara="1" wrap="square" lIns="106000" tIns="106000" rIns="106000" bIns="106000" anchor="ctr" anchorCtr="0">
            <a:noAutofit/>
          </a:bodyPr>
          <a:lstStyle/>
          <a:p>
            <a:pPr marL="0" lvl="0" indent="0" algn="ctr" rtl="0">
              <a:spcBef>
                <a:spcPts val="0"/>
              </a:spcBef>
              <a:spcAft>
                <a:spcPts val="0"/>
              </a:spcAft>
              <a:buNone/>
            </a:pPr>
            <a:endParaRPr sz="1600"/>
          </a:p>
        </p:txBody>
      </p:sp>
      <p:pic>
        <p:nvPicPr>
          <p:cNvPr id="592" name="Google Shape;592;p51" title="smiling-uncle-older-man-backyard-family-party-1200x628-facebook.jpg"/>
          <p:cNvPicPr preferRelativeResize="0"/>
          <p:nvPr/>
        </p:nvPicPr>
        <p:blipFill rotWithShape="1">
          <a:blip r:embed="rId4">
            <a:alphaModFix/>
          </a:blip>
          <a:srcRect l="23832" r="23832"/>
          <a:stretch/>
        </p:blipFill>
        <p:spPr>
          <a:xfrm>
            <a:off x="2491538" y="2179576"/>
            <a:ext cx="1089000" cy="1089000"/>
          </a:xfrm>
          <a:prstGeom prst="ellipse">
            <a:avLst/>
          </a:prstGeom>
          <a:noFill/>
          <a:ln>
            <a:noFill/>
          </a:ln>
        </p:spPr>
      </p:pic>
      <p:sp>
        <p:nvSpPr>
          <p:cNvPr id="593" name="Google Shape;593;p51"/>
          <p:cNvSpPr txBox="1"/>
          <p:nvPr/>
        </p:nvSpPr>
        <p:spPr>
          <a:xfrm>
            <a:off x="3357675" y="1637350"/>
            <a:ext cx="2483700" cy="620100"/>
          </a:xfrm>
          <a:prstGeom prst="rect">
            <a:avLst/>
          </a:prstGeom>
          <a:noFill/>
          <a:ln>
            <a:noFill/>
          </a:ln>
        </p:spPr>
        <p:txBody>
          <a:bodyPr spcFirstLastPara="1" wrap="square" lIns="106000" tIns="106000" rIns="106000" bIns="106000" anchor="ctr" anchorCtr="0">
            <a:noAutofit/>
          </a:bodyPr>
          <a:lstStyle/>
          <a:p>
            <a:pPr marL="0" lvl="0" indent="0" algn="ctr" rtl="0">
              <a:spcBef>
                <a:spcPts val="0"/>
              </a:spcBef>
              <a:spcAft>
                <a:spcPts val="0"/>
              </a:spcAft>
              <a:buNone/>
            </a:pPr>
            <a:endParaRPr sz="2100" b="1">
              <a:solidFill>
                <a:srgbClr val="1B6DF1"/>
              </a:solidFill>
              <a:latin typeface="PT Serif"/>
              <a:ea typeface="PT Serif"/>
              <a:cs typeface="PT Serif"/>
              <a:sym typeface="PT Serif"/>
            </a:endParaRPr>
          </a:p>
          <a:p>
            <a:pPr marL="0" lvl="0" indent="0" algn="ctr" rtl="0">
              <a:spcBef>
                <a:spcPts val="0"/>
              </a:spcBef>
              <a:spcAft>
                <a:spcPts val="0"/>
              </a:spcAft>
              <a:buNone/>
            </a:pPr>
            <a:r>
              <a:rPr lang="en" sz="1900" b="1">
                <a:solidFill>
                  <a:srgbClr val="1B6DF1"/>
                </a:solidFill>
                <a:latin typeface="PT Serif"/>
                <a:ea typeface="PT Serif"/>
                <a:cs typeface="PT Serif"/>
                <a:sym typeface="PT Serif"/>
              </a:rPr>
              <a:t>Outcome Modality </a:t>
            </a:r>
            <a:endParaRPr sz="1900" b="1">
              <a:solidFill>
                <a:srgbClr val="1B6DF1"/>
              </a:solidFill>
              <a:latin typeface="PT Serif"/>
              <a:ea typeface="PT Serif"/>
              <a:cs typeface="PT Serif"/>
              <a:sym typeface="PT Serif"/>
            </a:endParaRPr>
          </a:p>
          <a:p>
            <a:pPr marL="0" lvl="0" indent="0" algn="ctr" rtl="0">
              <a:spcBef>
                <a:spcPts val="0"/>
              </a:spcBef>
              <a:spcAft>
                <a:spcPts val="0"/>
              </a:spcAft>
              <a:buClr>
                <a:srgbClr val="000000"/>
              </a:buClr>
              <a:buFont typeface="Arial"/>
              <a:buNone/>
            </a:pPr>
            <a:r>
              <a:rPr lang="en" sz="1900" b="1">
                <a:solidFill>
                  <a:srgbClr val="1B6DF1"/>
                </a:solidFill>
                <a:latin typeface="PT Serif"/>
                <a:ea typeface="PT Serif"/>
                <a:cs typeface="PT Serif"/>
                <a:sym typeface="PT Serif"/>
              </a:rPr>
              <a:t>Options </a:t>
            </a:r>
            <a:endParaRPr sz="1900" b="1">
              <a:solidFill>
                <a:srgbClr val="1B6DF1"/>
              </a:solidFill>
              <a:latin typeface="PT Serif"/>
              <a:ea typeface="PT Serif"/>
              <a:cs typeface="PT Serif"/>
              <a:sym typeface="PT Serif"/>
            </a:endParaRPr>
          </a:p>
        </p:txBody>
      </p:sp>
      <p:sp>
        <p:nvSpPr>
          <p:cNvPr id="594" name="Google Shape;594;p51"/>
          <p:cNvSpPr txBox="1"/>
          <p:nvPr/>
        </p:nvSpPr>
        <p:spPr>
          <a:xfrm>
            <a:off x="999589" y="1714755"/>
            <a:ext cx="1753500" cy="4155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900">
                <a:solidFill>
                  <a:srgbClr val="00448D"/>
                </a:solidFill>
              </a:rPr>
              <a:t>Remains the same – providers will continue to fax (or e-fax) referrals to 1-800-483-3114</a:t>
            </a:r>
            <a:endParaRPr sz="900"/>
          </a:p>
        </p:txBody>
      </p:sp>
      <p:sp>
        <p:nvSpPr>
          <p:cNvPr id="595" name="Google Shape;595;p51"/>
          <p:cNvSpPr/>
          <p:nvPr/>
        </p:nvSpPr>
        <p:spPr>
          <a:xfrm>
            <a:off x="5407324" y="2076918"/>
            <a:ext cx="1363500" cy="1294200"/>
          </a:xfrm>
          <a:prstGeom prst="ellipse">
            <a:avLst/>
          </a:prstGeom>
          <a:solidFill>
            <a:schemeClr val="lt2"/>
          </a:solidFill>
          <a:ln w="19050" cap="flat" cmpd="sng">
            <a:solidFill>
              <a:srgbClr val="1B6DF1"/>
            </a:solidFill>
            <a:prstDash val="solid"/>
            <a:round/>
            <a:headEnd type="none" w="sm" len="sm"/>
            <a:tailEnd type="none" w="sm" len="sm"/>
          </a:ln>
        </p:spPr>
        <p:txBody>
          <a:bodyPr spcFirstLastPara="1" wrap="square" lIns="106000" tIns="106000" rIns="106000" bIns="106000" anchor="ctr" anchorCtr="0">
            <a:noAutofit/>
          </a:bodyPr>
          <a:lstStyle/>
          <a:p>
            <a:pPr marL="0" lvl="0" indent="0" algn="ctr" rtl="0">
              <a:spcBef>
                <a:spcPts val="0"/>
              </a:spcBef>
              <a:spcAft>
                <a:spcPts val="0"/>
              </a:spcAft>
              <a:buNone/>
            </a:pPr>
            <a:endParaRPr sz="1600"/>
          </a:p>
        </p:txBody>
      </p:sp>
      <p:pic>
        <p:nvPicPr>
          <p:cNvPr id="596" name="Google Shape;596;p51" title="Stocksy_txpf845e0454Ef300_Medium_2929158.jpg"/>
          <p:cNvPicPr preferRelativeResize="0"/>
          <p:nvPr/>
        </p:nvPicPr>
        <p:blipFill rotWithShape="1">
          <a:blip r:embed="rId5">
            <a:alphaModFix/>
          </a:blip>
          <a:srcRect l="16675" r="16675"/>
          <a:stretch/>
        </p:blipFill>
        <p:spPr>
          <a:xfrm>
            <a:off x="5540000" y="2189529"/>
            <a:ext cx="1089000" cy="1089000"/>
          </a:xfrm>
          <a:prstGeom prst="ellipse">
            <a:avLst/>
          </a:prstGeom>
          <a:noFill/>
          <a:ln>
            <a:noFill/>
          </a:ln>
        </p:spPr>
      </p:pic>
      <p:sp>
        <p:nvSpPr>
          <p:cNvPr id="597" name="Google Shape;597;p51"/>
          <p:cNvSpPr txBox="1"/>
          <p:nvPr/>
        </p:nvSpPr>
        <p:spPr>
          <a:xfrm>
            <a:off x="649299" y="1425625"/>
            <a:ext cx="2454000" cy="329100"/>
          </a:xfrm>
          <a:prstGeom prst="rect">
            <a:avLst/>
          </a:prstGeom>
          <a:noFill/>
          <a:ln>
            <a:noFill/>
          </a:ln>
        </p:spPr>
        <p:txBody>
          <a:bodyPr spcFirstLastPara="1" wrap="square" lIns="106000" tIns="106000" rIns="106000" bIns="106000" anchor="ctr" anchorCtr="0">
            <a:noAutofit/>
          </a:bodyPr>
          <a:lstStyle/>
          <a:p>
            <a:pPr marL="0" lvl="0" indent="0" algn="ctr" rtl="0">
              <a:spcBef>
                <a:spcPts val="0"/>
              </a:spcBef>
              <a:spcAft>
                <a:spcPts val="0"/>
              </a:spcAft>
              <a:buNone/>
            </a:pPr>
            <a:r>
              <a:rPr lang="en" sz="1200" b="1">
                <a:solidFill>
                  <a:srgbClr val="1B6DF1"/>
                </a:solidFill>
                <a:latin typeface="PT Serif"/>
                <a:ea typeface="PT Serif"/>
                <a:cs typeface="PT Serif"/>
                <a:sym typeface="PT Serif"/>
              </a:rPr>
              <a:t>Fax Number</a:t>
            </a:r>
            <a:endParaRPr sz="1200" b="1">
              <a:solidFill>
                <a:srgbClr val="1B6DF1"/>
              </a:solidFill>
              <a:latin typeface="PT Serif"/>
              <a:ea typeface="PT Serif"/>
              <a:cs typeface="PT Serif"/>
              <a:sym typeface="PT Serif"/>
            </a:endParaRPr>
          </a:p>
        </p:txBody>
      </p:sp>
      <p:sp>
        <p:nvSpPr>
          <p:cNvPr id="598" name="Google Shape;598;p51"/>
          <p:cNvSpPr txBox="1"/>
          <p:nvPr/>
        </p:nvSpPr>
        <p:spPr>
          <a:xfrm>
            <a:off x="6217700" y="1699991"/>
            <a:ext cx="2180100" cy="415500"/>
          </a:xfrm>
          <a:prstGeom prst="rect">
            <a:avLst/>
          </a:prstGeom>
          <a:noFill/>
          <a:ln>
            <a:noFill/>
          </a:ln>
        </p:spPr>
        <p:txBody>
          <a:bodyPr spcFirstLastPara="1" wrap="square" lIns="0" tIns="0" rIns="0" bIns="0" anchor="t" anchorCtr="0">
            <a:spAutoFit/>
          </a:bodyPr>
          <a:lstStyle/>
          <a:p>
            <a:pPr marL="0" lvl="0" indent="0" algn="ctr" rtl="0">
              <a:spcBef>
                <a:spcPts val="500"/>
              </a:spcBef>
              <a:spcAft>
                <a:spcPts val="0"/>
              </a:spcAft>
              <a:buClr>
                <a:srgbClr val="000000"/>
              </a:buClr>
              <a:buFont typeface="Arial"/>
              <a:buNone/>
            </a:pPr>
            <a:r>
              <a:rPr lang="en" sz="900">
                <a:solidFill>
                  <a:srgbClr val="00448D"/>
                </a:solidFill>
              </a:rPr>
              <a:t>As we continue to innovate, we will utilize the ability to text a patient to help increase connection rates and conversion rates</a:t>
            </a:r>
            <a:endParaRPr sz="900">
              <a:solidFill>
                <a:srgbClr val="00448D"/>
              </a:solidFill>
            </a:endParaRPr>
          </a:p>
        </p:txBody>
      </p:sp>
      <p:sp>
        <p:nvSpPr>
          <p:cNvPr id="599" name="Google Shape;599;p51"/>
          <p:cNvSpPr txBox="1"/>
          <p:nvPr/>
        </p:nvSpPr>
        <p:spPr>
          <a:xfrm>
            <a:off x="6070492" y="1410866"/>
            <a:ext cx="2454000" cy="329100"/>
          </a:xfrm>
          <a:prstGeom prst="rect">
            <a:avLst/>
          </a:prstGeom>
          <a:noFill/>
          <a:ln>
            <a:noFill/>
          </a:ln>
        </p:spPr>
        <p:txBody>
          <a:bodyPr spcFirstLastPara="1" wrap="square" lIns="106000" tIns="106000" rIns="106000" bIns="106000" anchor="ctr" anchorCtr="0">
            <a:noAutofit/>
          </a:bodyPr>
          <a:lstStyle/>
          <a:p>
            <a:pPr marL="0" lvl="0" indent="0" algn="ctr" rtl="0">
              <a:spcBef>
                <a:spcPts val="0"/>
              </a:spcBef>
              <a:spcAft>
                <a:spcPts val="0"/>
              </a:spcAft>
              <a:buNone/>
            </a:pPr>
            <a:r>
              <a:rPr lang="en" sz="1200" b="1">
                <a:solidFill>
                  <a:srgbClr val="1B6DF1"/>
                </a:solidFill>
                <a:latin typeface="PT Serif"/>
                <a:ea typeface="PT Serif"/>
                <a:cs typeface="PT Serif"/>
                <a:sym typeface="PT Serif"/>
              </a:rPr>
              <a:t>Text Consent </a:t>
            </a:r>
            <a:endParaRPr sz="1200" b="1">
              <a:solidFill>
                <a:srgbClr val="1B6DF1"/>
              </a:solidFill>
              <a:latin typeface="PT Serif"/>
              <a:ea typeface="PT Serif"/>
              <a:cs typeface="PT Serif"/>
              <a:sym typeface="PT Serif"/>
            </a:endParaRPr>
          </a:p>
        </p:txBody>
      </p:sp>
      <p:sp>
        <p:nvSpPr>
          <p:cNvPr id="600" name="Google Shape;600;p51"/>
          <p:cNvSpPr txBox="1"/>
          <p:nvPr/>
        </p:nvSpPr>
        <p:spPr>
          <a:xfrm>
            <a:off x="841250" y="3474225"/>
            <a:ext cx="2085000" cy="415500"/>
          </a:xfrm>
          <a:prstGeom prst="rect">
            <a:avLst/>
          </a:prstGeom>
          <a:noFill/>
          <a:ln>
            <a:noFill/>
          </a:ln>
        </p:spPr>
        <p:txBody>
          <a:bodyPr spcFirstLastPara="1" wrap="square" lIns="0" tIns="0" rIns="0" bIns="0" anchor="t" anchorCtr="0">
            <a:spAutoFit/>
          </a:bodyPr>
          <a:lstStyle/>
          <a:p>
            <a:pPr marL="0" lvl="0" indent="0" algn="ctr" rtl="0">
              <a:spcBef>
                <a:spcPts val="500"/>
              </a:spcBef>
              <a:spcAft>
                <a:spcPts val="0"/>
              </a:spcAft>
              <a:buClr>
                <a:srgbClr val="000000"/>
              </a:buClr>
              <a:buFont typeface="Arial"/>
              <a:buNone/>
            </a:pPr>
            <a:r>
              <a:rPr lang="en" sz="900">
                <a:solidFill>
                  <a:srgbClr val="00448D"/>
                </a:solidFill>
              </a:rPr>
              <a:t>Removing barriers from both the patient and the provider, we’ve included the NRT authorization on the fax form</a:t>
            </a:r>
            <a:endParaRPr sz="900">
              <a:solidFill>
                <a:srgbClr val="00448D"/>
              </a:solidFill>
            </a:endParaRPr>
          </a:p>
        </p:txBody>
      </p:sp>
      <p:sp>
        <p:nvSpPr>
          <p:cNvPr id="601" name="Google Shape;601;p51"/>
          <p:cNvSpPr txBox="1"/>
          <p:nvPr/>
        </p:nvSpPr>
        <p:spPr>
          <a:xfrm>
            <a:off x="649299" y="3185084"/>
            <a:ext cx="2454000" cy="329100"/>
          </a:xfrm>
          <a:prstGeom prst="rect">
            <a:avLst/>
          </a:prstGeom>
          <a:noFill/>
          <a:ln>
            <a:noFill/>
          </a:ln>
        </p:spPr>
        <p:txBody>
          <a:bodyPr spcFirstLastPara="1" wrap="square" lIns="106000" tIns="106000" rIns="106000" bIns="106000" anchor="ctr" anchorCtr="0">
            <a:noAutofit/>
          </a:bodyPr>
          <a:lstStyle/>
          <a:p>
            <a:pPr marL="0" lvl="0" indent="0" algn="ctr" rtl="0">
              <a:spcBef>
                <a:spcPts val="0"/>
              </a:spcBef>
              <a:spcAft>
                <a:spcPts val="0"/>
              </a:spcAft>
              <a:buNone/>
            </a:pPr>
            <a:r>
              <a:rPr lang="en" sz="1200" b="1">
                <a:solidFill>
                  <a:srgbClr val="1B6DF1"/>
                </a:solidFill>
                <a:latin typeface="PT Serif"/>
                <a:ea typeface="PT Serif"/>
                <a:cs typeface="PT Serif"/>
                <a:sym typeface="PT Serif"/>
              </a:rPr>
              <a:t>Pre Auth NRT</a:t>
            </a:r>
            <a:endParaRPr sz="1200" b="1">
              <a:solidFill>
                <a:srgbClr val="1B6DF1"/>
              </a:solidFill>
              <a:latin typeface="PT Serif"/>
              <a:ea typeface="PT Serif"/>
              <a:cs typeface="PT Serif"/>
              <a:sym typeface="PT Serif"/>
            </a:endParaRPr>
          </a:p>
        </p:txBody>
      </p:sp>
      <p:sp>
        <p:nvSpPr>
          <p:cNvPr id="602" name="Google Shape;602;p51"/>
          <p:cNvSpPr txBox="1"/>
          <p:nvPr/>
        </p:nvSpPr>
        <p:spPr>
          <a:xfrm>
            <a:off x="6356029" y="3474203"/>
            <a:ext cx="1882800" cy="446400"/>
          </a:xfrm>
          <a:prstGeom prst="rect">
            <a:avLst/>
          </a:prstGeom>
          <a:noFill/>
          <a:ln>
            <a:noFill/>
          </a:ln>
        </p:spPr>
        <p:txBody>
          <a:bodyPr spcFirstLastPara="1" wrap="square" lIns="0" tIns="0" rIns="0" bIns="0" anchor="t" anchorCtr="0">
            <a:spAutoFit/>
          </a:bodyPr>
          <a:lstStyle/>
          <a:p>
            <a:pPr marL="0" lvl="0" indent="0" algn="ctr" rtl="0">
              <a:spcBef>
                <a:spcPts val="500"/>
              </a:spcBef>
              <a:spcAft>
                <a:spcPts val="0"/>
              </a:spcAft>
              <a:buClr>
                <a:srgbClr val="000000"/>
              </a:buClr>
              <a:buFont typeface="Arial"/>
              <a:buNone/>
            </a:pPr>
            <a:r>
              <a:rPr lang="en" sz="900">
                <a:solidFill>
                  <a:srgbClr val="00448D"/>
                </a:solidFill>
              </a:rPr>
              <a:t>We are now collecting National Provider Identifier (NPI) to allow us to expand reporting option</a:t>
            </a:r>
            <a:r>
              <a:rPr lang="en" sz="1100">
                <a:solidFill>
                  <a:schemeClr val="dk1"/>
                </a:solidFill>
                <a:latin typeface="Proxima Nova"/>
                <a:ea typeface="Proxima Nova"/>
                <a:cs typeface="Proxima Nova"/>
                <a:sym typeface="Proxima Nova"/>
              </a:rPr>
              <a:t>s</a:t>
            </a:r>
            <a:endParaRPr sz="900"/>
          </a:p>
        </p:txBody>
      </p:sp>
      <p:sp>
        <p:nvSpPr>
          <p:cNvPr id="603" name="Google Shape;603;p51"/>
          <p:cNvSpPr txBox="1"/>
          <p:nvPr/>
        </p:nvSpPr>
        <p:spPr>
          <a:xfrm>
            <a:off x="6070492" y="3185084"/>
            <a:ext cx="2454000" cy="329100"/>
          </a:xfrm>
          <a:prstGeom prst="rect">
            <a:avLst/>
          </a:prstGeom>
          <a:noFill/>
          <a:ln>
            <a:noFill/>
          </a:ln>
        </p:spPr>
        <p:txBody>
          <a:bodyPr spcFirstLastPara="1" wrap="square" lIns="106000" tIns="106000" rIns="106000" bIns="106000" anchor="ctr" anchorCtr="0">
            <a:noAutofit/>
          </a:bodyPr>
          <a:lstStyle/>
          <a:p>
            <a:pPr marL="0" lvl="0" indent="0" algn="ctr" rtl="0">
              <a:spcBef>
                <a:spcPts val="0"/>
              </a:spcBef>
              <a:spcAft>
                <a:spcPts val="0"/>
              </a:spcAft>
              <a:buNone/>
            </a:pPr>
            <a:r>
              <a:rPr lang="en" sz="1200" b="1">
                <a:solidFill>
                  <a:srgbClr val="1B6DF1"/>
                </a:solidFill>
                <a:latin typeface="PT Serif"/>
                <a:ea typeface="PT Serif"/>
                <a:cs typeface="PT Serif"/>
                <a:sym typeface="PT Serif"/>
              </a:rPr>
              <a:t>NPI</a:t>
            </a:r>
            <a:endParaRPr sz="1200" b="1">
              <a:solidFill>
                <a:srgbClr val="1B6DF1"/>
              </a:solidFill>
              <a:latin typeface="PT Serif"/>
              <a:ea typeface="PT Serif"/>
              <a:cs typeface="PT Serif"/>
              <a:sym typeface="PT Serif"/>
            </a:endParaRPr>
          </a:p>
        </p:txBody>
      </p:sp>
      <p:sp>
        <p:nvSpPr>
          <p:cNvPr id="604" name="Google Shape;604;p51"/>
          <p:cNvSpPr txBox="1"/>
          <p:nvPr/>
        </p:nvSpPr>
        <p:spPr>
          <a:xfrm>
            <a:off x="3817981" y="3139669"/>
            <a:ext cx="1512600" cy="877200"/>
          </a:xfrm>
          <a:prstGeom prst="rect">
            <a:avLst/>
          </a:prstGeom>
          <a:noFill/>
          <a:ln>
            <a:noFill/>
          </a:ln>
        </p:spPr>
        <p:txBody>
          <a:bodyPr spcFirstLastPara="1" wrap="square" lIns="106000" tIns="106000" rIns="106000" bIns="106000" anchor="ctr" anchorCtr="0">
            <a:noAutofit/>
          </a:bodyPr>
          <a:lstStyle/>
          <a:p>
            <a:pPr marL="0" lvl="0" indent="0" algn="ctr" rtl="0">
              <a:spcBef>
                <a:spcPts val="0"/>
              </a:spcBef>
              <a:spcAft>
                <a:spcPts val="0"/>
              </a:spcAft>
              <a:buNone/>
            </a:pPr>
            <a:r>
              <a:rPr lang="en" sz="1100" b="1">
                <a:solidFill>
                  <a:srgbClr val="1B6DF1"/>
                </a:solidFill>
                <a:latin typeface="PT Serif"/>
                <a:ea typeface="PT Serif"/>
                <a:cs typeface="PT Serif"/>
                <a:sym typeface="PT Serif"/>
              </a:rPr>
              <a:t>Fax still makes up 37% of all referrals across our book of business.</a:t>
            </a:r>
            <a:endParaRPr sz="1100" b="1">
              <a:solidFill>
                <a:srgbClr val="1B6DF1"/>
              </a:solidFill>
              <a:latin typeface="PT Serif"/>
              <a:ea typeface="PT Serif"/>
              <a:cs typeface="PT Serif"/>
              <a:sym typeface="PT Serif"/>
            </a:endParaRPr>
          </a:p>
        </p:txBody>
      </p:sp>
      <p:sp>
        <p:nvSpPr>
          <p:cNvPr id="605" name="Google Shape;605;p51"/>
          <p:cNvSpPr txBox="1"/>
          <p:nvPr/>
        </p:nvSpPr>
        <p:spPr>
          <a:xfrm>
            <a:off x="3674823" y="2354775"/>
            <a:ext cx="1788300" cy="877200"/>
          </a:xfrm>
          <a:prstGeom prst="rect">
            <a:avLst/>
          </a:prstGeom>
          <a:noFill/>
          <a:ln>
            <a:noFill/>
          </a:ln>
        </p:spPr>
        <p:txBody>
          <a:bodyPr spcFirstLastPara="1" wrap="square" lIns="91425" tIns="91425" rIns="91425" bIns="91425" anchor="t" anchorCtr="0">
            <a:spAutoFit/>
          </a:bodyPr>
          <a:lstStyle/>
          <a:p>
            <a:pPr marL="0" lvl="0" indent="0" algn="ctr" rtl="0">
              <a:spcBef>
                <a:spcPts val="500"/>
              </a:spcBef>
              <a:spcAft>
                <a:spcPts val="0"/>
              </a:spcAft>
              <a:buNone/>
            </a:pPr>
            <a:r>
              <a:rPr lang="en" sz="900">
                <a:solidFill>
                  <a:schemeClr val="accent3"/>
                </a:solidFill>
              </a:rPr>
              <a:t>Providers can now choose if they would like to receive a secure email outcome report, a faxed outcome report or no outcome report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9"/>
        <p:cNvGrpSpPr/>
        <p:nvPr/>
      </p:nvGrpSpPr>
      <p:grpSpPr>
        <a:xfrm>
          <a:off x="0" y="0"/>
          <a:ext cx="0" cy="0"/>
          <a:chOff x="0" y="0"/>
          <a:chExt cx="0" cy="0"/>
        </a:xfrm>
      </p:grpSpPr>
      <p:sp>
        <p:nvSpPr>
          <p:cNvPr id="140" name="Google Shape;140;p31"/>
          <p:cNvSpPr txBox="1"/>
          <p:nvPr/>
        </p:nvSpPr>
        <p:spPr>
          <a:xfrm>
            <a:off x="2727000" y="640385"/>
            <a:ext cx="3298200" cy="3675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rgbClr val="FFFFFF"/>
              </a:buClr>
              <a:buSzPts val="1500"/>
              <a:buFont typeface="Proxima Nova"/>
              <a:buNone/>
            </a:pPr>
            <a:r>
              <a:rPr lang="en" sz="2000" b="1">
                <a:solidFill>
                  <a:schemeClr val="lt2"/>
                </a:solidFill>
                <a:latin typeface="Proxima Nova"/>
                <a:ea typeface="Proxima Nova"/>
                <a:cs typeface="Proxima Nova"/>
                <a:sym typeface="Proxima Nova"/>
              </a:rPr>
              <a:t>Quitline Overview</a:t>
            </a:r>
            <a:endParaRPr sz="2000" b="1" i="0">
              <a:solidFill>
                <a:schemeClr val="lt2"/>
              </a:solidFill>
              <a:latin typeface="Proxima Nova"/>
              <a:ea typeface="Proxima Nova"/>
              <a:cs typeface="Proxima Nova"/>
              <a:sym typeface="Proxima Nova"/>
            </a:endParaRPr>
          </a:p>
        </p:txBody>
      </p:sp>
      <p:sp>
        <p:nvSpPr>
          <p:cNvPr id="141" name="Google Shape;141;p31"/>
          <p:cNvSpPr txBox="1"/>
          <p:nvPr/>
        </p:nvSpPr>
        <p:spPr>
          <a:xfrm>
            <a:off x="2727000" y="1551236"/>
            <a:ext cx="5631900" cy="3288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rgbClr val="FFFFFF"/>
              </a:buClr>
              <a:buSzPts val="1500"/>
              <a:buFont typeface="Proxima Nova"/>
              <a:buNone/>
            </a:pPr>
            <a:r>
              <a:rPr lang="en" sz="2000" b="1">
                <a:solidFill>
                  <a:schemeClr val="lt2"/>
                </a:solidFill>
                <a:latin typeface="Proxima Nova"/>
                <a:ea typeface="Proxima Nova"/>
                <a:cs typeface="Proxima Nova"/>
                <a:sym typeface="Proxima Nova"/>
              </a:rPr>
              <a:t>Enrollment &amp; Program Design</a:t>
            </a:r>
            <a:endParaRPr sz="2000" b="1" i="0">
              <a:solidFill>
                <a:schemeClr val="lt2"/>
              </a:solidFill>
              <a:latin typeface="Proxima Nova"/>
              <a:ea typeface="Proxima Nova"/>
              <a:cs typeface="Proxima Nova"/>
              <a:sym typeface="Proxima Nova"/>
            </a:endParaRPr>
          </a:p>
        </p:txBody>
      </p:sp>
      <p:sp>
        <p:nvSpPr>
          <p:cNvPr id="142" name="Google Shape;142;p31"/>
          <p:cNvSpPr txBox="1"/>
          <p:nvPr/>
        </p:nvSpPr>
        <p:spPr>
          <a:xfrm>
            <a:off x="2727000" y="2207788"/>
            <a:ext cx="5860200" cy="7062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rgbClr val="FFFFFF"/>
              </a:buClr>
              <a:buSzPts val="1500"/>
              <a:buFont typeface="Proxima Nova"/>
              <a:buNone/>
            </a:pPr>
            <a:r>
              <a:rPr lang="en" sz="2000" b="1">
                <a:solidFill>
                  <a:schemeClr val="lt2"/>
                </a:solidFill>
                <a:latin typeface="Proxima Nova"/>
                <a:ea typeface="Proxima Nova"/>
                <a:cs typeface="Proxima Nova"/>
                <a:sym typeface="Proxima Nova"/>
              </a:rPr>
              <a:t>Specialty Tracks </a:t>
            </a:r>
            <a:endParaRPr sz="2000" b="1">
              <a:solidFill>
                <a:schemeClr val="lt2"/>
              </a:solidFill>
              <a:latin typeface="Proxima Nova"/>
              <a:ea typeface="Proxima Nova"/>
              <a:cs typeface="Proxima Nova"/>
              <a:sym typeface="Proxima Nova"/>
            </a:endParaRPr>
          </a:p>
          <a:p>
            <a:pPr marL="0" marR="0" lvl="0" indent="0" algn="l" rtl="0">
              <a:lnSpc>
                <a:spcPct val="90000"/>
              </a:lnSpc>
              <a:spcBef>
                <a:spcPts val="0"/>
              </a:spcBef>
              <a:spcAft>
                <a:spcPts val="0"/>
              </a:spcAft>
              <a:buClr>
                <a:srgbClr val="FFFFFF"/>
              </a:buClr>
              <a:buSzPts val="1500"/>
              <a:buFont typeface="Proxima Nova"/>
              <a:buNone/>
            </a:pPr>
            <a:r>
              <a:rPr lang="en" sz="2000" b="1">
                <a:solidFill>
                  <a:schemeClr val="lt2"/>
                </a:solidFill>
                <a:latin typeface="Proxima Nova"/>
                <a:ea typeface="Proxima Nova"/>
                <a:cs typeface="Proxima Nova"/>
                <a:sym typeface="Proxima Nova"/>
              </a:rPr>
              <a:t>&amp; Priority Populations </a:t>
            </a:r>
            <a:endParaRPr sz="2000" b="1" i="0">
              <a:solidFill>
                <a:schemeClr val="lt2"/>
              </a:solidFill>
              <a:latin typeface="Proxima Nova"/>
              <a:ea typeface="Proxima Nova"/>
              <a:cs typeface="Proxima Nova"/>
              <a:sym typeface="Proxima Nova"/>
            </a:endParaRPr>
          </a:p>
        </p:txBody>
      </p:sp>
      <p:sp>
        <p:nvSpPr>
          <p:cNvPr id="143" name="Google Shape;143;p31"/>
          <p:cNvSpPr txBox="1">
            <a:spLocks noGrp="1"/>
          </p:cNvSpPr>
          <p:nvPr>
            <p:ph type="sldNum" idx="4294967295"/>
          </p:nvPr>
        </p:nvSpPr>
        <p:spPr>
          <a:xfrm>
            <a:off x="-12575" y="4906375"/>
            <a:ext cx="308100" cy="183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600">
                <a:solidFill>
                  <a:schemeClr val="lt2"/>
                </a:solidFill>
                <a:latin typeface="Proxima Nova"/>
                <a:ea typeface="Proxima Nova"/>
                <a:cs typeface="Proxima Nova"/>
                <a:sym typeface="Proxima Nova"/>
              </a:rPr>
              <a:t>2</a:t>
            </a:fld>
            <a:endParaRPr sz="600">
              <a:solidFill>
                <a:schemeClr val="lt2"/>
              </a:solidFill>
              <a:latin typeface="Proxima Nova"/>
              <a:ea typeface="Proxima Nova"/>
              <a:cs typeface="Proxima Nova"/>
              <a:sym typeface="Proxima Nova"/>
            </a:endParaRPr>
          </a:p>
        </p:txBody>
      </p:sp>
      <p:sp>
        <p:nvSpPr>
          <p:cNvPr id="144" name="Google Shape;144;p31"/>
          <p:cNvSpPr txBox="1"/>
          <p:nvPr/>
        </p:nvSpPr>
        <p:spPr>
          <a:xfrm>
            <a:off x="415750" y="4956075"/>
            <a:ext cx="1172400" cy="84600"/>
          </a:xfrm>
          <a:prstGeom prst="rect">
            <a:avLst/>
          </a:prstGeom>
          <a:noFill/>
          <a:ln>
            <a:noFill/>
          </a:ln>
        </p:spPr>
        <p:txBody>
          <a:bodyPr spcFirstLastPara="1" wrap="square" lIns="0" tIns="0" rIns="68575" bIns="0" anchor="t" anchorCtr="0">
            <a:noAutofit/>
          </a:bodyPr>
          <a:lstStyle/>
          <a:p>
            <a:pPr marL="0" marR="0" lvl="0" indent="0" algn="l" rtl="0">
              <a:lnSpc>
                <a:spcPct val="90000"/>
              </a:lnSpc>
              <a:spcBef>
                <a:spcPts val="0"/>
              </a:spcBef>
              <a:spcAft>
                <a:spcPts val="0"/>
              </a:spcAft>
              <a:buClr>
                <a:srgbClr val="FFFFFF"/>
              </a:buClr>
              <a:buSzPts val="1500"/>
              <a:buFont typeface="Proxima Nova"/>
              <a:buNone/>
            </a:pPr>
            <a:r>
              <a:rPr lang="en" sz="600">
                <a:solidFill>
                  <a:schemeClr val="lt2"/>
                </a:solidFill>
                <a:latin typeface="Proxima Nova"/>
                <a:ea typeface="Proxima Nova"/>
                <a:cs typeface="Proxima Nova"/>
                <a:sym typeface="Proxima Nova"/>
              </a:rPr>
              <a:t>Section Title</a:t>
            </a:r>
            <a:endParaRPr sz="600" i="0">
              <a:solidFill>
                <a:schemeClr val="lt2"/>
              </a:solidFill>
              <a:latin typeface="Proxima Nova"/>
              <a:ea typeface="Proxima Nova"/>
              <a:cs typeface="Proxima Nova"/>
              <a:sym typeface="Proxima Nova"/>
            </a:endParaRPr>
          </a:p>
        </p:txBody>
      </p:sp>
      <p:sp>
        <p:nvSpPr>
          <p:cNvPr id="145" name="Google Shape;145;p31"/>
          <p:cNvSpPr txBox="1"/>
          <p:nvPr/>
        </p:nvSpPr>
        <p:spPr>
          <a:xfrm>
            <a:off x="1862650" y="404275"/>
            <a:ext cx="1557900" cy="89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a:solidFill>
                  <a:schemeClr val="lt2"/>
                </a:solidFill>
                <a:latin typeface="Merriweather ExtraBold"/>
                <a:ea typeface="Merriweather ExtraBold"/>
                <a:cs typeface="Merriweather ExtraBold"/>
                <a:sym typeface="Merriweather ExtraBold"/>
              </a:rPr>
              <a:t>1</a:t>
            </a:r>
            <a:endParaRPr sz="4000">
              <a:solidFill>
                <a:schemeClr val="lt2"/>
              </a:solidFill>
              <a:latin typeface="Merriweather ExtraBold"/>
              <a:ea typeface="Merriweather ExtraBold"/>
              <a:cs typeface="Merriweather ExtraBold"/>
              <a:sym typeface="Merriweather ExtraBold"/>
            </a:endParaRPr>
          </a:p>
        </p:txBody>
      </p:sp>
      <p:sp>
        <p:nvSpPr>
          <p:cNvPr id="146" name="Google Shape;146;p31"/>
          <p:cNvSpPr txBox="1"/>
          <p:nvPr/>
        </p:nvSpPr>
        <p:spPr>
          <a:xfrm>
            <a:off x="1862650" y="1307775"/>
            <a:ext cx="1557900" cy="89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a:solidFill>
                  <a:schemeClr val="lt2"/>
                </a:solidFill>
                <a:latin typeface="Merriweather ExtraBold"/>
                <a:ea typeface="Merriweather ExtraBold"/>
                <a:cs typeface="Merriweather ExtraBold"/>
                <a:sym typeface="Merriweather ExtraBold"/>
              </a:rPr>
              <a:t>2</a:t>
            </a:r>
            <a:endParaRPr sz="4000">
              <a:solidFill>
                <a:schemeClr val="lt2"/>
              </a:solidFill>
              <a:latin typeface="Merriweather ExtraBold"/>
              <a:ea typeface="Merriweather ExtraBold"/>
              <a:cs typeface="Merriweather ExtraBold"/>
              <a:sym typeface="Merriweather ExtraBold"/>
            </a:endParaRPr>
          </a:p>
        </p:txBody>
      </p:sp>
      <p:sp>
        <p:nvSpPr>
          <p:cNvPr id="147" name="Google Shape;147;p31"/>
          <p:cNvSpPr txBox="1"/>
          <p:nvPr/>
        </p:nvSpPr>
        <p:spPr>
          <a:xfrm>
            <a:off x="1862650" y="2126550"/>
            <a:ext cx="1557900" cy="89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a:solidFill>
                  <a:schemeClr val="lt2"/>
                </a:solidFill>
                <a:latin typeface="Merriweather ExtraBold"/>
                <a:ea typeface="Merriweather ExtraBold"/>
                <a:cs typeface="Merriweather ExtraBold"/>
                <a:sym typeface="Merriweather ExtraBold"/>
              </a:rPr>
              <a:t>3</a:t>
            </a:r>
            <a:endParaRPr sz="4000">
              <a:solidFill>
                <a:schemeClr val="lt2"/>
              </a:solidFill>
              <a:latin typeface="Merriweather ExtraBold"/>
              <a:ea typeface="Merriweather ExtraBold"/>
              <a:cs typeface="Merriweather ExtraBold"/>
              <a:sym typeface="Merriweather ExtraBold"/>
            </a:endParaRPr>
          </a:p>
        </p:txBody>
      </p:sp>
      <p:sp>
        <p:nvSpPr>
          <p:cNvPr id="148" name="Google Shape;148;p31"/>
          <p:cNvSpPr txBox="1"/>
          <p:nvPr/>
        </p:nvSpPr>
        <p:spPr>
          <a:xfrm>
            <a:off x="1862650" y="3016950"/>
            <a:ext cx="1557900" cy="89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a:solidFill>
                  <a:schemeClr val="lt2"/>
                </a:solidFill>
                <a:latin typeface="Merriweather ExtraBold"/>
                <a:ea typeface="Merriweather ExtraBold"/>
                <a:cs typeface="Merriweather ExtraBold"/>
                <a:sym typeface="Merriweather ExtraBold"/>
              </a:rPr>
              <a:t>4</a:t>
            </a:r>
            <a:endParaRPr sz="4000">
              <a:solidFill>
                <a:schemeClr val="lt2"/>
              </a:solidFill>
              <a:latin typeface="Merriweather ExtraBold"/>
              <a:ea typeface="Merriweather ExtraBold"/>
              <a:cs typeface="Merriweather ExtraBold"/>
              <a:sym typeface="Merriweather ExtraBold"/>
            </a:endParaRPr>
          </a:p>
        </p:txBody>
      </p:sp>
      <p:sp>
        <p:nvSpPr>
          <p:cNvPr id="151" name="Google Shape;151;p31"/>
          <p:cNvSpPr txBox="1"/>
          <p:nvPr/>
        </p:nvSpPr>
        <p:spPr>
          <a:xfrm>
            <a:off x="2727000" y="3282134"/>
            <a:ext cx="1557900" cy="4167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rgbClr val="FFFFFF"/>
              </a:buClr>
              <a:buSzPts val="1500"/>
              <a:buFont typeface="Proxima Nova"/>
              <a:buNone/>
            </a:pPr>
            <a:r>
              <a:rPr lang="en" sz="2000" b="1">
                <a:solidFill>
                  <a:schemeClr val="lt2"/>
                </a:solidFill>
                <a:latin typeface="Proxima Nova"/>
                <a:ea typeface="Proxima Nova"/>
                <a:cs typeface="Proxima Nova"/>
                <a:sym typeface="Proxima Nova"/>
              </a:rPr>
              <a:t>Referrals</a:t>
            </a:r>
            <a:endParaRPr sz="2000" b="1" i="0">
              <a:solidFill>
                <a:schemeClr val="lt2"/>
              </a:solidFill>
              <a:latin typeface="Proxima Nova"/>
              <a:ea typeface="Proxima Nova"/>
              <a:cs typeface="Proxima Nova"/>
              <a:sym typeface="Proxima Nova"/>
            </a:endParaRPr>
          </a:p>
        </p:txBody>
      </p:sp>
      <p:cxnSp>
        <p:nvCxnSpPr>
          <p:cNvPr id="152" name="Google Shape;152;p31"/>
          <p:cNvCxnSpPr/>
          <p:nvPr/>
        </p:nvCxnSpPr>
        <p:spPr>
          <a:xfrm>
            <a:off x="2456925" y="489150"/>
            <a:ext cx="9000" cy="4169100"/>
          </a:xfrm>
          <a:prstGeom prst="straightConnector1">
            <a:avLst/>
          </a:prstGeom>
          <a:noFill/>
          <a:ln w="9525" cap="flat" cmpd="sng">
            <a:solidFill>
              <a:schemeClr val="lt2"/>
            </a:solidFill>
            <a:prstDash val="solid"/>
            <a:round/>
            <a:headEnd type="none" w="med" len="med"/>
            <a:tailEnd type="none" w="med" len="med"/>
          </a:ln>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9"/>
        <p:cNvGrpSpPr/>
        <p:nvPr/>
      </p:nvGrpSpPr>
      <p:grpSpPr>
        <a:xfrm>
          <a:off x="0" y="0"/>
          <a:ext cx="0" cy="0"/>
          <a:chOff x="0" y="0"/>
          <a:chExt cx="0" cy="0"/>
        </a:xfrm>
      </p:grpSpPr>
      <p:pic>
        <p:nvPicPr>
          <p:cNvPr id="610" name="Google Shape;610;p52"/>
          <p:cNvPicPr preferRelativeResize="0"/>
          <p:nvPr/>
        </p:nvPicPr>
        <p:blipFill>
          <a:blip r:embed="rId3">
            <a:alphaModFix/>
          </a:blip>
          <a:stretch>
            <a:fillRect/>
          </a:stretch>
        </p:blipFill>
        <p:spPr>
          <a:xfrm>
            <a:off x="8452900" y="4956076"/>
            <a:ext cx="561798" cy="84468"/>
          </a:xfrm>
          <a:prstGeom prst="rect">
            <a:avLst/>
          </a:prstGeom>
          <a:noFill/>
          <a:ln>
            <a:noFill/>
          </a:ln>
        </p:spPr>
      </p:pic>
      <p:sp>
        <p:nvSpPr>
          <p:cNvPr id="611" name="Google Shape;611;p52"/>
          <p:cNvSpPr txBox="1">
            <a:spLocks noGrp="1"/>
          </p:cNvSpPr>
          <p:nvPr>
            <p:ph type="sldNum" idx="4294967295"/>
          </p:nvPr>
        </p:nvSpPr>
        <p:spPr>
          <a:xfrm>
            <a:off x="-12575" y="4906375"/>
            <a:ext cx="308100" cy="183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600">
                <a:solidFill>
                  <a:schemeClr val="lt2"/>
                </a:solidFill>
                <a:latin typeface="Proxima Nova"/>
                <a:ea typeface="Proxima Nova"/>
                <a:cs typeface="Proxima Nova"/>
                <a:sym typeface="Proxima Nova"/>
              </a:rPr>
              <a:t>20</a:t>
            </a:fld>
            <a:endParaRPr sz="600">
              <a:solidFill>
                <a:schemeClr val="lt2"/>
              </a:solidFill>
              <a:latin typeface="Proxima Nova"/>
              <a:ea typeface="Proxima Nova"/>
              <a:cs typeface="Proxima Nova"/>
              <a:sym typeface="Proxima Nova"/>
            </a:endParaRPr>
          </a:p>
        </p:txBody>
      </p:sp>
      <p:sp>
        <p:nvSpPr>
          <p:cNvPr id="612" name="Google Shape;612;p52"/>
          <p:cNvSpPr txBox="1"/>
          <p:nvPr/>
        </p:nvSpPr>
        <p:spPr>
          <a:xfrm>
            <a:off x="263350" y="231025"/>
            <a:ext cx="6651000" cy="498600"/>
          </a:xfrm>
          <a:prstGeom prst="rect">
            <a:avLst/>
          </a:prstGeom>
          <a:noFill/>
          <a:ln>
            <a:noFill/>
          </a:ln>
        </p:spPr>
        <p:txBody>
          <a:bodyPr spcFirstLastPara="1" wrap="square" lIns="68575" tIns="34275" rIns="68575" bIns="34275" anchor="t" anchorCtr="0">
            <a:spAutoFit/>
          </a:bodyPr>
          <a:lstStyle/>
          <a:p>
            <a:pPr marL="0" lvl="0" indent="0" algn="l" rtl="0">
              <a:lnSpc>
                <a:spcPct val="90000"/>
              </a:lnSpc>
              <a:spcBef>
                <a:spcPts val="0"/>
              </a:spcBef>
              <a:spcAft>
                <a:spcPts val="0"/>
              </a:spcAft>
              <a:buClr>
                <a:schemeClr val="lt1"/>
              </a:buClr>
              <a:buSzPts val="1500"/>
              <a:buFont typeface="Proxima Nova"/>
              <a:buNone/>
            </a:pPr>
            <a:r>
              <a:rPr lang="en" sz="3100" b="1">
                <a:solidFill>
                  <a:schemeClr val="dk1"/>
                </a:solidFill>
                <a:latin typeface="Proxima Nova"/>
                <a:ea typeface="Proxima Nova"/>
                <a:cs typeface="Proxima Nova"/>
                <a:sym typeface="Proxima Nova"/>
              </a:rPr>
              <a:t>New Referral Form</a:t>
            </a:r>
            <a:endParaRPr sz="3100" b="1">
              <a:solidFill>
                <a:schemeClr val="dk1"/>
              </a:solidFill>
              <a:latin typeface="Proxima Nova"/>
              <a:ea typeface="Proxima Nova"/>
              <a:cs typeface="Proxima Nova"/>
              <a:sym typeface="Proxima Nova"/>
            </a:endParaRPr>
          </a:p>
        </p:txBody>
      </p:sp>
      <p:pic>
        <p:nvPicPr>
          <p:cNvPr id="613" name="Google Shape;613;p52"/>
          <p:cNvPicPr preferRelativeResize="0"/>
          <p:nvPr/>
        </p:nvPicPr>
        <p:blipFill rotWithShape="1">
          <a:blip r:embed="rId4">
            <a:alphaModFix/>
          </a:blip>
          <a:srcRect/>
          <a:stretch/>
        </p:blipFill>
        <p:spPr>
          <a:xfrm>
            <a:off x="2595328" y="714461"/>
            <a:ext cx="3332178" cy="4313433"/>
          </a:xfrm>
          <a:prstGeom prst="rect">
            <a:avLst/>
          </a:prstGeom>
          <a:noFill/>
          <a:ln w="9525" cap="flat" cmpd="sng">
            <a:solidFill>
              <a:schemeClr val="accent3"/>
            </a:solidFill>
            <a:prstDash val="solid"/>
            <a:round/>
            <a:headEnd type="none" w="sm" len="sm"/>
            <a:tailEnd type="none" w="sm" len="sm"/>
          </a:ln>
        </p:spPr>
      </p:pic>
      <p:cxnSp>
        <p:nvCxnSpPr>
          <p:cNvPr id="614" name="Google Shape;614;p52"/>
          <p:cNvCxnSpPr/>
          <p:nvPr/>
        </p:nvCxnSpPr>
        <p:spPr>
          <a:xfrm rot="10800000" flipH="1">
            <a:off x="2349371" y="2707724"/>
            <a:ext cx="420000" cy="6900"/>
          </a:xfrm>
          <a:prstGeom prst="straightConnector1">
            <a:avLst/>
          </a:prstGeom>
          <a:noFill/>
          <a:ln w="19050" cap="rnd" cmpd="sng">
            <a:solidFill>
              <a:schemeClr val="accent1"/>
            </a:solidFill>
            <a:prstDash val="solid"/>
            <a:round/>
            <a:headEnd type="none" w="med" len="med"/>
            <a:tailEnd type="triangle" w="med" len="med"/>
          </a:ln>
        </p:spPr>
      </p:cxnSp>
      <p:sp>
        <p:nvSpPr>
          <p:cNvPr id="615" name="Google Shape;615;p52"/>
          <p:cNvSpPr txBox="1"/>
          <p:nvPr/>
        </p:nvSpPr>
        <p:spPr>
          <a:xfrm>
            <a:off x="402500" y="2634115"/>
            <a:ext cx="1978500" cy="1848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 sz="1200">
                <a:solidFill>
                  <a:schemeClr val="dk1"/>
                </a:solidFill>
                <a:latin typeface="Proxima Nova"/>
                <a:ea typeface="Proxima Nova"/>
                <a:cs typeface="Proxima Nova"/>
                <a:sym typeface="Proxima Nova"/>
              </a:rPr>
              <a:t>New Pre-Auth NRT feature</a:t>
            </a:r>
            <a:endParaRPr sz="1100">
              <a:solidFill>
                <a:schemeClr val="dk1"/>
              </a:solidFill>
              <a:latin typeface="Proxima Nova"/>
              <a:ea typeface="Proxima Nova"/>
              <a:cs typeface="Proxima Nova"/>
              <a:sym typeface="Proxima Nova"/>
            </a:endParaRPr>
          </a:p>
        </p:txBody>
      </p:sp>
      <p:cxnSp>
        <p:nvCxnSpPr>
          <p:cNvPr id="616" name="Google Shape;616;p52"/>
          <p:cNvCxnSpPr/>
          <p:nvPr/>
        </p:nvCxnSpPr>
        <p:spPr>
          <a:xfrm rot="10800000" flipH="1">
            <a:off x="2495927" y="1604741"/>
            <a:ext cx="293700" cy="197400"/>
          </a:xfrm>
          <a:prstGeom prst="straightConnector1">
            <a:avLst/>
          </a:prstGeom>
          <a:noFill/>
          <a:ln w="19050" cap="rnd" cmpd="sng">
            <a:solidFill>
              <a:schemeClr val="accent1"/>
            </a:solidFill>
            <a:prstDash val="solid"/>
            <a:round/>
            <a:headEnd type="none" w="med" len="med"/>
            <a:tailEnd type="triangle" w="med" len="med"/>
          </a:ln>
        </p:spPr>
      </p:cxnSp>
      <p:sp>
        <p:nvSpPr>
          <p:cNvPr id="617" name="Google Shape;617;p52"/>
          <p:cNvSpPr txBox="1"/>
          <p:nvPr/>
        </p:nvSpPr>
        <p:spPr>
          <a:xfrm>
            <a:off x="402500" y="1573575"/>
            <a:ext cx="2239200" cy="3693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 sz="1200">
                <a:solidFill>
                  <a:schemeClr val="dk1"/>
                </a:solidFill>
                <a:latin typeface="Proxima Nova"/>
                <a:ea typeface="Proxima Nova"/>
                <a:cs typeface="Proxima Nova"/>
                <a:sym typeface="Proxima Nova"/>
              </a:rPr>
              <a:t>New categorizing of provider information</a:t>
            </a:r>
            <a:endParaRPr sz="1400">
              <a:solidFill>
                <a:schemeClr val="dk1"/>
              </a:solidFill>
              <a:latin typeface="Proxima Nova"/>
              <a:ea typeface="Proxima Nova"/>
              <a:cs typeface="Proxima Nova"/>
              <a:sym typeface="Proxima Nova"/>
            </a:endParaRPr>
          </a:p>
        </p:txBody>
      </p:sp>
      <p:cxnSp>
        <p:nvCxnSpPr>
          <p:cNvPr id="618" name="Google Shape;618;p52"/>
          <p:cNvCxnSpPr/>
          <p:nvPr/>
        </p:nvCxnSpPr>
        <p:spPr>
          <a:xfrm rot="10800000">
            <a:off x="5510602" y="4082684"/>
            <a:ext cx="692700" cy="0"/>
          </a:xfrm>
          <a:prstGeom prst="straightConnector1">
            <a:avLst/>
          </a:prstGeom>
          <a:noFill/>
          <a:ln w="19050" cap="rnd" cmpd="sng">
            <a:solidFill>
              <a:schemeClr val="accent1"/>
            </a:solidFill>
            <a:prstDash val="solid"/>
            <a:round/>
            <a:headEnd type="none" w="med" len="med"/>
            <a:tailEnd type="triangle" w="med" len="med"/>
          </a:ln>
        </p:spPr>
      </p:cxnSp>
      <p:sp>
        <p:nvSpPr>
          <p:cNvPr id="619" name="Google Shape;619;p52"/>
          <p:cNvSpPr txBox="1"/>
          <p:nvPr/>
        </p:nvSpPr>
        <p:spPr>
          <a:xfrm>
            <a:off x="5842727" y="3990299"/>
            <a:ext cx="2341500" cy="1848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 sz="1200">
                <a:solidFill>
                  <a:schemeClr val="dk1"/>
                </a:solidFill>
                <a:latin typeface="Proxima Nova"/>
                <a:ea typeface="Proxima Nova"/>
                <a:cs typeface="Proxima Nova"/>
                <a:sym typeface="Proxima Nova"/>
              </a:rPr>
              <a:t>New text consent box</a:t>
            </a:r>
            <a:endParaRPr sz="1100">
              <a:solidFill>
                <a:schemeClr val="dk1"/>
              </a:solidFill>
              <a:latin typeface="Proxima Nova"/>
              <a:ea typeface="Proxima Nova"/>
              <a:cs typeface="Proxima Nova"/>
              <a:sym typeface="Proxima Nova"/>
            </a:endParaRPr>
          </a:p>
        </p:txBody>
      </p:sp>
      <p:cxnSp>
        <p:nvCxnSpPr>
          <p:cNvPr id="620" name="Google Shape;620;p52"/>
          <p:cNvCxnSpPr/>
          <p:nvPr/>
        </p:nvCxnSpPr>
        <p:spPr>
          <a:xfrm flipH="1">
            <a:off x="5769218" y="2280106"/>
            <a:ext cx="1005000" cy="20400"/>
          </a:xfrm>
          <a:prstGeom prst="straightConnector1">
            <a:avLst/>
          </a:prstGeom>
          <a:noFill/>
          <a:ln w="19050" cap="rnd" cmpd="sng">
            <a:solidFill>
              <a:schemeClr val="accent1"/>
            </a:solidFill>
            <a:prstDash val="solid"/>
            <a:round/>
            <a:headEnd type="none" w="med" len="med"/>
            <a:tailEnd type="triangle" w="med" len="med"/>
          </a:ln>
        </p:spPr>
      </p:cxnSp>
      <p:sp>
        <p:nvSpPr>
          <p:cNvPr id="621" name="Google Shape;621;p52"/>
          <p:cNvSpPr txBox="1"/>
          <p:nvPr/>
        </p:nvSpPr>
        <p:spPr>
          <a:xfrm>
            <a:off x="6795413" y="2187773"/>
            <a:ext cx="1482900" cy="1848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 sz="1200">
                <a:solidFill>
                  <a:schemeClr val="dk1"/>
                </a:solidFill>
                <a:latin typeface="Proxima Nova"/>
                <a:ea typeface="Proxima Nova"/>
                <a:cs typeface="Proxima Nova"/>
                <a:sym typeface="Proxima Nova"/>
              </a:rPr>
              <a:t>New NPI collection</a:t>
            </a:r>
            <a:endParaRPr sz="1100">
              <a:solidFill>
                <a:schemeClr val="dk1"/>
              </a:solidFill>
              <a:latin typeface="Proxima Nova"/>
              <a:ea typeface="Proxima Nova"/>
              <a:cs typeface="Proxima Nova"/>
              <a:sym typeface="Proxima Nov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25"/>
        <p:cNvGrpSpPr/>
        <p:nvPr/>
      </p:nvGrpSpPr>
      <p:grpSpPr>
        <a:xfrm>
          <a:off x="0" y="0"/>
          <a:ext cx="0" cy="0"/>
          <a:chOff x="0" y="0"/>
          <a:chExt cx="0" cy="0"/>
        </a:xfrm>
      </p:grpSpPr>
      <p:pic>
        <p:nvPicPr>
          <p:cNvPr id="626" name="Google Shape;626;p53"/>
          <p:cNvPicPr preferRelativeResize="0"/>
          <p:nvPr/>
        </p:nvPicPr>
        <p:blipFill>
          <a:blip r:embed="rId3">
            <a:alphaModFix/>
          </a:blip>
          <a:stretch>
            <a:fillRect/>
          </a:stretch>
        </p:blipFill>
        <p:spPr>
          <a:xfrm>
            <a:off x="8452900" y="4956076"/>
            <a:ext cx="561798" cy="84468"/>
          </a:xfrm>
          <a:prstGeom prst="rect">
            <a:avLst/>
          </a:prstGeom>
          <a:noFill/>
          <a:ln>
            <a:noFill/>
          </a:ln>
        </p:spPr>
      </p:pic>
      <p:sp>
        <p:nvSpPr>
          <p:cNvPr id="627" name="Google Shape;627;p53"/>
          <p:cNvSpPr txBox="1">
            <a:spLocks noGrp="1"/>
          </p:cNvSpPr>
          <p:nvPr>
            <p:ph type="sldNum" idx="4294967295"/>
          </p:nvPr>
        </p:nvSpPr>
        <p:spPr>
          <a:xfrm>
            <a:off x="-12575" y="4906375"/>
            <a:ext cx="308100" cy="183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600">
                <a:solidFill>
                  <a:schemeClr val="lt2"/>
                </a:solidFill>
                <a:latin typeface="Proxima Nova"/>
                <a:ea typeface="Proxima Nova"/>
                <a:cs typeface="Proxima Nova"/>
                <a:sym typeface="Proxima Nova"/>
              </a:rPr>
              <a:t>21</a:t>
            </a:fld>
            <a:endParaRPr sz="600">
              <a:solidFill>
                <a:schemeClr val="lt2"/>
              </a:solidFill>
              <a:latin typeface="Proxima Nova"/>
              <a:ea typeface="Proxima Nova"/>
              <a:cs typeface="Proxima Nova"/>
              <a:sym typeface="Proxima Nova"/>
            </a:endParaRPr>
          </a:p>
        </p:txBody>
      </p:sp>
      <p:sp>
        <p:nvSpPr>
          <p:cNvPr id="628" name="Google Shape;628;p53"/>
          <p:cNvSpPr txBox="1"/>
          <p:nvPr/>
        </p:nvSpPr>
        <p:spPr>
          <a:xfrm>
            <a:off x="415750" y="612025"/>
            <a:ext cx="6651000" cy="498600"/>
          </a:xfrm>
          <a:prstGeom prst="rect">
            <a:avLst/>
          </a:prstGeom>
          <a:noFill/>
          <a:ln>
            <a:noFill/>
          </a:ln>
        </p:spPr>
        <p:txBody>
          <a:bodyPr spcFirstLastPara="1" wrap="square" lIns="68575" tIns="34275" rIns="68575" bIns="34275" anchor="t" anchorCtr="0">
            <a:spAutoFit/>
          </a:bodyPr>
          <a:lstStyle/>
          <a:p>
            <a:pPr marL="0" lvl="0" indent="0" algn="l" rtl="0">
              <a:lnSpc>
                <a:spcPct val="90000"/>
              </a:lnSpc>
              <a:spcBef>
                <a:spcPts val="0"/>
              </a:spcBef>
              <a:spcAft>
                <a:spcPts val="0"/>
              </a:spcAft>
              <a:buClr>
                <a:schemeClr val="lt1"/>
              </a:buClr>
              <a:buSzPts val="1500"/>
              <a:buFont typeface="Proxima Nova"/>
              <a:buNone/>
            </a:pPr>
            <a:r>
              <a:rPr lang="en" sz="3100" b="1">
                <a:solidFill>
                  <a:schemeClr val="dk1"/>
                </a:solidFill>
                <a:latin typeface="Proxima Nova"/>
                <a:ea typeface="Proxima Nova"/>
                <a:cs typeface="Proxima Nova"/>
                <a:sym typeface="Proxima Nova"/>
              </a:rPr>
              <a:t>Online Referral Portal</a:t>
            </a:r>
            <a:endParaRPr sz="3100" b="1">
              <a:solidFill>
                <a:schemeClr val="dk1"/>
              </a:solidFill>
              <a:latin typeface="Proxima Nova"/>
              <a:ea typeface="Proxima Nova"/>
              <a:cs typeface="Proxima Nova"/>
              <a:sym typeface="Proxima Nova"/>
            </a:endParaRPr>
          </a:p>
        </p:txBody>
      </p:sp>
      <p:sp>
        <p:nvSpPr>
          <p:cNvPr id="629" name="Google Shape;629;p53"/>
          <p:cNvSpPr txBox="1"/>
          <p:nvPr/>
        </p:nvSpPr>
        <p:spPr>
          <a:xfrm>
            <a:off x="1566430" y="3508510"/>
            <a:ext cx="1273200" cy="3078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 sz="1000">
                <a:solidFill>
                  <a:schemeClr val="dk1"/>
                </a:solidFill>
                <a:latin typeface="Proxima Nova Extrabold"/>
                <a:ea typeface="Proxima Nova Extrabold"/>
                <a:cs typeface="Proxima Nova Extrabold"/>
                <a:sym typeface="Proxima Nova Extrabold"/>
              </a:rPr>
              <a:t>Easy alternative to EHR or fax</a:t>
            </a:r>
            <a:endParaRPr sz="1100">
              <a:solidFill>
                <a:schemeClr val="dk1"/>
              </a:solidFill>
              <a:latin typeface="Proxima Nova Extrabold"/>
              <a:ea typeface="Proxima Nova Extrabold"/>
              <a:cs typeface="Proxima Nova Extrabold"/>
              <a:sym typeface="Proxima Nova Extrabold"/>
            </a:endParaRPr>
          </a:p>
        </p:txBody>
      </p:sp>
      <p:sp>
        <p:nvSpPr>
          <p:cNvPr id="630" name="Google Shape;630;p53"/>
          <p:cNvSpPr txBox="1"/>
          <p:nvPr/>
        </p:nvSpPr>
        <p:spPr>
          <a:xfrm>
            <a:off x="2882113" y="3505333"/>
            <a:ext cx="1150500" cy="3078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 sz="1000">
                <a:solidFill>
                  <a:schemeClr val="dk1"/>
                </a:solidFill>
                <a:latin typeface="Proxima Nova Extrabold"/>
                <a:ea typeface="Proxima Nova Extrabold"/>
                <a:cs typeface="Proxima Nova Extrabold"/>
                <a:sym typeface="Proxima Nova Extrabold"/>
              </a:rPr>
              <a:t>Same outcome report as fax</a:t>
            </a:r>
            <a:endParaRPr sz="1100">
              <a:solidFill>
                <a:schemeClr val="dk1"/>
              </a:solidFill>
              <a:latin typeface="Proxima Nova Extrabold"/>
              <a:ea typeface="Proxima Nova Extrabold"/>
              <a:cs typeface="Proxima Nova Extrabold"/>
              <a:sym typeface="Proxima Nova Extrabold"/>
            </a:endParaRPr>
          </a:p>
        </p:txBody>
      </p:sp>
      <p:sp>
        <p:nvSpPr>
          <p:cNvPr id="631" name="Google Shape;631;p53"/>
          <p:cNvSpPr txBox="1"/>
          <p:nvPr/>
        </p:nvSpPr>
        <p:spPr>
          <a:xfrm>
            <a:off x="615400" y="1276700"/>
            <a:ext cx="2744400" cy="1038900"/>
          </a:xfrm>
          <a:prstGeom prst="rect">
            <a:avLst/>
          </a:prstGeom>
          <a:noFill/>
          <a:ln>
            <a:noFill/>
          </a:ln>
        </p:spPr>
        <p:txBody>
          <a:bodyPr spcFirstLastPara="1" wrap="square" lIns="0" tIns="0" rIns="0" bIns="0" anchor="t" anchorCtr="0">
            <a:spAutoFit/>
          </a:bodyPr>
          <a:lstStyle/>
          <a:p>
            <a:pPr marL="127000" marR="0" lvl="0" indent="-133350" algn="l" rtl="0">
              <a:spcBef>
                <a:spcPts val="0"/>
              </a:spcBef>
              <a:spcAft>
                <a:spcPts val="0"/>
              </a:spcAft>
              <a:buClr>
                <a:schemeClr val="dk1"/>
              </a:buClr>
              <a:buSzPts val="1100"/>
              <a:buFont typeface="Proxima Nova"/>
              <a:buChar char="•"/>
            </a:pPr>
            <a:r>
              <a:rPr lang="en" sz="1100">
                <a:solidFill>
                  <a:schemeClr val="dk1"/>
                </a:solidFill>
                <a:latin typeface="Proxima Nova"/>
                <a:ea typeface="Proxima Nova"/>
                <a:cs typeface="Proxima Nova"/>
                <a:sym typeface="Proxima Nova"/>
              </a:rPr>
              <a:t>Available for every state at Rally launch</a:t>
            </a:r>
            <a:endParaRPr sz="1100">
              <a:solidFill>
                <a:schemeClr val="dk1"/>
              </a:solidFill>
              <a:latin typeface="Proxima Nova"/>
              <a:ea typeface="Proxima Nova"/>
              <a:cs typeface="Proxima Nova"/>
              <a:sym typeface="Proxima Nova"/>
            </a:endParaRPr>
          </a:p>
          <a:p>
            <a:pPr marL="127000" marR="0" lvl="0" indent="-133350" algn="l" rtl="0">
              <a:spcBef>
                <a:spcPts val="500"/>
              </a:spcBef>
              <a:spcAft>
                <a:spcPts val="0"/>
              </a:spcAft>
              <a:buClr>
                <a:schemeClr val="dk1"/>
              </a:buClr>
              <a:buSzPts val="1100"/>
              <a:buFont typeface="Proxima Nova"/>
              <a:buChar char="•"/>
            </a:pPr>
            <a:r>
              <a:rPr lang="en" sz="1100">
                <a:solidFill>
                  <a:schemeClr val="dk1"/>
                </a:solidFill>
                <a:latin typeface="Proxima Nova"/>
                <a:ea typeface="Proxima Nova"/>
                <a:cs typeface="Proxima Nova"/>
                <a:sym typeface="Proxima Nova"/>
              </a:rPr>
              <a:t>Easy and secure way for providers to refer</a:t>
            </a:r>
            <a:endParaRPr sz="1100">
              <a:solidFill>
                <a:schemeClr val="dk1"/>
              </a:solidFill>
              <a:latin typeface="Proxima Nova"/>
              <a:ea typeface="Proxima Nova"/>
              <a:cs typeface="Proxima Nova"/>
              <a:sym typeface="Proxima Nova"/>
            </a:endParaRPr>
          </a:p>
          <a:p>
            <a:pPr marL="127000" marR="0" lvl="0" indent="-133350" algn="l" rtl="0">
              <a:spcBef>
                <a:spcPts val="500"/>
              </a:spcBef>
              <a:spcAft>
                <a:spcPts val="0"/>
              </a:spcAft>
              <a:buClr>
                <a:schemeClr val="dk1"/>
              </a:buClr>
              <a:buSzPts val="1100"/>
              <a:buFont typeface="Proxima Nova"/>
              <a:buChar char="•"/>
            </a:pPr>
            <a:r>
              <a:rPr lang="en" sz="1100">
                <a:solidFill>
                  <a:schemeClr val="dk1"/>
                </a:solidFill>
                <a:latin typeface="Proxima Nova"/>
                <a:ea typeface="Proxima Nova"/>
                <a:cs typeface="Proxima Nova"/>
                <a:sym typeface="Proxima Nova"/>
              </a:rPr>
              <a:t>NRT Pre-Auth included</a:t>
            </a:r>
            <a:endParaRPr sz="1100">
              <a:solidFill>
                <a:schemeClr val="dk1"/>
              </a:solidFill>
              <a:latin typeface="Proxima Nova"/>
              <a:ea typeface="Proxima Nova"/>
              <a:cs typeface="Proxima Nova"/>
              <a:sym typeface="Proxima Nova"/>
            </a:endParaRPr>
          </a:p>
          <a:p>
            <a:pPr marL="127000" marR="0" lvl="0" indent="-133350" algn="l" rtl="0">
              <a:spcBef>
                <a:spcPts val="500"/>
              </a:spcBef>
              <a:spcAft>
                <a:spcPts val="0"/>
              </a:spcAft>
              <a:buClr>
                <a:schemeClr val="dk1"/>
              </a:buClr>
              <a:buSzPts val="1100"/>
              <a:buFont typeface="Proxima Nova"/>
              <a:buChar char="•"/>
            </a:pPr>
            <a:r>
              <a:rPr lang="en" sz="1100" u="sng">
                <a:solidFill>
                  <a:schemeClr val="dk1"/>
                </a:solidFill>
                <a:latin typeface="Proxima Nova"/>
                <a:ea typeface="Proxima Nova"/>
                <a:cs typeface="Proxima Nova"/>
                <a:sym typeface="Proxima Nova"/>
                <a:hlinkClick r:id="rId4">
                  <a:extLst>
                    <a:ext uri="{A12FA001-AC4F-418D-AE19-62706E023703}">
                      <ahyp:hlinkClr xmlns:ahyp="http://schemas.microsoft.com/office/drawing/2018/hyperlinkcolor" val="tx"/>
                    </a:ext>
                  </a:extLst>
                </a:hlinkClick>
              </a:rPr>
              <a:t>Link</a:t>
            </a:r>
            <a:r>
              <a:rPr lang="en" sz="1100">
                <a:solidFill>
                  <a:schemeClr val="dk1"/>
                </a:solidFill>
                <a:latin typeface="Proxima Nova"/>
                <a:ea typeface="Proxima Nova"/>
                <a:cs typeface="Proxima Nova"/>
                <a:sym typeface="Proxima Nova"/>
              </a:rPr>
              <a:t> can be easily shared via QR code and built into state’s website</a:t>
            </a:r>
            <a:endParaRPr sz="1100">
              <a:solidFill>
                <a:schemeClr val="dk1"/>
              </a:solidFill>
              <a:latin typeface="Proxima Nova"/>
              <a:ea typeface="Proxima Nova"/>
              <a:cs typeface="Proxima Nova"/>
              <a:sym typeface="Proxima Nova"/>
            </a:endParaRPr>
          </a:p>
        </p:txBody>
      </p:sp>
      <p:pic>
        <p:nvPicPr>
          <p:cNvPr id="632" name="Google Shape;632;p53"/>
          <p:cNvPicPr preferRelativeResize="0"/>
          <p:nvPr/>
        </p:nvPicPr>
        <p:blipFill rotWithShape="1">
          <a:blip r:embed="rId5">
            <a:alphaModFix/>
          </a:blip>
          <a:srcRect/>
          <a:stretch/>
        </p:blipFill>
        <p:spPr>
          <a:xfrm>
            <a:off x="4718514" y="1660850"/>
            <a:ext cx="3679614" cy="2302448"/>
          </a:xfrm>
          <a:prstGeom prst="rect">
            <a:avLst/>
          </a:prstGeom>
          <a:noFill/>
          <a:ln>
            <a:noFill/>
          </a:ln>
        </p:spPr>
      </p:pic>
      <p:pic>
        <p:nvPicPr>
          <p:cNvPr id="633" name="Google Shape;633;p53"/>
          <p:cNvPicPr preferRelativeResize="0"/>
          <p:nvPr/>
        </p:nvPicPr>
        <p:blipFill rotWithShape="1">
          <a:blip r:embed="rId6">
            <a:alphaModFix/>
          </a:blip>
          <a:srcRect/>
          <a:stretch/>
        </p:blipFill>
        <p:spPr>
          <a:xfrm>
            <a:off x="4199468" y="1503650"/>
            <a:ext cx="4734882" cy="2708504"/>
          </a:xfrm>
          <a:prstGeom prst="rect">
            <a:avLst/>
          </a:prstGeom>
          <a:noFill/>
          <a:ln>
            <a:noFill/>
          </a:ln>
          <a:effectLst>
            <a:reflection stA="35000" endPos="2000" fadeDir="5400012" sy="-100000" algn="bl" rotWithShape="0"/>
          </a:effectLst>
        </p:spPr>
      </p:pic>
      <p:sp>
        <p:nvSpPr>
          <p:cNvPr id="634" name="Google Shape;634;p53"/>
          <p:cNvSpPr txBox="1"/>
          <p:nvPr/>
        </p:nvSpPr>
        <p:spPr>
          <a:xfrm>
            <a:off x="250747" y="3505333"/>
            <a:ext cx="1273200" cy="1539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 sz="1000">
                <a:solidFill>
                  <a:schemeClr val="dk1"/>
                </a:solidFill>
                <a:latin typeface="Proxima Nova Extrabold"/>
                <a:ea typeface="Proxima Nova Extrabold"/>
                <a:cs typeface="Proxima Nova Extrabold"/>
                <a:sym typeface="Proxima Nova Extrabold"/>
              </a:rPr>
              <a:t>Real time referral</a:t>
            </a:r>
            <a:endParaRPr sz="1100">
              <a:solidFill>
                <a:schemeClr val="dk1"/>
              </a:solidFill>
              <a:latin typeface="Proxima Nova Extrabold"/>
              <a:ea typeface="Proxima Nova Extrabold"/>
              <a:cs typeface="Proxima Nova Extrabold"/>
              <a:sym typeface="Proxima Nova Extrabold"/>
            </a:endParaRPr>
          </a:p>
        </p:txBody>
      </p:sp>
      <p:grpSp>
        <p:nvGrpSpPr>
          <p:cNvPr id="635" name="Google Shape;635;p53"/>
          <p:cNvGrpSpPr/>
          <p:nvPr/>
        </p:nvGrpSpPr>
        <p:grpSpPr>
          <a:xfrm>
            <a:off x="1974432" y="3080393"/>
            <a:ext cx="457204" cy="351908"/>
            <a:chOff x="3067124" y="3863368"/>
            <a:chExt cx="220212" cy="203262"/>
          </a:xfrm>
        </p:grpSpPr>
        <p:sp>
          <p:nvSpPr>
            <p:cNvPr id="636" name="Google Shape;636;p53"/>
            <p:cNvSpPr/>
            <p:nvPr/>
          </p:nvSpPr>
          <p:spPr>
            <a:xfrm>
              <a:off x="3067124" y="3863368"/>
              <a:ext cx="220212" cy="169385"/>
            </a:xfrm>
            <a:custGeom>
              <a:avLst/>
              <a:gdLst/>
              <a:ahLst/>
              <a:cxnLst/>
              <a:rect l="l" t="t" r="r" b="b"/>
              <a:pathLst>
                <a:path w="220212" h="169385" extrusionOk="0">
                  <a:moveTo>
                    <a:pt x="0" y="143978"/>
                  </a:moveTo>
                  <a:cubicBezTo>
                    <a:pt x="0" y="157952"/>
                    <a:pt x="11434" y="169386"/>
                    <a:pt x="25409" y="169386"/>
                  </a:cubicBezTo>
                  <a:lnTo>
                    <a:pt x="194803" y="169386"/>
                  </a:lnTo>
                  <a:cubicBezTo>
                    <a:pt x="208778" y="169386"/>
                    <a:pt x="220212" y="157952"/>
                    <a:pt x="220212" y="143978"/>
                  </a:cubicBezTo>
                  <a:lnTo>
                    <a:pt x="220212" y="25408"/>
                  </a:lnTo>
                  <a:cubicBezTo>
                    <a:pt x="220212" y="11434"/>
                    <a:pt x="208778" y="0"/>
                    <a:pt x="194803" y="0"/>
                  </a:cubicBezTo>
                  <a:lnTo>
                    <a:pt x="25409" y="0"/>
                  </a:lnTo>
                  <a:cubicBezTo>
                    <a:pt x="11434" y="0"/>
                    <a:pt x="0" y="11434"/>
                    <a:pt x="0" y="25408"/>
                  </a:cubicBezTo>
                  <a:lnTo>
                    <a:pt x="0" y="143978"/>
                  </a:lnTo>
                  <a:close/>
                  <a:moveTo>
                    <a:pt x="25409" y="16939"/>
                  </a:moveTo>
                  <a:lnTo>
                    <a:pt x="194803" y="16939"/>
                  </a:lnTo>
                  <a:cubicBezTo>
                    <a:pt x="199462" y="16939"/>
                    <a:pt x="203273" y="20750"/>
                    <a:pt x="203273" y="25408"/>
                  </a:cubicBezTo>
                  <a:lnTo>
                    <a:pt x="203273" y="143978"/>
                  </a:lnTo>
                  <a:cubicBezTo>
                    <a:pt x="203273" y="148636"/>
                    <a:pt x="199462" y="152447"/>
                    <a:pt x="194803" y="152447"/>
                  </a:cubicBezTo>
                  <a:lnTo>
                    <a:pt x="25409" y="152447"/>
                  </a:lnTo>
                  <a:cubicBezTo>
                    <a:pt x="20751" y="152447"/>
                    <a:pt x="16939" y="148636"/>
                    <a:pt x="16939" y="143978"/>
                  </a:cubicBezTo>
                  <a:lnTo>
                    <a:pt x="16939" y="25408"/>
                  </a:lnTo>
                  <a:cubicBezTo>
                    <a:pt x="16939" y="20750"/>
                    <a:pt x="20751" y="16939"/>
                    <a:pt x="25409" y="16939"/>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637" name="Google Shape;637;p53"/>
            <p:cNvSpPr/>
            <p:nvPr/>
          </p:nvSpPr>
          <p:spPr>
            <a:xfrm>
              <a:off x="3134882" y="4049692"/>
              <a:ext cx="84697" cy="16938"/>
            </a:xfrm>
            <a:custGeom>
              <a:avLst/>
              <a:gdLst/>
              <a:ahLst/>
              <a:cxnLst/>
              <a:rect l="l" t="t" r="r" b="b"/>
              <a:pathLst>
                <a:path w="84697" h="16938" extrusionOk="0">
                  <a:moveTo>
                    <a:pt x="8470" y="0"/>
                  </a:moveTo>
                  <a:cubicBezTo>
                    <a:pt x="3811" y="0"/>
                    <a:pt x="0" y="3811"/>
                    <a:pt x="0" y="8469"/>
                  </a:cubicBezTo>
                  <a:cubicBezTo>
                    <a:pt x="0" y="13127"/>
                    <a:pt x="3811" y="16939"/>
                    <a:pt x="8470" y="16939"/>
                  </a:cubicBezTo>
                  <a:lnTo>
                    <a:pt x="76227" y="16939"/>
                  </a:lnTo>
                  <a:cubicBezTo>
                    <a:pt x="80886" y="16939"/>
                    <a:pt x="84697" y="13127"/>
                    <a:pt x="84697" y="8469"/>
                  </a:cubicBezTo>
                  <a:cubicBezTo>
                    <a:pt x="84697" y="3811"/>
                    <a:pt x="80886" y="0"/>
                    <a:pt x="76227" y="0"/>
                  </a:cubicBezTo>
                  <a:lnTo>
                    <a:pt x="8470" y="0"/>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grpSp>
      <p:grpSp>
        <p:nvGrpSpPr>
          <p:cNvPr id="638" name="Google Shape;638;p53"/>
          <p:cNvGrpSpPr/>
          <p:nvPr/>
        </p:nvGrpSpPr>
        <p:grpSpPr>
          <a:xfrm>
            <a:off x="3321871" y="3012305"/>
            <a:ext cx="271004" cy="432399"/>
            <a:chOff x="6770717" y="5391120"/>
            <a:chExt cx="203273" cy="203262"/>
          </a:xfrm>
        </p:grpSpPr>
        <p:sp>
          <p:nvSpPr>
            <p:cNvPr id="639" name="Google Shape;639;p53"/>
            <p:cNvSpPr/>
            <p:nvPr/>
          </p:nvSpPr>
          <p:spPr>
            <a:xfrm>
              <a:off x="6770717" y="5424997"/>
              <a:ext cx="169394" cy="169385"/>
            </a:xfrm>
            <a:custGeom>
              <a:avLst/>
              <a:gdLst/>
              <a:ahLst/>
              <a:cxnLst/>
              <a:rect l="l" t="t" r="r" b="b"/>
              <a:pathLst>
                <a:path w="169394" h="169385" extrusionOk="0">
                  <a:moveTo>
                    <a:pt x="169394" y="160916"/>
                  </a:moveTo>
                  <a:lnTo>
                    <a:pt x="169394" y="8469"/>
                  </a:lnTo>
                  <a:cubicBezTo>
                    <a:pt x="169394" y="3811"/>
                    <a:pt x="165583" y="0"/>
                    <a:pt x="160925" y="0"/>
                  </a:cubicBezTo>
                  <a:lnTo>
                    <a:pt x="8470" y="0"/>
                  </a:lnTo>
                  <a:cubicBezTo>
                    <a:pt x="3811" y="0"/>
                    <a:pt x="0" y="3811"/>
                    <a:pt x="0" y="8469"/>
                  </a:cubicBezTo>
                  <a:lnTo>
                    <a:pt x="0" y="160916"/>
                  </a:lnTo>
                  <a:cubicBezTo>
                    <a:pt x="0" y="165574"/>
                    <a:pt x="3811" y="169386"/>
                    <a:pt x="8470" y="169386"/>
                  </a:cubicBezTo>
                  <a:lnTo>
                    <a:pt x="160925" y="169386"/>
                  </a:lnTo>
                  <a:cubicBezTo>
                    <a:pt x="165583" y="169386"/>
                    <a:pt x="169394" y="165574"/>
                    <a:pt x="169394" y="160916"/>
                  </a:cubicBezTo>
                  <a:close/>
                  <a:moveTo>
                    <a:pt x="16939" y="16939"/>
                  </a:moveTo>
                  <a:lnTo>
                    <a:pt x="152455" y="16939"/>
                  </a:lnTo>
                  <a:lnTo>
                    <a:pt x="152455" y="152447"/>
                  </a:lnTo>
                  <a:lnTo>
                    <a:pt x="16939" y="152447"/>
                  </a:lnTo>
                  <a:lnTo>
                    <a:pt x="16939" y="16939"/>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640" name="Google Shape;640;p53"/>
            <p:cNvSpPr/>
            <p:nvPr/>
          </p:nvSpPr>
          <p:spPr>
            <a:xfrm>
              <a:off x="6804596" y="5391120"/>
              <a:ext cx="169394" cy="169385"/>
            </a:xfrm>
            <a:custGeom>
              <a:avLst/>
              <a:gdLst/>
              <a:ahLst/>
              <a:cxnLst/>
              <a:rect l="l" t="t" r="r" b="b"/>
              <a:pathLst>
                <a:path w="169394" h="169385" extrusionOk="0">
                  <a:moveTo>
                    <a:pt x="169394" y="160916"/>
                  </a:moveTo>
                  <a:lnTo>
                    <a:pt x="169394" y="8469"/>
                  </a:lnTo>
                  <a:cubicBezTo>
                    <a:pt x="169394" y="3811"/>
                    <a:pt x="165583" y="0"/>
                    <a:pt x="160925" y="0"/>
                  </a:cubicBezTo>
                  <a:lnTo>
                    <a:pt x="8470" y="0"/>
                  </a:lnTo>
                  <a:cubicBezTo>
                    <a:pt x="3811" y="0"/>
                    <a:pt x="0" y="3811"/>
                    <a:pt x="0" y="8469"/>
                  </a:cubicBezTo>
                  <a:cubicBezTo>
                    <a:pt x="0" y="13127"/>
                    <a:pt x="3811" y="16939"/>
                    <a:pt x="8470" y="16939"/>
                  </a:cubicBezTo>
                  <a:lnTo>
                    <a:pt x="152455" y="16939"/>
                  </a:lnTo>
                  <a:lnTo>
                    <a:pt x="152455" y="160916"/>
                  </a:lnTo>
                  <a:cubicBezTo>
                    <a:pt x="152455" y="165574"/>
                    <a:pt x="156266" y="169386"/>
                    <a:pt x="160925" y="169386"/>
                  </a:cubicBezTo>
                  <a:cubicBezTo>
                    <a:pt x="165583" y="169386"/>
                    <a:pt x="169394" y="165574"/>
                    <a:pt x="169394" y="160916"/>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grpSp>
      <p:grpSp>
        <p:nvGrpSpPr>
          <p:cNvPr id="641" name="Google Shape;641;p53"/>
          <p:cNvGrpSpPr/>
          <p:nvPr/>
        </p:nvGrpSpPr>
        <p:grpSpPr>
          <a:xfrm>
            <a:off x="658748" y="3102449"/>
            <a:ext cx="457194" cy="307791"/>
            <a:chOff x="5133522" y="2521571"/>
            <a:chExt cx="220133" cy="220197"/>
          </a:xfrm>
        </p:grpSpPr>
        <p:sp>
          <p:nvSpPr>
            <p:cNvPr id="642" name="Google Shape;642;p53"/>
            <p:cNvSpPr/>
            <p:nvPr/>
          </p:nvSpPr>
          <p:spPr>
            <a:xfrm>
              <a:off x="5201280" y="2521571"/>
              <a:ext cx="152375" cy="220197"/>
            </a:xfrm>
            <a:custGeom>
              <a:avLst/>
              <a:gdLst/>
              <a:ahLst/>
              <a:cxnLst/>
              <a:rect l="l" t="t" r="r" b="b"/>
              <a:pathLst>
                <a:path w="152375" h="220197" extrusionOk="0">
                  <a:moveTo>
                    <a:pt x="8470" y="169331"/>
                  </a:moveTo>
                  <a:lnTo>
                    <a:pt x="33879" y="169331"/>
                  </a:lnTo>
                  <a:lnTo>
                    <a:pt x="33879" y="211677"/>
                  </a:lnTo>
                  <a:cubicBezTo>
                    <a:pt x="33879" y="215065"/>
                    <a:pt x="35891" y="218135"/>
                    <a:pt x="39067" y="219511"/>
                  </a:cubicBezTo>
                  <a:cubicBezTo>
                    <a:pt x="42243" y="220888"/>
                    <a:pt x="45842" y="220147"/>
                    <a:pt x="48277" y="217712"/>
                  </a:cubicBezTo>
                  <a:lnTo>
                    <a:pt x="149914" y="116080"/>
                  </a:lnTo>
                  <a:cubicBezTo>
                    <a:pt x="153196" y="112798"/>
                    <a:pt x="153196" y="107399"/>
                    <a:pt x="149914" y="104117"/>
                  </a:cubicBezTo>
                  <a:lnTo>
                    <a:pt x="48277" y="2486"/>
                  </a:lnTo>
                  <a:cubicBezTo>
                    <a:pt x="45842" y="51"/>
                    <a:pt x="42243" y="-690"/>
                    <a:pt x="39067" y="686"/>
                  </a:cubicBezTo>
                  <a:cubicBezTo>
                    <a:pt x="35891" y="2063"/>
                    <a:pt x="33879" y="5133"/>
                    <a:pt x="33879" y="8520"/>
                  </a:cubicBezTo>
                  <a:lnTo>
                    <a:pt x="33879" y="50867"/>
                  </a:lnTo>
                  <a:lnTo>
                    <a:pt x="8470" y="50867"/>
                  </a:lnTo>
                  <a:cubicBezTo>
                    <a:pt x="3811" y="50867"/>
                    <a:pt x="0" y="54678"/>
                    <a:pt x="0" y="59336"/>
                  </a:cubicBezTo>
                  <a:lnTo>
                    <a:pt x="0" y="160967"/>
                  </a:lnTo>
                  <a:cubicBezTo>
                    <a:pt x="0" y="165520"/>
                    <a:pt x="3811" y="169331"/>
                    <a:pt x="8470" y="169331"/>
                  </a:cubicBezTo>
                  <a:close/>
                  <a:moveTo>
                    <a:pt x="16939" y="67700"/>
                  </a:moveTo>
                  <a:lnTo>
                    <a:pt x="42349" y="67700"/>
                  </a:lnTo>
                  <a:cubicBezTo>
                    <a:pt x="47007" y="67700"/>
                    <a:pt x="50818" y="63888"/>
                    <a:pt x="50818" y="59230"/>
                  </a:cubicBezTo>
                  <a:lnTo>
                    <a:pt x="50818" y="28847"/>
                  </a:lnTo>
                  <a:lnTo>
                    <a:pt x="132022" y="110046"/>
                  </a:lnTo>
                  <a:lnTo>
                    <a:pt x="50818" y="191245"/>
                  </a:lnTo>
                  <a:lnTo>
                    <a:pt x="50818" y="160862"/>
                  </a:lnTo>
                  <a:cubicBezTo>
                    <a:pt x="50818" y="156203"/>
                    <a:pt x="47007" y="152392"/>
                    <a:pt x="42349" y="152392"/>
                  </a:cubicBezTo>
                  <a:lnTo>
                    <a:pt x="16939" y="152392"/>
                  </a:lnTo>
                  <a:lnTo>
                    <a:pt x="16939" y="67700"/>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643" name="Google Shape;643;p53"/>
            <p:cNvSpPr/>
            <p:nvPr/>
          </p:nvSpPr>
          <p:spPr>
            <a:xfrm>
              <a:off x="5133522" y="2572332"/>
              <a:ext cx="16939" cy="118569"/>
            </a:xfrm>
            <a:custGeom>
              <a:avLst/>
              <a:gdLst/>
              <a:ahLst/>
              <a:cxnLst/>
              <a:rect l="l" t="t" r="r" b="b"/>
              <a:pathLst>
                <a:path w="16939" h="118569" extrusionOk="0">
                  <a:moveTo>
                    <a:pt x="8470" y="118570"/>
                  </a:moveTo>
                  <a:cubicBezTo>
                    <a:pt x="13128" y="118570"/>
                    <a:pt x="16939" y="114759"/>
                    <a:pt x="16939" y="110101"/>
                  </a:cubicBezTo>
                  <a:lnTo>
                    <a:pt x="16939" y="8469"/>
                  </a:lnTo>
                  <a:cubicBezTo>
                    <a:pt x="16939" y="3811"/>
                    <a:pt x="13128" y="0"/>
                    <a:pt x="8470" y="0"/>
                  </a:cubicBezTo>
                  <a:cubicBezTo>
                    <a:pt x="3811" y="0"/>
                    <a:pt x="0" y="3811"/>
                    <a:pt x="0" y="8469"/>
                  </a:cubicBezTo>
                  <a:lnTo>
                    <a:pt x="0" y="110101"/>
                  </a:lnTo>
                  <a:cubicBezTo>
                    <a:pt x="0" y="114759"/>
                    <a:pt x="3811" y="118570"/>
                    <a:pt x="8470" y="11857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644" name="Google Shape;644;p53"/>
            <p:cNvSpPr/>
            <p:nvPr/>
          </p:nvSpPr>
          <p:spPr>
            <a:xfrm>
              <a:off x="5167401" y="2572332"/>
              <a:ext cx="16939" cy="118569"/>
            </a:xfrm>
            <a:custGeom>
              <a:avLst/>
              <a:gdLst/>
              <a:ahLst/>
              <a:cxnLst/>
              <a:rect l="l" t="t" r="r" b="b"/>
              <a:pathLst>
                <a:path w="16939" h="118569" extrusionOk="0">
                  <a:moveTo>
                    <a:pt x="8470" y="118570"/>
                  </a:moveTo>
                  <a:cubicBezTo>
                    <a:pt x="13128" y="118570"/>
                    <a:pt x="16939" y="114759"/>
                    <a:pt x="16939" y="110101"/>
                  </a:cubicBezTo>
                  <a:lnTo>
                    <a:pt x="16939" y="8469"/>
                  </a:lnTo>
                  <a:cubicBezTo>
                    <a:pt x="16939" y="3811"/>
                    <a:pt x="13128" y="0"/>
                    <a:pt x="8470" y="0"/>
                  </a:cubicBezTo>
                  <a:cubicBezTo>
                    <a:pt x="3811" y="0"/>
                    <a:pt x="0" y="3811"/>
                    <a:pt x="0" y="8469"/>
                  </a:cubicBezTo>
                  <a:lnTo>
                    <a:pt x="0" y="110101"/>
                  </a:lnTo>
                  <a:cubicBezTo>
                    <a:pt x="0" y="114759"/>
                    <a:pt x="3811" y="118570"/>
                    <a:pt x="8470" y="11857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grpSp>
      <p:pic>
        <p:nvPicPr>
          <p:cNvPr id="645" name="Google Shape;645;p53" title="Screenshot 2025-05-01 at 9.54.05 AM.png"/>
          <p:cNvPicPr preferRelativeResize="0"/>
          <p:nvPr/>
        </p:nvPicPr>
        <p:blipFill>
          <a:blip r:embed="rId7">
            <a:alphaModFix/>
          </a:blip>
          <a:stretch>
            <a:fillRect/>
          </a:stretch>
        </p:blipFill>
        <p:spPr>
          <a:xfrm>
            <a:off x="4718525" y="1660850"/>
            <a:ext cx="3679602" cy="23024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9"/>
        <p:cNvGrpSpPr/>
        <p:nvPr/>
      </p:nvGrpSpPr>
      <p:grpSpPr>
        <a:xfrm>
          <a:off x="0" y="0"/>
          <a:ext cx="0" cy="0"/>
          <a:chOff x="0" y="0"/>
          <a:chExt cx="0" cy="0"/>
        </a:xfrm>
      </p:grpSpPr>
      <p:pic>
        <p:nvPicPr>
          <p:cNvPr id="650" name="Google Shape;650;p54"/>
          <p:cNvPicPr preferRelativeResize="0"/>
          <p:nvPr/>
        </p:nvPicPr>
        <p:blipFill>
          <a:blip r:embed="rId3">
            <a:alphaModFix/>
          </a:blip>
          <a:stretch>
            <a:fillRect/>
          </a:stretch>
        </p:blipFill>
        <p:spPr>
          <a:xfrm>
            <a:off x="8452900" y="4956076"/>
            <a:ext cx="561798" cy="84468"/>
          </a:xfrm>
          <a:prstGeom prst="rect">
            <a:avLst/>
          </a:prstGeom>
          <a:noFill/>
          <a:ln>
            <a:noFill/>
          </a:ln>
        </p:spPr>
      </p:pic>
      <p:sp>
        <p:nvSpPr>
          <p:cNvPr id="651" name="Google Shape;651;p54"/>
          <p:cNvSpPr txBox="1">
            <a:spLocks noGrp="1"/>
          </p:cNvSpPr>
          <p:nvPr>
            <p:ph type="sldNum" idx="4294967295"/>
          </p:nvPr>
        </p:nvSpPr>
        <p:spPr>
          <a:xfrm>
            <a:off x="-12575" y="4906375"/>
            <a:ext cx="308100" cy="183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600">
                <a:solidFill>
                  <a:schemeClr val="lt2"/>
                </a:solidFill>
                <a:latin typeface="Proxima Nova"/>
                <a:ea typeface="Proxima Nova"/>
                <a:cs typeface="Proxima Nova"/>
                <a:sym typeface="Proxima Nova"/>
              </a:rPr>
              <a:t>22</a:t>
            </a:fld>
            <a:endParaRPr sz="600">
              <a:solidFill>
                <a:schemeClr val="lt2"/>
              </a:solidFill>
              <a:latin typeface="Proxima Nova"/>
              <a:ea typeface="Proxima Nova"/>
              <a:cs typeface="Proxima Nova"/>
              <a:sym typeface="Proxima Nova"/>
            </a:endParaRPr>
          </a:p>
        </p:txBody>
      </p:sp>
      <p:sp>
        <p:nvSpPr>
          <p:cNvPr id="652" name="Google Shape;652;p54"/>
          <p:cNvSpPr txBox="1"/>
          <p:nvPr/>
        </p:nvSpPr>
        <p:spPr>
          <a:xfrm>
            <a:off x="415750" y="612025"/>
            <a:ext cx="6651000" cy="498600"/>
          </a:xfrm>
          <a:prstGeom prst="rect">
            <a:avLst/>
          </a:prstGeom>
          <a:noFill/>
          <a:ln>
            <a:noFill/>
          </a:ln>
        </p:spPr>
        <p:txBody>
          <a:bodyPr spcFirstLastPara="1" wrap="square" lIns="68575" tIns="34275" rIns="68575" bIns="34275" anchor="t" anchorCtr="0">
            <a:spAutoFit/>
          </a:bodyPr>
          <a:lstStyle/>
          <a:p>
            <a:pPr marL="0" lvl="0" indent="0" algn="l" rtl="0">
              <a:lnSpc>
                <a:spcPct val="90000"/>
              </a:lnSpc>
              <a:spcBef>
                <a:spcPts val="0"/>
              </a:spcBef>
              <a:spcAft>
                <a:spcPts val="0"/>
              </a:spcAft>
              <a:buClr>
                <a:schemeClr val="lt1"/>
              </a:buClr>
              <a:buSzPts val="1500"/>
              <a:buFont typeface="Proxima Nova"/>
              <a:buNone/>
            </a:pPr>
            <a:r>
              <a:rPr lang="en" sz="3100" b="1">
                <a:solidFill>
                  <a:schemeClr val="dk1"/>
                </a:solidFill>
                <a:latin typeface="Proxima Nova"/>
                <a:ea typeface="Proxima Nova"/>
                <a:cs typeface="Proxima Nova"/>
                <a:sym typeface="Proxima Nova"/>
              </a:rPr>
              <a:t>Overview of E-Referrals</a:t>
            </a:r>
            <a:endParaRPr sz="3100" b="1">
              <a:solidFill>
                <a:schemeClr val="dk1"/>
              </a:solidFill>
              <a:latin typeface="Proxima Nova"/>
              <a:ea typeface="Proxima Nova"/>
              <a:cs typeface="Proxima Nova"/>
              <a:sym typeface="Proxima Nova"/>
            </a:endParaRPr>
          </a:p>
        </p:txBody>
      </p:sp>
      <p:graphicFrame>
        <p:nvGraphicFramePr>
          <p:cNvPr id="653" name="Google Shape;653;p54"/>
          <p:cNvGraphicFramePr/>
          <p:nvPr/>
        </p:nvGraphicFramePr>
        <p:xfrm>
          <a:off x="472461" y="1694793"/>
          <a:ext cx="8199100" cy="1753900"/>
        </p:xfrm>
        <a:graphic>
          <a:graphicData uri="http://schemas.openxmlformats.org/drawingml/2006/table">
            <a:tbl>
              <a:tblPr firstRow="1" bandRow="1">
                <a:noFill/>
                <a:tableStyleId>{BE6BBA61-D313-4119-BC2C-BAF65CA49FE0}</a:tableStyleId>
              </a:tblPr>
              <a:tblGrid>
                <a:gridCol w="1280075">
                  <a:extLst>
                    <a:ext uri="{9D8B030D-6E8A-4147-A177-3AD203B41FA5}">
                      <a16:colId xmlns:a16="http://schemas.microsoft.com/office/drawing/2014/main" val="20000"/>
                    </a:ext>
                  </a:extLst>
                </a:gridCol>
                <a:gridCol w="1465925">
                  <a:extLst>
                    <a:ext uri="{9D8B030D-6E8A-4147-A177-3AD203B41FA5}">
                      <a16:colId xmlns:a16="http://schemas.microsoft.com/office/drawing/2014/main" val="20001"/>
                    </a:ext>
                  </a:extLst>
                </a:gridCol>
                <a:gridCol w="2749750">
                  <a:extLst>
                    <a:ext uri="{9D8B030D-6E8A-4147-A177-3AD203B41FA5}">
                      <a16:colId xmlns:a16="http://schemas.microsoft.com/office/drawing/2014/main" val="20002"/>
                    </a:ext>
                  </a:extLst>
                </a:gridCol>
                <a:gridCol w="2703350">
                  <a:extLst>
                    <a:ext uri="{9D8B030D-6E8A-4147-A177-3AD203B41FA5}">
                      <a16:colId xmlns:a16="http://schemas.microsoft.com/office/drawing/2014/main" val="20003"/>
                    </a:ext>
                  </a:extLst>
                </a:gridCol>
              </a:tblGrid>
              <a:tr h="470950">
                <a:tc>
                  <a:txBody>
                    <a:bodyPr/>
                    <a:lstStyle/>
                    <a:p>
                      <a:pPr marL="0" marR="0" lvl="0" indent="0" algn="ctr" rtl="0">
                        <a:spcBef>
                          <a:spcPts val="0"/>
                        </a:spcBef>
                        <a:spcAft>
                          <a:spcPts val="0"/>
                        </a:spcAft>
                        <a:buNone/>
                      </a:pPr>
                      <a:r>
                        <a:rPr lang="en" sz="1000" b="0" u="none" strike="noStrike" cap="none">
                          <a:solidFill>
                            <a:schemeClr val="lt2"/>
                          </a:solidFill>
                          <a:latin typeface="Proxima Nova Extrabold"/>
                          <a:ea typeface="Proxima Nova Extrabold"/>
                          <a:cs typeface="Proxima Nova Extrabold"/>
                          <a:sym typeface="Proxima Nova Extrabold"/>
                        </a:rPr>
                        <a:t>Method​</a:t>
                      </a:r>
                      <a:endParaRPr sz="1100" b="0">
                        <a:solidFill>
                          <a:schemeClr val="lt2"/>
                        </a:solidFill>
                        <a:latin typeface="Proxima Nova Extrabold"/>
                        <a:ea typeface="Proxima Nova Extrabold"/>
                        <a:cs typeface="Proxima Nova Extrabold"/>
                        <a:sym typeface="Proxima Nova Extrabold"/>
                      </a:endParaRPr>
                    </a:p>
                  </a:txBody>
                  <a:tcPr marL="68600" marR="68600" marT="34300" marB="3430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accent3"/>
                    </a:solidFill>
                  </a:tcPr>
                </a:tc>
                <a:tc>
                  <a:txBody>
                    <a:bodyPr/>
                    <a:lstStyle/>
                    <a:p>
                      <a:pPr marL="0" marR="0" lvl="0" indent="0" algn="ctr" rtl="0">
                        <a:spcBef>
                          <a:spcPts val="0"/>
                        </a:spcBef>
                        <a:spcAft>
                          <a:spcPts val="0"/>
                        </a:spcAft>
                        <a:buNone/>
                      </a:pPr>
                      <a:r>
                        <a:rPr lang="en" sz="1000" b="0" u="none" strike="noStrike" cap="none">
                          <a:solidFill>
                            <a:schemeClr val="lt2"/>
                          </a:solidFill>
                          <a:latin typeface="Proxima Nova Extrabold"/>
                          <a:ea typeface="Proxima Nova Extrabold"/>
                          <a:cs typeface="Proxima Nova Extrabold"/>
                          <a:sym typeface="Proxima Nova Extrabold"/>
                        </a:rPr>
                        <a:t>Transfer Protocol (HIPAA Compliant) </a:t>
                      </a:r>
                      <a:endParaRPr sz="1100" b="0">
                        <a:solidFill>
                          <a:schemeClr val="lt2"/>
                        </a:solidFill>
                        <a:latin typeface="Proxima Nova Extrabold"/>
                        <a:ea typeface="Proxima Nova Extrabold"/>
                        <a:cs typeface="Proxima Nova Extrabold"/>
                        <a:sym typeface="Proxima Nova Extrabold"/>
                      </a:endParaRPr>
                    </a:p>
                  </a:txBody>
                  <a:tcPr marL="68600" marR="68600" marT="34300" marB="3430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accent3"/>
                    </a:solidFill>
                  </a:tcPr>
                </a:tc>
                <a:tc>
                  <a:txBody>
                    <a:bodyPr/>
                    <a:lstStyle/>
                    <a:p>
                      <a:pPr marL="0" marR="0" lvl="0" indent="0" algn="ctr" rtl="0">
                        <a:spcBef>
                          <a:spcPts val="0"/>
                        </a:spcBef>
                        <a:spcAft>
                          <a:spcPts val="0"/>
                        </a:spcAft>
                        <a:buNone/>
                      </a:pPr>
                      <a:r>
                        <a:rPr lang="en" sz="1000" b="0" u="none" strike="noStrike" cap="none">
                          <a:solidFill>
                            <a:schemeClr val="lt2"/>
                          </a:solidFill>
                          <a:latin typeface="Proxima Nova Extrabold"/>
                          <a:ea typeface="Proxima Nova Extrabold"/>
                          <a:cs typeface="Proxima Nova Extrabold"/>
                          <a:sym typeface="Proxima Nova Extrabold"/>
                        </a:rPr>
                        <a:t>Benefits​</a:t>
                      </a:r>
                      <a:endParaRPr sz="1100" b="0">
                        <a:solidFill>
                          <a:schemeClr val="lt2"/>
                        </a:solidFill>
                        <a:latin typeface="Proxima Nova Extrabold"/>
                        <a:ea typeface="Proxima Nova Extrabold"/>
                        <a:cs typeface="Proxima Nova Extrabold"/>
                        <a:sym typeface="Proxima Nova Extrabold"/>
                      </a:endParaRPr>
                    </a:p>
                  </a:txBody>
                  <a:tcPr marL="68600" marR="68600" marT="34300" marB="3430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accent3"/>
                    </a:solidFill>
                  </a:tcPr>
                </a:tc>
                <a:tc>
                  <a:txBody>
                    <a:bodyPr/>
                    <a:lstStyle/>
                    <a:p>
                      <a:pPr marL="0" marR="0" lvl="0" indent="0" algn="ctr" rtl="0">
                        <a:spcBef>
                          <a:spcPts val="0"/>
                        </a:spcBef>
                        <a:spcAft>
                          <a:spcPts val="0"/>
                        </a:spcAft>
                        <a:buNone/>
                      </a:pPr>
                      <a:r>
                        <a:rPr lang="en" sz="1000" b="0" u="none" strike="noStrike" cap="none">
                          <a:solidFill>
                            <a:schemeClr val="lt2"/>
                          </a:solidFill>
                          <a:latin typeface="Proxima Nova Extrabold"/>
                          <a:ea typeface="Proxima Nova Extrabold"/>
                          <a:cs typeface="Proxima Nova Extrabold"/>
                          <a:sym typeface="Proxima Nova Extrabold"/>
                        </a:rPr>
                        <a:t>Considerations​</a:t>
                      </a:r>
                      <a:endParaRPr sz="1100" b="0">
                        <a:solidFill>
                          <a:schemeClr val="lt2"/>
                        </a:solidFill>
                        <a:latin typeface="Proxima Nova Extrabold"/>
                        <a:ea typeface="Proxima Nova Extrabold"/>
                        <a:cs typeface="Proxima Nova Extrabold"/>
                        <a:sym typeface="Proxima Nova Extrabold"/>
                      </a:endParaRPr>
                    </a:p>
                  </a:txBody>
                  <a:tcPr marL="68600" marR="68600" marT="34300" marB="3430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accent3"/>
                    </a:solidFill>
                  </a:tcPr>
                </a:tc>
                <a:extLst>
                  <a:ext uri="{0D108BD9-81ED-4DB2-BD59-A6C34878D82A}">
                    <a16:rowId xmlns:a16="http://schemas.microsoft.com/office/drawing/2014/main" val="10000"/>
                  </a:ext>
                </a:extLst>
              </a:tr>
              <a:tr h="1282950">
                <a:tc>
                  <a:txBody>
                    <a:bodyPr/>
                    <a:lstStyle/>
                    <a:p>
                      <a:pPr marL="0" marR="0" lvl="0" indent="0" algn="l" rtl="0">
                        <a:spcBef>
                          <a:spcPts val="0"/>
                        </a:spcBef>
                        <a:spcAft>
                          <a:spcPts val="0"/>
                        </a:spcAft>
                        <a:buNone/>
                      </a:pPr>
                      <a:r>
                        <a:rPr lang="en" sz="1000" u="none" strike="noStrike" cap="none">
                          <a:latin typeface="Proxima Nova"/>
                          <a:ea typeface="Proxima Nova"/>
                          <a:cs typeface="Proxima Nova"/>
                          <a:sym typeface="Proxima Nova"/>
                        </a:rPr>
                        <a:t>Full EHR integration​</a:t>
                      </a:r>
                      <a:endParaRPr sz="1000" i="0" u="none" strike="noStrike" cap="none">
                        <a:latin typeface="Proxima Nova"/>
                        <a:ea typeface="Proxima Nova"/>
                        <a:cs typeface="Proxima Nova"/>
                        <a:sym typeface="Proxima Nova"/>
                      </a:endParaRPr>
                    </a:p>
                  </a:txBody>
                  <a:tcPr marL="68600" marR="68600" marT="34300" marB="3430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2"/>
                    </a:solidFill>
                  </a:tcPr>
                </a:tc>
                <a:tc>
                  <a:txBody>
                    <a:bodyPr/>
                    <a:lstStyle/>
                    <a:p>
                      <a:pPr marL="254000" marR="0" lvl="0" indent="-254000" algn="l" rtl="0">
                        <a:spcBef>
                          <a:spcPts val="0"/>
                        </a:spcBef>
                        <a:spcAft>
                          <a:spcPts val="0"/>
                        </a:spcAft>
                        <a:buClr>
                          <a:schemeClr val="dk1"/>
                        </a:buClr>
                        <a:buSzPts val="1000"/>
                        <a:buFont typeface="Proxima Nova"/>
                        <a:buChar char="•"/>
                      </a:pPr>
                      <a:r>
                        <a:rPr lang="en" sz="1000" i="0" u="none" strike="noStrike" cap="none">
                          <a:latin typeface="Proxima Nova"/>
                          <a:ea typeface="Proxima Nova"/>
                          <a:cs typeface="Proxima Nova"/>
                          <a:sym typeface="Proxima Nova"/>
                        </a:rPr>
                        <a:t>HL7v3 via Direct Secure Message </a:t>
                      </a:r>
                      <a:endParaRPr sz="1100">
                        <a:latin typeface="Proxima Nova"/>
                        <a:ea typeface="Proxima Nova"/>
                        <a:cs typeface="Proxima Nova"/>
                        <a:sym typeface="Proxima Nova"/>
                      </a:endParaRPr>
                    </a:p>
                    <a:p>
                      <a:pPr marL="0" marR="0" lvl="0" indent="0" algn="l" rtl="0">
                        <a:spcBef>
                          <a:spcPts val="0"/>
                        </a:spcBef>
                        <a:spcAft>
                          <a:spcPts val="0"/>
                        </a:spcAft>
                        <a:buClr>
                          <a:srgbClr val="5A5A5A"/>
                        </a:buClr>
                        <a:buSzPts val="1000"/>
                        <a:buFont typeface="Arial"/>
                        <a:buNone/>
                      </a:pPr>
                      <a:endParaRPr sz="1000" i="0" u="none" strike="noStrike" cap="none">
                        <a:latin typeface="Proxima Nova"/>
                        <a:ea typeface="Proxima Nova"/>
                        <a:cs typeface="Proxima Nova"/>
                        <a:sym typeface="Proxima Nova"/>
                      </a:endParaRPr>
                    </a:p>
                    <a:p>
                      <a:pPr marL="254000" marR="0" lvl="0" indent="-254000" algn="l" rtl="0">
                        <a:spcBef>
                          <a:spcPts val="0"/>
                        </a:spcBef>
                        <a:spcAft>
                          <a:spcPts val="0"/>
                        </a:spcAft>
                        <a:buClr>
                          <a:schemeClr val="dk1"/>
                        </a:buClr>
                        <a:buSzPts val="1000"/>
                        <a:buFont typeface="Proxima Nova"/>
                        <a:buChar char="•"/>
                      </a:pPr>
                      <a:r>
                        <a:rPr lang="en" sz="1000" i="0" u="none" strike="noStrike" cap="none">
                          <a:latin typeface="Proxima Nova"/>
                          <a:ea typeface="Proxima Nova"/>
                          <a:cs typeface="Proxima Nova"/>
                          <a:sym typeface="Proxima Nova"/>
                        </a:rPr>
                        <a:t>HL7v2 via VPN </a:t>
                      </a:r>
                      <a:endParaRPr sz="1000" u="none" strike="noStrike" cap="none">
                        <a:latin typeface="Proxima Nova"/>
                        <a:ea typeface="Proxima Nova"/>
                        <a:cs typeface="Proxima Nova"/>
                        <a:sym typeface="Proxima Nova"/>
                      </a:endParaRPr>
                    </a:p>
                  </a:txBody>
                  <a:tcPr marL="68600" marR="68600" marT="34300" marB="3430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2"/>
                    </a:solidFill>
                  </a:tcPr>
                </a:tc>
                <a:tc>
                  <a:txBody>
                    <a:bodyPr/>
                    <a:lstStyle/>
                    <a:p>
                      <a:pPr marL="254000" marR="0" lvl="0" indent="-254000" algn="l" rtl="0">
                        <a:spcBef>
                          <a:spcPts val="0"/>
                        </a:spcBef>
                        <a:spcAft>
                          <a:spcPts val="0"/>
                        </a:spcAft>
                        <a:buClr>
                          <a:schemeClr val="dk1"/>
                        </a:buClr>
                        <a:buSzPts val="1000"/>
                        <a:buFont typeface="Proxima Nova"/>
                        <a:buChar char="•"/>
                      </a:pPr>
                      <a:r>
                        <a:rPr lang="en" sz="1000" u="none" strike="noStrike" cap="none">
                          <a:latin typeface="Proxima Nova"/>
                          <a:ea typeface="Proxima Nova"/>
                          <a:cs typeface="Proxima Nova"/>
                          <a:sym typeface="Proxima Nova"/>
                        </a:rPr>
                        <a:t>HL7* has a set of international standards used across the health industry​</a:t>
                      </a:r>
                      <a:endParaRPr sz="1100">
                        <a:latin typeface="Proxima Nova"/>
                        <a:ea typeface="Proxima Nova"/>
                        <a:cs typeface="Proxima Nova"/>
                        <a:sym typeface="Proxima Nova"/>
                      </a:endParaRPr>
                    </a:p>
                    <a:p>
                      <a:pPr marL="254000" marR="0" lvl="0" indent="-254000" algn="l" rtl="0">
                        <a:spcBef>
                          <a:spcPts val="0"/>
                        </a:spcBef>
                        <a:spcAft>
                          <a:spcPts val="0"/>
                        </a:spcAft>
                        <a:buClr>
                          <a:schemeClr val="dk1"/>
                        </a:buClr>
                        <a:buSzPts val="1000"/>
                        <a:buFont typeface="Proxima Nova"/>
                        <a:buChar char="•"/>
                      </a:pPr>
                      <a:r>
                        <a:rPr lang="en" sz="1000" u="none" strike="noStrike" cap="none">
                          <a:latin typeface="Proxima Nova"/>
                          <a:ea typeface="Proxima Nova"/>
                          <a:cs typeface="Proxima Nova"/>
                          <a:sym typeface="Proxima Nova"/>
                        </a:rPr>
                        <a:t>HL7v2 and HL7v3 is a format broadly supported in most known EHR systems (EPIC, eCW, AthenaHealth, etc.)​</a:t>
                      </a:r>
                      <a:endParaRPr sz="1000" u="none" strike="noStrike" cap="none">
                        <a:latin typeface="Proxima Nova"/>
                        <a:ea typeface="Proxima Nova"/>
                        <a:cs typeface="Proxima Nova"/>
                        <a:sym typeface="Proxima Nova"/>
                      </a:endParaRPr>
                    </a:p>
                  </a:txBody>
                  <a:tcPr marL="68600" marR="68600" marT="34300" marB="3430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2"/>
                    </a:solidFill>
                  </a:tcPr>
                </a:tc>
                <a:tc>
                  <a:txBody>
                    <a:bodyPr/>
                    <a:lstStyle/>
                    <a:p>
                      <a:pPr marL="254000" marR="0" lvl="0" indent="-254000" algn="l" rtl="0">
                        <a:spcBef>
                          <a:spcPts val="0"/>
                        </a:spcBef>
                        <a:spcAft>
                          <a:spcPts val="0"/>
                        </a:spcAft>
                        <a:buClr>
                          <a:schemeClr val="dk1"/>
                        </a:buClr>
                        <a:buSzPts val="1000"/>
                        <a:buFont typeface="Proxima Nova"/>
                        <a:buChar char="•"/>
                      </a:pPr>
                      <a:r>
                        <a:rPr lang="en" sz="1000" u="none" strike="noStrike" cap="none">
                          <a:latin typeface="Proxima Nova"/>
                          <a:ea typeface="Proxima Nova"/>
                          <a:cs typeface="Proxima Nova"/>
                          <a:sym typeface="Proxima Nova"/>
                        </a:rPr>
                        <a:t>Implementation costs for health</a:t>
                      </a:r>
                      <a:r>
                        <a:rPr lang="en" sz="1000">
                          <a:latin typeface="Proxima Nova"/>
                          <a:ea typeface="Proxima Nova"/>
                          <a:cs typeface="Proxima Nova"/>
                          <a:sym typeface="Proxima Nova"/>
                        </a:rPr>
                        <a:t> </a:t>
                      </a:r>
                      <a:r>
                        <a:rPr lang="en" sz="1000" u="none" strike="noStrike" cap="none">
                          <a:latin typeface="Proxima Nova"/>
                          <a:ea typeface="Proxima Nova"/>
                          <a:cs typeface="Proxima Nova"/>
                          <a:sym typeface="Proxima Nova"/>
                        </a:rPr>
                        <a:t>systems​</a:t>
                      </a:r>
                      <a:endParaRPr sz="1100">
                        <a:latin typeface="Proxima Nova"/>
                        <a:ea typeface="Proxima Nova"/>
                        <a:cs typeface="Proxima Nova"/>
                        <a:sym typeface="Proxima Nova"/>
                      </a:endParaRPr>
                    </a:p>
                    <a:p>
                      <a:pPr marL="0" marR="0" lvl="0" indent="0" algn="l" rtl="0">
                        <a:spcBef>
                          <a:spcPts val="0"/>
                        </a:spcBef>
                        <a:spcAft>
                          <a:spcPts val="0"/>
                        </a:spcAft>
                        <a:buClr>
                          <a:schemeClr val="dk1"/>
                        </a:buClr>
                        <a:buSzPts val="1000"/>
                        <a:buFont typeface="Arial"/>
                        <a:buNone/>
                      </a:pPr>
                      <a:endParaRPr sz="1000" u="none" strike="noStrike" cap="none">
                        <a:latin typeface="Proxima Nova"/>
                        <a:ea typeface="Proxima Nova"/>
                        <a:cs typeface="Proxima Nova"/>
                        <a:sym typeface="Proxima Nova"/>
                      </a:endParaRPr>
                    </a:p>
                    <a:p>
                      <a:pPr marL="254000" marR="0" lvl="0" indent="-254000" algn="l" rtl="0">
                        <a:spcBef>
                          <a:spcPts val="0"/>
                        </a:spcBef>
                        <a:spcAft>
                          <a:spcPts val="0"/>
                        </a:spcAft>
                        <a:buClr>
                          <a:schemeClr val="dk1"/>
                        </a:buClr>
                        <a:buSzPts val="1000"/>
                        <a:buFont typeface="Proxima Nova"/>
                        <a:buChar char="•"/>
                      </a:pPr>
                      <a:r>
                        <a:rPr lang="en" sz="1000" u="none" strike="noStrike" cap="none">
                          <a:latin typeface="Proxima Nova"/>
                          <a:ea typeface="Proxima Nova"/>
                          <a:cs typeface="Proxima Nova"/>
                          <a:sym typeface="Proxima Nova"/>
                        </a:rPr>
                        <a:t>Requires IT and/or EHR vendor involvement​</a:t>
                      </a:r>
                      <a:endParaRPr sz="1000" i="0" u="none" strike="noStrike" cap="none">
                        <a:latin typeface="Proxima Nova"/>
                        <a:ea typeface="Proxima Nova"/>
                        <a:cs typeface="Proxima Nova"/>
                        <a:sym typeface="Proxima Nova"/>
                      </a:endParaRPr>
                    </a:p>
                  </a:txBody>
                  <a:tcPr marL="68600" marR="68600" marT="34300" marB="34300"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lt2"/>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57"/>
        <p:cNvGrpSpPr/>
        <p:nvPr/>
      </p:nvGrpSpPr>
      <p:grpSpPr>
        <a:xfrm>
          <a:off x="0" y="0"/>
          <a:ext cx="0" cy="0"/>
          <a:chOff x="0" y="0"/>
          <a:chExt cx="0" cy="0"/>
        </a:xfrm>
      </p:grpSpPr>
      <p:pic>
        <p:nvPicPr>
          <p:cNvPr id="658" name="Google Shape;658;p55"/>
          <p:cNvPicPr preferRelativeResize="0"/>
          <p:nvPr/>
        </p:nvPicPr>
        <p:blipFill>
          <a:blip r:embed="rId3">
            <a:alphaModFix/>
          </a:blip>
          <a:stretch>
            <a:fillRect/>
          </a:stretch>
        </p:blipFill>
        <p:spPr>
          <a:xfrm>
            <a:off x="8452900" y="4956076"/>
            <a:ext cx="561798" cy="84468"/>
          </a:xfrm>
          <a:prstGeom prst="rect">
            <a:avLst/>
          </a:prstGeom>
          <a:noFill/>
          <a:ln>
            <a:noFill/>
          </a:ln>
        </p:spPr>
      </p:pic>
      <p:sp>
        <p:nvSpPr>
          <p:cNvPr id="659" name="Google Shape;659;p55"/>
          <p:cNvSpPr txBox="1">
            <a:spLocks noGrp="1"/>
          </p:cNvSpPr>
          <p:nvPr>
            <p:ph type="sldNum" idx="4294967295"/>
          </p:nvPr>
        </p:nvSpPr>
        <p:spPr>
          <a:xfrm>
            <a:off x="-12575" y="4906375"/>
            <a:ext cx="308100" cy="183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600">
                <a:solidFill>
                  <a:schemeClr val="lt2"/>
                </a:solidFill>
                <a:latin typeface="Proxima Nova"/>
                <a:ea typeface="Proxima Nova"/>
                <a:cs typeface="Proxima Nova"/>
                <a:sym typeface="Proxima Nova"/>
              </a:rPr>
              <a:t>23</a:t>
            </a:fld>
            <a:endParaRPr sz="600">
              <a:solidFill>
                <a:schemeClr val="lt2"/>
              </a:solidFill>
              <a:latin typeface="Proxima Nova"/>
              <a:ea typeface="Proxima Nova"/>
              <a:cs typeface="Proxima Nova"/>
              <a:sym typeface="Proxima Nova"/>
            </a:endParaRPr>
          </a:p>
        </p:txBody>
      </p:sp>
      <p:sp>
        <p:nvSpPr>
          <p:cNvPr id="660" name="Google Shape;660;p55"/>
          <p:cNvSpPr txBox="1"/>
          <p:nvPr/>
        </p:nvSpPr>
        <p:spPr>
          <a:xfrm>
            <a:off x="263350" y="231025"/>
            <a:ext cx="6651000" cy="498600"/>
          </a:xfrm>
          <a:prstGeom prst="rect">
            <a:avLst/>
          </a:prstGeom>
          <a:noFill/>
          <a:ln>
            <a:noFill/>
          </a:ln>
        </p:spPr>
        <p:txBody>
          <a:bodyPr spcFirstLastPara="1" wrap="square" lIns="68575" tIns="34275" rIns="68575" bIns="34275" anchor="t" anchorCtr="0">
            <a:spAutoFit/>
          </a:bodyPr>
          <a:lstStyle/>
          <a:p>
            <a:pPr marL="0" lvl="0" indent="0" algn="l" rtl="0">
              <a:lnSpc>
                <a:spcPct val="90000"/>
              </a:lnSpc>
              <a:spcBef>
                <a:spcPts val="0"/>
              </a:spcBef>
              <a:spcAft>
                <a:spcPts val="0"/>
              </a:spcAft>
              <a:buClr>
                <a:schemeClr val="lt1"/>
              </a:buClr>
              <a:buSzPts val="1500"/>
              <a:buFont typeface="Proxima Nova"/>
              <a:buNone/>
            </a:pPr>
            <a:r>
              <a:rPr lang="en" sz="3100" b="1">
                <a:solidFill>
                  <a:schemeClr val="dk1"/>
                </a:solidFill>
                <a:latin typeface="Proxima Nova"/>
                <a:ea typeface="Proxima Nova"/>
                <a:cs typeface="Proxima Nova"/>
                <a:sym typeface="Proxima Nova"/>
              </a:rPr>
              <a:t>Outcome Report</a:t>
            </a:r>
            <a:endParaRPr sz="3100" b="1">
              <a:solidFill>
                <a:schemeClr val="dk1"/>
              </a:solidFill>
              <a:latin typeface="Proxima Nova"/>
              <a:ea typeface="Proxima Nova"/>
              <a:cs typeface="Proxima Nova"/>
              <a:sym typeface="Proxima Nova"/>
            </a:endParaRPr>
          </a:p>
        </p:txBody>
      </p:sp>
      <p:pic>
        <p:nvPicPr>
          <p:cNvPr id="661" name="Google Shape;661;p55"/>
          <p:cNvPicPr preferRelativeResize="0"/>
          <p:nvPr/>
        </p:nvPicPr>
        <p:blipFill rotWithShape="1">
          <a:blip r:embed="rId4">
            <a:alphaModFix/>
          </a:blip>
          <a:srcRect/>
          <a:stretch/>
        </p:blipFill>
        <p:spPr>
          <a:xfrm>
            <a:off x="2788117" y="682336"/>
            <a:ext cx="3415365" cy="4384511"/>
          </a:xfrm>
          <a:prstGeom prst="rect">
            <a:avLst/>
          </a:prstGeom>
          <a:noFill/>
          <a:ln w="9525" cap="flat" cmpd="sng">
            <a:solidFill>
              <a:schemeClr val="accent3"/>
            </a:solidFill>
            <a:prstDash val="solid"/>
            <a:round/>
            <a:headEnd type="none" w="sm" len="sm"/>
            <a:tailEnd type="none" w="sm" len="sm"/>
          </a:ln>
        </p:spPr>
      </p:pic>
      <p:cxnSp>
        <p:nvCxnSpPr>
          <p:cNvPr id="662" name="Google Shape;662;p55"/>
          <p:cNvCxnSpPr/>
          <p:nvPr/>
        </p:nvCxnSpPr>
        <p:spPr>
          <a:xfrm rot="10800000" flipH="1">
            <a:off x="2405663" y="3021401"/>
            <a:ext cx="588600" cy="395700"/>
          </a:xfrm>
          <a:prstGeom prst="straightConnector1">
            <a:avLst/>
          </a:prstGeom>
          <a:noFill/>
          <a:ln w="19050" cap="rnd" cmpd="sng">
            <a:solidFill>
              <a:schemeClr val="accent1"/>
            </a:solidFill>
            <a:prstDash val="solid"/>
            <a:round/>
            <a:headEnd type="none" w="med" len="med"/>
            <a:tailEnd type="triangle" w="med" len="med"/>
          </a:ln>
        </p:spPr>
      </p:cxnSp>
      <p:sp>
        <p:nvSpPr>
          <p:cNvPr id="663" name="Google Shape;663;p55"/>
          <p:cNvSpPr txBox="1"/>
          <p:nvPr/>
        </p:nvSpPr>
        <p:spPr>
          <a:xfrm>
            <a:off x="1428517" y="3339625"/>
            <a:ext cx="1110000" cy="1848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 sz="1200">
                <a:solidFill>
                  <a:schemeClr val="dk1"/>
                </a:solidFill>
                <a:latin typeface="Proxima Nova"/>
                <a:ea typeface="Proxima Nova"/>
                <a:cs typeface="Proxima Nova"/>
                <a:sym typeface="Proxima Nova"/>
              </a:rPr>
              <a:t>NRT provided</a:t>
            </a:r>
            <a:endParaRPr sz="1200">
              <a:solidFill>
                <a:schemeClr val="dk1"/>
              </a:solidFill>
              <a:latin typeface="Proxima Nova"/>
              <a:ea typeface="Proxima Nova"/>
              <a:cs typeface="Proxima Nova"/>
              <a:sym typeface="Proxima Nova"/>
            </a:endParaRPr>
          </a:p>
        </p:txBody>
      </p:sp>
      <p:cxnSp>
        <p:nvCxnSpPr>
          <p:cNvPr id="664" name="Google Shape;664;p55"/>
          <p:cNvCxnSpPr>
            <a:stCxn id="665" idx="1"/>
          </p:cNvCxnSpPr>
          <p:nvPr/>
        </p:nvCxnSpPr>
        <p:spPr>
          <a:xfrm rot="10800000">
            <a:off x="5984015" y="953831"/>
            <a:ext cx="629700" cy="447900"/>
          </a:xfrm>
          <a:prstGeom prst="straightConnector1">
            <a:avLst/>
          </a:prstGeom>
          <a:noFill/>
          <a:ln w="19050" cap="rnd" cmpd="sng">
            <a:solidFill>
              <a:schemeClr val="accent1"/>
            </a:solidFill>
            <a:prstDash val="solid"/>
            <a:round/>
            <a:headEnd type="none" w="med" len="med"/>
            <a:tailEnd type="triangle" w="med" len="med"/>
          </a:ln>
        </p:spPr>
      </p:cxnSp>
      <p:sp>
        <p:nvSpPr>
          <p:cNvPr id="666" name="Google Shape;666;p55"/>
          <p:cNvSpPr txBox="1"/>
          <p:nvPr/>
        </p:nvSpPr>
        <p:spPr>
          <a:xfrm>
            <a:off x="6652719" y="1347442"/>
            <a:ext cx="1961700" cy="1848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 sz="1200">
                <a:solidFill>
                  <a:schemeClr val="dk1"/>
                </a:solidFill>
                <a:latin typeface="Proxima Nova"/>
                <a:ea typeface="Proxima Nova"/>
                <a:cs typeface="Proxima Nova"/>
                <a:sym typeface="Proxima Nova"/>
              </a:rPr>
              <a:t>State logo included</a:t>
            </a:r>
            <a:endParaRPr sz="1200">
              <a:solidFill>
                <a:schemeClr val="dk1"/>
              </a:solidFill>
              <a:latin typeface="Proxima Nova"/>
              <a:ea typeface="Proxima Nova"/>
              <a:cs typeface="Proxima Nova"/>
              <a:sym typeface="Proxima Nova"/>
            </a:endParaRPr>
          </a:p>
        </p:txBody>
      </p:sp>
      <p:cxnSp>
        <p:nvCxnSpPr>
          <p:cNvPr id="667" name="Google Shape;667;p55"/>
          <p:cNvCxnSpPr>
            <a:stCxn id="668" idx="1"/>
          </p:cNvCxnSpPr>
          <p:nvPr/>
        </p:nvCxnSpPr>
        <p:spPr>
          <a:xfrm rot="10800000">
            <a:off x="6023024" y="3524418"/>
            <a:ext cx="629700" cy="447900"/>
          </a:xfrm>
          <a:prstGeom prst="straightConnector1">
            <a:avLst/>
          </a:prstGeom>
          <a:noFill/>
          <a:ln w="19050" cap="rnd" cmpd="sng">
            <a:solidFill>
              <a:schemeClr val="accent1"/>
            </a:solidFill>
            <a:prstDash val="solid"/>
            <a:round/>
            <a:headEnd type="none" w="med" len="med"/>
            <a:tailEnd type="triangle" w="med" len="med"/>
          </a:ln>
        </p:spPr>
      </p:cxnSp>
      <p:sp>
        <p:nvSpPr>
          <p:cNvPr id="669" name="Google Shape;669;p55"/>
          <p:cNvSpPr txBox="1"/>
          <p:nvPr/>
        </p:nvSpPr>
        <p:spPr>
          <a:xfrm>
            <a:off x="6685952" y="3896855"/>
            <a:ext cx="1961700" cy="1848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 sz="1200">
                <a:solidFill>
                  <a:schemeClr val="dk1"/>
                </a:solidFill>
                <a:latin typeface="Proxima Nova"/>
                <a:ea typeface="Proxima Nova"/>
                <a:cs typeface="Proxima Nova"/>
                <a:sym typeface="Proxima Nova"/>
              </a:rPr>
              <a:t>Detailed Outcomes</a:t>
            </a:r>
            <a:endParaRPr sz="1200">
              <a:solidFill>
                <a:schemeClr val="dk1"/>
              </a:solidFill>
              <a:latin typeface="Proxima Nova"/>
              <a:ea typeface="Proxima Nova"/>
              <a:cs typeface="Proxima Nova"/>
              <a:sym typeface="Proxima Nov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072"/>
        <p:cNvGrpSpPr/>
        <p:nvPr/>
      </p:nvGrpSpPr>
      <p:grpSpPr>
        <a:xfrm>
          <a:off x="0" y="0"/>
          <a:ext cx="0" cy="0"/>
          <a:chOff x="0" y="0"/>
          <a:chExt cx="0" cy="0"/>
        </a:xfrm>
      </p:grpSpPr>
      <p:pic>
        <p:nvPicPr>
          <p:cNvPr id="1073" name="Google Shape;1073;p68" title="GettyImages-1132787678.jpg"/>
          <p:cNvPicPr preferRelativeResize="0"/>
          <p:nvPr/>
        </p:nvPicPr>
        <p:blipFill rotWithShape="1">
          <a:blip r:embed="rId3">
            <a:alphaModFix/>
          </a:blip>
          <a:srcRect l="15074" r="15074"/>
          <a:stretch/>
        </p:blipFill>
        <p:spPr>
          <a:xfrm>
            <a:off x="3753422" y="0"/>
            <a:ext cx="5390578" cy="5143500"/>
          </a:xfrm>
          <a:custGeom>
            <a:avLst/>
            <a:gdLst/>
            <a:ahLst/>
            <a:cxnLst/>
            <a:rect l="l" t="t" r="r" b="b"/>
            <a:pathLst>
              <a:path w="7187437" h="6858000" extrusionOk="0">
                <a:moveTo>
                  <a:pt x="0" y="0"/>
                </a:moveTo>
                <a:lnTo>
                  <a:pt x="7187437" y="0"/>
                </a:lnTo>
                <a:lnTo>
                  <a:pt x="7187437" y="6839842"/>
                </a:lnTo>
                <a:lnTo>
                  <a:pt x="2188773" y="6858000"/>
                </a:lnTo>
                <a:lnTo>
                  <a:pt x="2187956" y="6858000"/>
                </a:lnTo>
                <a:close/>
              </a:path>
            </a:pathLst>
          </a:custGeom>
          <a:noFill/>
          <a:ln>
            <a:noFill/>
          </a:ln>
        </p:spPr>
      </p:pic>
      <p:pic>
        <p:nvPicPr>
          <p:cNvPr id="1074" name="Google Shape;1074;p68"/>
          <p:cNvPicPr preferRelativeResize="0"/>
          <p:nvPr/>
        </p:nvPicPr>
        <p:blipFill>
          <a:blip r:embed="rId4">
            <a:alphaModFix/>
          </a:blip>
          <a:stretch>
            <a:fillRect/>
          </a:stretch>
        </p:blipFill>
        <p:spPr>
          <a:xfrm>
            <a:off x="566650" y="1297050"/>
            <a:ext cx="1172398" cy="175777"/>
          </a:xfrm>
          <a:prstGeom prst="rect">
            <a:avLst/>
          </a:prstGeom>
          <a:noFill/>
          <a:ln>
            <a:noFill/>
          </a:ln>
        </p:spPr>
      </p:pic>
      <p:pic>
        <p:nvPicPr>
          <p:cNvPr id="1075" name="Google Shape;1075;p68"/>
          <p:cNvPicPr preferRelativeResize="0"/>
          <p:nvPr/>
        </p:nvPicPr>
        <p:blipFill>
          <a:blip r:embed="rId5">
            <a:alphaModFix/>
          </a:blip>
          <a:stretch>
            <a:fillRect/>
          </a:stretch>
        </p:blipFill>
        <p:spPr>
          <a:xfrm>
            <a:off x="8452900" y="4956076"/>
            <a:ext cx="561798" cy="84468"/>
          </a:xfrm>
          <a:prstGeom prst="rect">
            <a:avLst/>
          </a:prstGeom>
          <a:noFill/>
          <a:ln>
            <a:noFill/>
          </a:ln>
        </p:spPr>
      </p:pic>
      <p:sp>
        <p:nvSpPr>
          <p:cNvPr id="1076" name="Google Shape;1076;p68"/>
          <p:cNvSpPr txBox="1">
            <a:spLocks noGrp="1"/>
          </p:cNvSpPr>
          <p:nvPr>
            <p:ph type="sldNum" idx="4294967295"/>
          </p:nvPr>
        </p:nvSpPr>
        <p:spPr>
          <a:xfrm>
            <a:off x="-12575" y="4906375"/>
            <a:ext cx="308100" cy="183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600">
                <a:solidFill>
                  <a:schemeClr val="lt2"/>
                </a:solidFill>
                <a:latin typeface="Proxima Nova"/>
                <a:ea typeface="Proxima Nova"/>
                <a:cs typeface="Proxima Nova"/>
                <a:sym typeface="Proxima Nova"/>
              </a:rPr>
              <a:t>24</a:t>
            </a:fld>
            <a:endParaRPr sz="600">
              <a:solidFill>
                <a:schemeClr val="lt2"/>
              </a:solidFill>
              <a:latin typeface="Proxima Nova"/>
              <a:ea typeface="Proxima Nova"/>
              <a:cs typeface="Proxima Nova"/>
              <a:sym typeface="Proxima Nova"/>
            </a:endParaRPr>
          </a:p>
        </p:txBody>
      </p:sp>
      <p:sp>
        <p:nvSpPr>
          <p:cNvPr id="1077" name="Google Shape;1077;p68"/>
          <p:cNvSpPr txBox="1"/>
          <p:nvPr/>
        </p:nvSpPr>
        <p:spPr>
          <a:xfrm>
            <a:off x="545475" y="2187000"/>
            <a:ext cx="3748200" cy="769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800">
                <a:solidFill>
                  <a:schemeClr val="lt2"/>
                </a:solidFill>
                <a:latin typeface="Proxima Nova Extrabold"/>
                <a:ea typeface="Proxima Nova Extrabold"/>
                <a:cs typeface="Proxima Nova Extrabold"/>
                <a:sym typeface="Proxima Nova Extrabold"/>
              </a:rPr>
              <a:t>Questions?</a:t>
            </a:r>
            <a:endParaRPr sz="5700">
              <a:solidFill>
                <a:schemeClr val="lt2"/>
              </a:solidFill>
              <a:latin typeface="Proxima Nova Extrabold"/>
              <a:ea typeface="Proxima Nova Extrabold"/>
              <a:cs typeface="Proxima Nova Extrabold"/>
              <a:sym typeface="Proxima Nova Extrabo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157"/>
        <p:cNvGrpSpPr/>
        <p:nvPr/>
      </p:nvGrpSpPr>
      <p:grpSpPr>
        <a:xfrm>
          <a:off x="0" y="0"/>
          <a:ext cx="0" cy="0"/>
          <a:chOff x="0" y="0"/>
          <a:chExt cx="0" cy="0"/>
        </a:xfrm>
      </p:grpSpPr>
      <p:sp>
        <p:nvSpPr>
          <p:cNvPr id="1158" name="Google Shape;1158;p73"/>
          <p:cNvSpPr txBox="1"/>
          <p:nvPr/>
        </p:nvSpPr>
        <p:spPr>
          <a:xfrm>
            <a:off x="2256525" y="2356500"/>
            <a:ext cx="4631100" cy="826800"/>
          </a:xfrm>
          <a:prstGeom prst="rect">
            <a:avLst/>
          </a:prstGeom>
          <a:noFill/>
          <a:ln>
            <a:noFill/>
          </a:ln>
        </p:spPr>
        <p:txBody>
          <a:bodyPr spcFirstLastPara="1" wrap="square" lIns="91425" tIns="0" rIns="91425" bIns="45700" anchor="ctr" anchorCtr="0">
            <a:noAutofit/>
          </a:bodyPr>
          <a:lstStyle/>
          <a:p>
            <a:pPr marL="0" lvl="0" indent="0" algn="ctr" rtl="0">
              <a:lnSpc>
                <a:spcPct val="80000"/>
              </a:lnSpc>
              <a:spcBef>
                <a:spcPts val="0"/>
              </a:spcBef>
              <a:spcAft>
                <a:spcPts val="1000"/>
              </a:spcAft>
              <a:buNone/>
            </a:pPr>
            <a:r>
              <a:rPr lang="en" sz="5000">
                <a:solidFill>
                  <a:schemeClr val="dk2"/>
                </a:solidFill>
                <a:latin typeface="Proxima Nova Extrabold"/>
                <a:ea typeface="Proxima Nova Extrabold"/>
                <a:cs typeface="Proxima Nova Extrabold"/>
                <a:sym typeface="Proxima Nova Extrabold"/>
              </a:rPr>
              <a:t>Thank you!</a:t>
            </a:r>
            <a:endParaRPr sz="5000">
              <a:solidFill>
                <a:schemeClr val="dk2"/>
              </a:solidFill>
              <a:latin typeface="Proxima Nova Extrabold"/>
              <a:ea typeface="Proxima Nova Extrabold"/>
              <a:cs typeface="Proxima Nova Extrabold"/>
              <a:sym typeface="Proxima Nova Extrabold"/>
            </a:endParaRPr>
          </a:p>
        </p:txBody>
      </p:sp>
      <p:sp>
        <p:nvSpPr>
          <p:cNvPr id="1159" name="Google Shape;1159;p73"/>
          <p:cNvSpPr/>
          <p:nvPr/>
        </p:nvSpPr>
        <p:spPr>
          <a:xfrm>
            <a:off x="0" y="2275"/>
            <a:ext cx="1560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56"/>
        <p:cNvGrpSpPr/>
        <p:nvPr/>
      </p:nvGrpSpPr>
      <p:grpSpPr>
        <a:xfrm>
          <a:off x="0" y="0"/>
          <a:ext cx="0" cy="0"/>
          <a:chOff x="0" y="0"/>
          <a:chExt cx="0" cy="0"/>
        </a:xfrm>
      </p:grpSpPr>
      <p:pic>
        <p:nvPicPr>
          <p:cNvPr id="157" name="Google Shape;157;p32" descr="Portrait of a Mature and an Adult Couple Smiling Cheek-To-Cheek (Provided by Getty Images)"/>
          <p:cNvPicPr preferRelativeResize="0"/>
          <p:nvPr/>
        </p:nvPicPr>
        <p:blipFill rotWithShape="1">
          <a:blip r:embed="rId3">
            <a:alphaModFix/>
          </a:blip>
          <a:srcRect l="15113" r="15113"/>
          <a:stretch/>
        </p:blipFill>
        <p:spPr>
          <a:xfrm>
            <a:off x="3749040" y="0"/>
            <a:ext cx="5444484" cy="5143500"/>
          </a:xfrm>
          <a:custGeom>
            <a:avLst/>
            <a:gdLst/>
            <a:ahLst/>
            <a:cxnLst/>
            <a:rect l="l" t="t" r="r" b="b"/>
            <a:pathLst>
              <a:path w="7187437" h="6858000" extrusionOk="0">
                <a:moveTo>
                  <a:pt x="0" y="0"/>
                </a:moveTo>
                <a:lnTo>
                  <a:pt x="7187437" y="0"/>
                </a:lnTo>
                <a:lnTo>
                  <a:pt x="7187437" y="6839842"/>
                </a:lnTo>
                <a:lnTo>
                  <a:pt x="2188773" y="6858000"/>
                </a:lnTo>
                <a:lnTo>
                  <a:pt x="2187956" y="6858000"/>
                </a:lnTo>
                <a:close/>
              </a:path>
            </a:pathLst>
          </a:custGeom>
          <a:noFill/>
          <a:ln>
            <a:noFill/>
          </a:ln>
        </p:spPr>
      </p:pic>
      <p:pic>
        <p:nvPicPr>
          <p:cNvPr id="158" name="Google Shape;158;p32"/>
          <p:cNvPicPr preferRelativeResize="0"/>
          <p:nvPr/>
        </p:nvPicPr>
        <p:blipFill>
          <a:blip r:embed="rId4">
            <a:alphaModFix/>
          </a:blip>
          <a:stretch>
            <a:fillRect/>
          </a:stretch>
        </p:blipFill>
        <p:spPr>
          <a:xfrm>
            <a:off x="566650" y="1297050"/>
            <a:ext cx="1172398" cy="175777"/>
          </a:xfrm>
          <a:prstGeom prst="rect">
            <a:avLst/>
          </a:prstGeom>
          <a:noFill/>
          <a:ln>
            <a:noFill/>
          </a:ln>
        </p:spPr>
      </p:pic>
      <p:pic>
        <p:nvPicPr>
          <p:cNvPr id="159" name="Google Shape;159;p32"/>
          <p:cNvPicPr preferRelativeResize="0"/>
          <p:nvPr/>
        </p:nvPicPr>
        <p:blipFill>
          <a:blip r:embed="rId5">
            <a:alphaModFix/>
          </a:blip>
          <a:stretch>
            <a:fillRect/>
          </a:stretch>
        </p:blipFill>
        <p:spPr>
          <a:xfrm>
            <a:off x="8452900" y="4956076"/>
            <a:ext cx="561798" cy="84468"/>
          </a:xfrm>
          <a:prstGeom prst="rect">
            <a:avLst/>
          </a:prstGeom>
          <a:noFill/>
          <a:ln>
            <a:noFill/>
          </a:ln>
        </p:spPr>
      </p:pic>
      <p:sp>
        <p:nvSpPr>
          <p:cNvPr id="160" name="Google Shape;160;p32"/>
          <p:cNvSpPr txBox="1">
            <a:spLocks noGrp="1"/>
          </p:cNvSpPr>
          <p:nvPr>
            <p:ph type="sldNum" idx="4294967295"/>
          </p:nvPr>
        </p:nvSpPr>
        <p:spPr>
          <a:xfrm>
            <a:off x="-12575" y="4906375"/>
            <a:ext cx="308100" cy="183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600">
                <a:solidFill>
                  <a:schemeClr val="lt2"/>
                </a:solidFill>
                <a:latin typeface="Proxima Nova"/>
                <a:ea typeface="Proxima Nova"/>
                <a:cs typeface="Proxima Nova"/>
                <a:sym typeface="Proxima Nova"/>
              </a:rPr>
              <a:t>3</a:t>
            </a:fld>
            <a:endParaRPr sz="600">
              <a:solidFill>
                <a:schemeClr val="lt2"/>
              </a:solidFill>
              <a:latin typeface="Proxima Nova"/>
              <a:ea typeface="Proxima Nova"/>
              <a:cs typeface="Proxima Nova"/>
              <a:sym typeface="Proxima Nova"/>
            </a:endParaRPr>
          </a:p>
        </p:txBody>
      </p:sp>
      <p:sp>
        <p:nvSpPr>
          <p:cNvPr id="161" name="Google Shape;161;p32"/>
          <p:cNvSpPr txBox="1"/>
          <p:nvPr/>
        </p:nvSpPr>
        <p:spPr>
          <a:xfrm>
            <a:off x="566650" y="1933400"/>
            <a:ext cx="2980800" cy="146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lt2"/>
                </a:solidFill>
                <a:latin typeface="Proxima Nova Extrabold"/>
                <a:ea typeface="Proxima Nova Extrabold"/>
                <a:cs typeface="Proxima Nova Extrabold"/>
                <a:sym typeface="Proxima Nova Extrabold"/>
              </a:rPr>
              <a:t>Section One</a:t>
            </a:r>
            <a:endParaRPr sz="1800">
              <a:solidFill>
                <a:schemeClr val="lt2"/>
              </a:solidFill>
              <a:latin typeface="Proxima Nova Extrabold"/>
              <a:ea typeface="Proxima Nova Extrabold"/>
              <a:cs typeface="Proxima Nova Extrabold"/>
              <a:sym typeface="Proxima Nova Extrabold"/>
            </a:endParaRPr>
          </a:p>
          <a:p>
            <a:pPr marL="0" lvl="0" indent="0" algn="l" rtl="0">
              <a:spcBef>
                <a:spcPts val="0"/>
              </a:spcBef>
              <a:spcAft>
                <a:spcPts val="0"/>
              </a:spcAft>
              <a:buNone/>
            </a:pPr>
            <a:endParaRPr sz="1800">
              <a:solidFill>
                <a:schemeClr val="lt2"/>
              </a:solidFill>
              <a:latin typeface="Proxima Nova Extrabold"/>
              <a:ea typeface="Proxima Nova Extrabold"/>
              <a:cs typeface="Proxima Nova Extrabold"/>
              <a:sym typeface="Proxima Nova Extrabold"/>
            </a:endParaRPr>
          </a:p>
          <a:p>
            <a:pPr marL="0" lvl="0" indent="0" algn="l" rtl="0">
              <a:spcBef>
                <a:spcPts val="0"/>
              </a:spcBef>
              <a:spcAft>
                <a:spcPts val="0"/>
              </a:spcAft>
              <a:buNone/>
            </a:pPr>
            <a:r>
              <a:rPr lang="en" sz="5100">
                <a:solidFill>
                  <a:schemeClr val="lt2"/>
                </a:solidFill>
                <a:latin typeface="Proxima Nova Extrabold"/>
                <a:ea typeface="Proxima Nova Extrabold"/>
                <a:cs typeface="Proxima Nova Extrabold"/>
                <a:sym typeface="Proxima Nova Extrabold"/>
              </a:rPr>
              <a:t>Quitline</a:t>
            </a:r>
            <a:endParaRPr sz="5100">
              <a:solidFill>
                <a:schemeClr val="lt2"/>
              </a:solidFill>
              <a:latin typeface="Proxima Nova Extrabold"/>
              <a:ea typeface="Proxima Nova Extrabold"/>
              <a:cs typeface="Proxima Nova Extrabold"/>
              <a:sym typeface="Proxima Nova Extrabo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75"/>
        <p:cNvGrpSpPr/>
        <p:nvPr/>
      </p:nvGrpSpPr>
      <p:grpSpPr>
        <a:xfrm>
          <a:off x="0" y="0"/>
          <a:ext cx="0" cy="0"/>
          <a:chOff x="0" y="0"/>
          <a:chExt cx="0" cy="0"/>
        </a:xfrm>
      </p:grpSpPr>
      <p:sp>
        <p:nvSpPr>
          <p:cNvPr id="176" name="Google Shape;176;p34"/>
          <p:cNvSpPr txBox="1"/>
          <p:nvPr/>
        </p:nvSpPr>
        <p:spPr>
          <a:xfrm>
            <a:off x="415750" y="510806"/>
            <a:ext cx="2728500" cy="2658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rgbClr val="FFFFFF"/>
              </a:buClr>
              <a:buSzPts val="1500"/>
              <a:buFont typeface="Proxima Nova"/>
              <a:buNone/>
            </a:pPr>
            <a:r>
              <a:rPr lang="en" sz="900" b="1">
                <a:solidFill>
                  <a:srgbClr val="1A6DF1"/>
                </a:solidFill>
                <a:latin typeface="Proxima Nova"/>
                <a:ea typeface="Proxima Nova"/>
                <a:cs typeface="Proxima Nova"/>
                <a:sym typeface="Proxima Nova"/>
              </a:rPr>
              <a:t>YOUR SUBTITLE TEXT</a:t>
            </a:r>
            <a:endParaRPr sz="900" b="1" i="0">
              <a:solidFill>
                <a:srgbClr val="1A6DF1"/>
              </a:solidFill>
              <a:latin typeface="Proxima Nova"/>
              <a:ea typeface="Proxima Nova"/>
              <a:cs typeface="Proxima Nova"/>
              <a:sym typeface="Proxima Nova"/>
            </a:endParaRPr>
          </a:p>
        </p:txBody>
      </p:sp>
      <p:sp>
        <p:nvSpPr>
          <p:cNvPr id="177" name="Google Shape;177;p34"/>
          <p:cNvSpPr txBox="1"/>
          <p:nvPr/>
        </p:nvSpPr>
        <p:spPr>
          <a:xfrm>
            <a:off x="415750" y="4956075"/>
            <a:ext cx="1172400" cy="84600"/>
          </a:xfrm>
          <a:prstGeom prst="rect">
            <a:avLst/>
          </a:prstGeom>
          <a:noFill/>
          <a:ln>
            <a:noFill/>
          </a:ln>
        </p:spPr>
        <p:txBody>
          <a:bodyPr spcFirstLastPara="1" wrap="square" lIns="0" tIns="0" rIns="68575" bIns="0" anchor="t" anchorCtr="0">
            <a:noAutofit/>
          </a:bodyPr>
          <a:lstStyle/>
          <a:p>
            <a:pPr marL="0" marR="0" lvl="0" indent="0" algn="l" rtl="0">
              <a:lnSpc>
                <a:spcPct val="90000"/>
              </a:lnSpc>
              <a:spcBef>
                <a:spcPts val="0"/>
              </a:spcBef>
              <a:spcAft>
                <a:spcPts val="0"/>
              </a:spcAft>
              <a:buClr>
                <a:srgbClr val="FFFFFF"/>
              </a:buClr>
              <a:buSzPts val="1500"/>
              <a:buFont typeface="Proxima Nova"/>
              <a:buNone/>
            </a:pPr>
            <a:r>
              <a:rPr lang="en" sz="600">
                <a:solidFill>
                  <a:srgbClr val="F7FAFF"/>
                </a:solidFill>
                <a:latin typeface="Proxima Nova"/>
                <a:ea typeface="Proxima Nova"/>
                <a:cs typeface="Proxima Nova"/>
                <a:sym typeface="Proxima Nova"/>
              </a:rPr>
              <a:t>Section Title</a:t>
            </a:r>
            <a:endParaRPr sz="600" i="0">
              <a:solidFill>
                <a:srgbClr val="F7FAFF"/>
              </a:solidFill>
              <a:latin typeface="Proxima Nova"/>
              <a:ea typeface="Proxima Nova"/>
              <a:cs typeface="Proxima Nova"/>
              <a:sym typeface="Proxima Nova"/>
            </a:endParaRPr>
          </a:p>
        </p:txBody>
      </p:sp>
      <p:sp>
        <p:nvSpPr>
          <p:cNvPr id="178" name="Google Shape;178;p34"/>
          <p:cNvSpPr txBox="1"/>
          <p:nvPr/>
        </p:nvSpPr>
        <p:spPr>
          <a:xfrm>
            <a:off x="295525" y="541325"/>
            <a:ext cx="4031700" cy="9177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rgbClr val="FFFFFF"/>
              </a:buClr>
              <a:buSzPts val="1500"/>
              <a:buFont typeface="Proxima Nova"/>
              <a:buNone/>
            </a:pPr>
            <a:r>
              <a:rPr lang="en" sz="3100" b="1">
                <a:solidFill>
                  <a:schemeClr val="lt2"/>
                </a:solidFill>
                <a:latin typeface="Proxima Nova"/>
                <a:ea typeface="Proxima Nova"/>
                <a:cs typeface="Proxima Nova"/>
                <a:sym typeface="Proxima Nova"/>
              </a:rPr>
              <a:t>What is the Quitline?</a:t>
            </a:r>
            <a:endParaRPr sz="3100" b="1">
              <a:solidFill>
                <a:schemeClr val="lt2"/>
              </a:solidFill>
              <a:latin typeface="Proxima Nova"/>
              <a:ea typeface="Proxima Nova"/>
              <a:cs typeface="Proxima Nova"/>
              <a:sym typeface="Proxima Nova"/>
            </a:endParaRPr>
          </a:p>
        </p:txBody>
      </p:sp>
      <p:sp>
        <p:nvSpPr>
          <p:cNvPr id="179" name="Google Shape;179;p34"/>
          <p:cNvSpPr txBox="1">
            <a:spLocks noGrp="1"/>
          </p:cNvSpPr>
          <p:nvPr>
            <p:ph type="sldNum" idx="4294967295"/>
          </p:nvPr>
        </p:nvSpPr>
        <p:spPr>
          <a:xfrm>
            <a:off x="-12575" y="4906375"/>
            <a:ext cx="308100" cy="183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600">
                <a:solidFill>
                  <a:schemeClr val="lt2"/>
                </a:solidFill>
                <a:latin typeface="Proxima Nova"/>
                <a:ea typeface="Proxima Nova"/>
                <a:cs typeface="Proxima Nova"/>
                <a:sym typeface="Proxima Nova"/>
              </a:rPr>
              <a:t>4</a:t>
            </a:fld>
            <a:endParaRPr sz="600">
              <a:solidFill>
                <a:schemeClr val="lt2"/>
              </a:solidFill>
              <a:latin typeface="Proxima Nova"/>
              <a:ea typeface="Proxima Nova"/>
              <a:cs typeface="Proxima Nova"/>
              <a:sym typeface="Proxima Nova"/>
            </a:endParaRPr>
          </a:p>
        </p:txBody>
      </p:sp>
      <p:sp>
        <p:nvSpPr>
          <p:cNvPr id="180" name="Google Shape;180;p34"/>
          <p:cNvSpPr txBox="1"/>
          <p:nvPr/>
        </p:nvSpPr>
        <p:spPr>
          <a:xfrm>
            <a:off x="743225" y="1426125"/>
            <a:ext cx="3386400" cy="2685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1200">
                <a:solidFill>
                  <a:schemeClr val="lt2"/>
                </a:solidFill>
                <a:latin typeface="Proxima Nova"/>
                <a:ea typeface="Proxima Nova"/>
                <a:cs typeface="Proxima Nova"/>
                <a:sym typeface="Proxima Nova"/>
              </a:rPr>
              <a:t>Integrated telephone, text, chat &amp; web-based services to support States who want to quit commercial nicotine &amp; tobacco use.</a:t>
            </a:r>
            <a:endParaRPr sz="1200">
              <a:solidFill>
                <a:schemeClr val="lt2"/>
              </a:solidFill>
              <a:latin typeface="Proxima Nova"/>
              <a:ea typeface="Proxima Nova"/>
              <a:cs typeface="Proxima Nova"/>
              <a:sym typeface="Proxima Nova"/>
            </a:endParaRPr>
          </a:p>
          <a:p>
            <a:pPr marL="0" lvl="0" indent="0" algn="l" rtl="0">
              <a:spcBef>
                <a:spcPts val="0"/>
              </a:spcBef>
              <a:spcAft>
                <a:spcPts val="0"/>
              </a:spcAft>
              <a:buClr>
                <a:srgbClr val="000000"/>
              </a:buClr>
              <a:buFont typeface="Arial"/>
              <a:buNone/>
            </a:pPr>
            <a:endParaRPr sz="1200">
              <a:solidFill>
                <a:schemeClr val="lt2"/>
              </a:solidFill>
              <a:latin typeface="Proxima Nova"/>
              <a:ea typeface="Proxima Nova"/>
              <a:cs typeface="Proxima Nova"/>
              <a:sym typeface="Proxima Nova"/>
            </a:endParaRPr>
          </a:p>
          <a:p>
            <a:pPr marL="0" lvl="0" indent="0" algn="l" rtl="0">
              <a:spcBef>
                <a:spcPts val="0"/>
              </a:spcBef>
              <a:spcAft>
                <a:spcPts val="0"/>
              </a:spcAft>
              <a:buClr>
                <a:srgbClr val="000000"/>
              </a:buClr>
              <a:buFont typeface="Arial"/>
              <a:buNone/>
            </a:pPr>
            <a:endParaRPr sz="1200">
              <a:solidFill>
                <a:schemeClr val="lt2"/>
              </a:solidFill>
              <a:latin typeface="Proxima Nova"/>
              <a:ea typeface="Proxima Nova"/>
              <a:cs typeface="Proxima Nova"/>
              <a:sym typeface="Proxima Nova"/>
            </a:endParaRPr>
          </a:p>
          <a:p>
            <a:pPr marL="0" lvl="0" indent="0" algn="l" rtl="0">
              <a:spcBef>
                <a:spcPts val="0"/>
              </a:spcBef>
              <a:spcAft>
                <a:spcPts val="0"/>
              </a:spcAft>
              <a:buClr>
                <a:srgbClr val="000000"/>
              </a:buClr>
              <a:buFont typeface="Arial"/>
              <a:buNone/>
            </a:pPr>
            <a:r>
              <a:rPr lang="en" sz="1200">
                <a:solidFill>
                  <a:schemeClr val="lt2"/>
                </a:solidFill>
                <a:latin typeface="Proxima Nova"/>
                <a:ea typeface="Proxima Nova"/>
                <a:cs typeface="Proxima Nova"/>
                <a:sym typeface="Proxima Nova"/>
              </a:rPr>
              <a:t>Engagement with local, regional, state &amp; national meetings, trainings &amp; outreach efforts. </a:t>
            </a:r>
            <a:endParaRPr sz="1200">
              <a:solidFill>
                <a:schemeClr val="lt2"/>
              </a:solidFill>
              <a:latin typeface="Proxima Nova"/>
              <a:ea typeface="Proxima Nova"/>
              <a:cs typeface="Proxima Nova"/>
              <a:sym typeface="Proxima Nova"/>
            </a:endParaRPr>
          </a:p>
          <a:p>
            <a:pPr marL="0" lvl="0" indent="0" algn="l" rtl="0">
              <a:spcBef>
                <a:spcPts val="0"/>
              </a:spcBef>
              <a:spcAft>
                <a:spcPts val="0"/>
              </a:spcAft>
              <a:buClr>
                <a:srgbClr val="000000"/>
              </a:buClr>
              <a:buFont typeface="Arial"/>
              <a:buNone/>
            </a:pPr>
            <a:endParaRPr sz="1200">
              <a:solidFill>
                <a:schemeClr val="lt2"/>
              </a:solidFill>
              <a:latin typeface="Proxima Nova"/>
              <a:ea typeface="Proxima Nova"/>
              <a:cs typeface="Proxima Nova"/>
              <a:sym typeface="Proxima Nova"/>
            </a:endParaRPr>
          </a:p>
          <a:p>
            <a:pPr marL="0" lvl="0" indent="0" algn="l" rtl="0">
              <a:lnSpc>
                <a:spcPct val="100000"/>
              </a:lnSpc>
              <a:spcBef>
                <a:spcPts val="0"/>
              </a:spcBef>
              <a:spcAft>
                <a:spcPts val="0"/>
              </a:spcAft>
              <a:buClr>
                <a:srgbClr val="000000"/>
              </a:buClr>
              <a:buFont typeface="Arial"/>
              <a:buNone/>
            </a:pPr>
            <a:endParaRPr sz="800">
              <a:solidFill>
                <a:schemeClr val="lt2"/>
              </a:solidFill>
              <a:latin typeface="Proxima Nova"/>
              <a:ea typeface="Proxima Nova"/>
              <a:cs typeface="Proxima Nova"/>
              <a:sym typeface="Proxima Nova"/>
            </a:endParaRPr>
          </a:p>
          <a:p>
            <a:pPr marL="0" lvl="0" indent="0" algn="l" rtl="0">
              <a:lnSpc>
                <a:spcPct val="100000"/>
              </a:lnSpc>
              <a:spcBef>
                <a:spcPts val="0"/>
              </a:spcBef>
              <a:spcAft>
                <a:spcPts val="0"/>
              </a:spcAft>
              <a:buClr>
                <a:srgbClr val="000000"/>
              </a:buClr>
              <a:buFont typeface="Arial"/>
              <a:buNone/>
            </a:pPr>
            <a:r>
              <a:rPr lang="en" sz="1200">
                <a:solidFill>
                  <a:schemeClr val="lt2"/>
                </a:solidFill>
                <a:latin typeface="Proxima Nova"/>
                <a:ea typeface="Proxima Nova"/>
                <a:cs typeface="Proxima Nova"/>
                <a:sym typeface="Proxima Nova"/>
              </a:rPr>
              <a:t>Committed to helping all participants quit commercial nicotine/tobacco use through evidence-based treatment including coaching, web support &amp; free NRT.</a:t>
            </a:r>
            <a:endParaRPr sz="1200">
              <a:solidFill>
                <a:schemeClr val="lt2"/>
              </a:solidFill>
              <a:latin typeface="Proxima Nova"/>
              <a:ea typeface="Proxima Nova"/>
              <a:cs typeface="Proxima Nova"/>
              <a:sym typeface="Proxima Nova"/>
            </a:endParaRPr>
          </a:p>
          <a:p>
            <a:pPr marL="0" lvl="0" indent="0" algn="l" rtl="0">
              <a:lnSpc>
                <a:spcPct val="100000"/>
              </a:lnSpc>
              <a:spcBef>
                <a:spcPts val="0"/>
              </a:spcBef>
              <a:spcAft>
                <a:spcPts val="0"/>
              </a:spcAft>
              <a:buClr>
                <a:srgbClr val="000000"/>
              </a:buClr>
              <a:buFont typeface="Arial"/>
              <a:buNone/>
            </a:pPr>
            <a:r>
              <a:rPr lang="en" sz="1800">
                <a:solidFill>
                  <a:schemeClr val="dk1"/>
                </a:solidFill>
                <a:latin typeface="Proxima Nova"/>
                <a:ea typeface="Proxima Nova"/>
                <a:cs typeface="Proxima Nova"/>
                <a:sym typeface="Proxima Nova"/>
              </a:rPr>
              <a:t> </a:t>
            </a:r>
            <a:endParaRPr sz="1000">
              <a:solidFill>
                <a:schemeClr val="dk1"/>
              </a:solidFill>
              <a:latin typeface="Proxima Nova"/>
              <a:ea typeface="Proxima Nova"/>
              <a:cs typeface="Proxima Nova"/>
              <a:sym typeface="Proxima Nova"/>
            </a:endParaRPr>
          </a:p>
        </p:txBody>
      </p:sp>
      <p:pic>
        <p:nvPicPr>
          <p:cNvPr id="181" name="Google Shape;181;p34" title="RVO_RFP-Response_AccessibilityForCommunication.jpg"/>
          <p:cNvPicPr preferRelativeResize="0"/>
          <p:nvPr/>
        </p:nvPicPr>
        <p:blipFill rotWithShape="1">
          <a:blip r:embed="rId3">
            <a:alphaModFix/>
          </a:blip>
          <a:srcRect l="4408" r="3738"/>
          <a:stretch/>
        </p:blipFill>
        <p:spPr>
          <a:xfrm>
            <a:off x="4572000" y="875076"/>
            <a:ext cx="4572001" cy="3555865"/>
          </a:xfrm>
          <a:prstGeom prst="rect">
            <a:avLst/>
          </a:prstGeom>
          <a:noFill/>
          <a:ln>
            <a:noFill/>
          </a:ln>
        </p:spPr>
      </p:pic>
      <p:grpSp>
        <p:nvGrpSpPr>
          <p:cNvPr id="182" name="Google Shape;182;p34"/>
          <p:cNvGrpSpPr/>
          <p:nvPr/>
        </p:nvGrpSpPr>
        <p:grpSpPr>
          <a:xfrm>
            <a:off x="295537" y="1459034"/>
            <a:ext cx="401590" cy="322918"/>
            <a:chOff x="4779700" y="3871837"/>
            <a:chExt cx="245621" cy="186324"/>
          </a:xfrm>
        </p:grpSpPr>
        <p:sp>
          <p:nvSpPr>
            <p:cNvPr id="183" name="Google Shape;183;p34"/>
            <p:cNvSpPr/>
            <p:nvPr/>
          </p:nvSpPr>
          <p:spPr>
            <a:xfrm>
              <a:off x="4847458" y="4041223"/>
              <a:ext cx="59287" cy="16938"/>
            </a:xfrm>
            <a:custGeom>
              <a:avLst/>
              <a:gdLst/>
              <a:ahLst/>
              <a:cxnLst/>
              <a:rect l="l" t="t" r="r" b="b"/>
              <a:pathLst>
                <a:path w="59287" h="16938" extrusionOk="0">
                  <a:moveTo>
                    <a:pt x="50818" y="16939"/>
                  </a:moveTo>
                  <a:cubicBezTo>
                    <a:pt x="55477" y="16939"/>
                    <a:pt x="59288" y="13127"/>
                    <a:pt x="59288" y="8469"/>
                  </a:cubicBezTo>
                  <a:cubicBezTo>
                    <a:pt x="59288" y="3811"/>
                    <a:pt x="55477" y="0"/>
                    <a:pt x="50818" y="0"/>
                  </a:cubicBezTo>
                  <a:lnTo>
                    <a:pt x="8470" y="0"/>
                  </a:lnTo>
                  <a:cubicBezTo>
                    <a:pt x="3811" y="0"/>
                    <a:pt x="0" y="3811"/>
                    <a:pt x="0" y="8469"/>
                  </a:cubicBezTo>
                  <a:cubicBezTo>
                    <a:pt x="0" y="13127"/>
                    <a:pt x="3811" y="16939"/>
                    <a:pt x="8470" y="16939"/>
                  </a:cubicBezTo>
                  <a:lnTo>
                    <a:pt x="50818" y="16939"/>
                  </a:ln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84" name="Google Shape;184;p34"/>
            <p:cNvSpPr/>
            <p:nvPr/>
          </p:nvSpPr>
          <p:spPr>
            <a:xfrm>
              <a:off x="4779700" y="3871837"/>
              <a:ext cx="245621" cy="186324"/>
            </a:xfrm>
            <a:custGeom>
              <a:avLst/>
              <a:gdLst/>
              <a:ahLst/>
              <a:cxnLst/>
              <a:rect l="l" t="t" r="r" b="b"/>
              <a:pathLst>
                <a:path w="245621" h="186324" extrusionOk="0">
                  <a:moveTo>
                    <a:pt x="25409" y="152447"/>
                  </a:moveTo>
                  <a:lnTo>
                    <a:pt x="143985" y="152447"/>
                  </a:lnTo>
                  <a:lnTo>
                    <a:pt x="143985" y="160916"/>
                  </a:lnTo>
                  <a:cubicBezTo>
                    <a:pt x="143985" y="174891"/>
                    <a:pt x="155419" y="186324"/>
                    <a:pt x="169394" y="186324"/>
                  </a:cubicBezTo>
                  <a:lnTo>
                    <a:pt x="220213" y="186324"/>
                  </a:lnTo>
                  <a:cubicBezTo>
                    <a:pt x="234187" y="186324"/>
                    <a:pt x="245622" y="174891"/>
                    <a:pt x="245622" y="160916"/>
                  </a:cubicBezTo>
                  <a:lnTo>
                    <a:pt x="245622" y="59285"/>
                  </a:lnTo>
                  <a:cubicBezTo>
                    <a:pt x="245622" y="45311"/>
                    <a:pt x="234187" y="33877"/>
                    <a:pt x="220213" y="33877"/>
                  </a:cubicBezTo>
                  <a:lnTo>
                    <a:pt x="203273" y="33877"/>
                  </a:lnTo>
                  <a:lnTo>
                    <a:pt x="203273" y="25408"/>
                  </a:lnTo>
                  <a:cubicBezTo>
                    <a:pt x="203273" y="18632"/>
                    <a:pt x="200626" y="12175"/>
                    <a:pt x="195862" y="7411"/>
                  </a:cubicBezTo>
                  <a:cubicBezTo>
                    <a:pt x="191098" y="2647"/>
                    <a:pt x="184640" y="0"/>
                    <a:pt x="177864" y="0"/>
                  </a:cubicBezTo>
                  <a:lnTo>
                    <a:pt x="25409" y="0"/>
                  </a:lnTo>
                  <a:cubicBezTo>
                    <a:pt x="18633" y="0"/>
                    <a:pt x="12175" y="2647"/>
                    <a:pt x="7411" y="7411"/>
                  </a:cubicBezTo>
                  <a:cubicBezTo>
                    <a:pt x="2647" y="12175"/>
                    <a:pt x="0" y="18632"/>
                    <a:pt x="0" y="25408"/>
                  </a:cubicBezTo>
                  <a:lnTo>
                    <a:pt x="0" y="127039"/>
                  </a:lnTo>
                  <a:cubicBezTo>
                    <a:pt x="0" y="133815"/>
                    <a:pt x="2647" y="140272"/>
                    <a:pt x="7411" y="145036"/>
                  </a:cubicBezTo>
                  <a:cubicBezTo>
                    <a:pt x="12175" y="149800"/>
                    <a:pt x="18633" y="152447"/>
                    <a:pt x="25409" y="152447"/>
                  </a:cubicBezTo>
                  <a:close/>
                  <a:moveTo>
                    <a:pt x="228682" y="59285"/>
                  </a:moveTo>
                  <a:lnTo>
                    <a:pt x="228682" y="160916"/>
                  </a:lnTo>
                  <a:cubicBezTo>
                    <a:pt x="228682" y="165574"/>
                    <a:pt x="224871" y="169386"/>
                    <a:pt x="220213" y="169386"/>
                  </a:cubicBezTo>
                  <a:lnTo>
                    <a:pt x="169394" y="169386"/>
                  </a:lnTo>
                  <a:cubicBezTo>
                    <a:pt x="164736" y="169386"/>
                    <a:pt x="160925" y="165574"/>
                    <a:pt x="160925" y="160916"/>
                  </a:cubicBezTo>
                  <a:lnTo>
                    <a:pt x="160925" y="59285"/>
                  </a:lnTo>
                  <a:cubicBezTo>
                    <a:pt x="160925" y="54627"/>
                    <a:pt x="164736" y="50816"/>
                    <a:pt x="169394" y="50816"/>
                  </a:cubicBezTo>
                  <a:lnTo>
                    <a:pt x="220213" y="50816"/>
                  </a:lnTo>
                  <a:cubicBezTo>
                    <a:pt x="224871" y="50816"/>
                    <a:pt x="228682" y="54627"/>
                    <a:pt x="228682" y="59285"/>
                  </a:cubicBezTo>
                  <a:close/>
                  <a:moveTo>
                    <a:pt x="19480" y="19374"/>
                  </a:moveTo>
                  <a:cubicBezTo>
                    <a:pt x="21068" y="17786"/>
                    <a:pt x="23186" y="16939"/>
                    <a:pt x="25515" y="16939"/>
                  </a:cubicBezTo>
                  <a:lnTo>
                    <a:pt x="177970" y="16939"/>
                  </a:lnTo>
                  <a:cubicBezTo>
                    <a:pt x="180193" y="16939"/>
                    <a:pt x="182416" y="17786"/>
                    <a:pt x="184005" y="19374"/>
                  </a:cubicBezTo>
                  <a:cubicBezTo>
                    <a:pt x="185593" y="20962"/>
                    <a:pt x="186440" y="23079"/>
                    <a:pt x="186440" y="25408"/>
                  </a:cubicBezTo>
                  <a:lnTo>
                    <a:pt x="186440" y="33877"/>
                  </a:lnTo>
                  <a:lnTo>
                    <a:pt x="169500" y="33877"/>
                  </a:lnTo>
                  <a:cubicBezTo>
                    <a:pt x="155525" y="33877"/>
                    <a:pt x="144091" y="45311"/>
                    <a:pt x="144091" y="59285"/>
                  </a:cubicBezTo>
                  <a:lnTo>
                    <a:pt x="144091" y="135508"/>
                  </a:lnTo>
                  <a:lnTo>
                    <a:pt x="25515" y="135508"/>
                  </a:lnTo>
                  <a:cubicBezTo>
                    <a:pt x="23292" y="135508"/>
                    <a:pt x="21068" y="134662"/>
                    <a:pt x="19480" y="133074"/>
                  </a:cubicBezTo>
                  <a:cubicBezTo>
                    <a:pt x="17892" y="131486"/>
                    <a:pt x="17045" y="129368"/>
                    <a:pt x="17045" y="127039"/>
                  </a:cubicBezTo>
                  <a:lnTo>
                    <a:pt x="17045" y="25408"/>
                  </a:lnTo>
                  <a:cubicBezTo>
                    <a:pt x="16939" y="23185"/>
                    <a:pt x="17892" y="20962"/>
                    <a:pt x="19480" y="19374"/>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85" name="Google Shape;185;p34"/>
            <p:cNvSpPr/>
            <p:nvPr/>
          </p:nvSpPr>
          <p:spPr>
            <a:xfrm>
              <a:off x="4957564" y="3939591"/>
              <a:ext cx="33878" cy="16938"/>
            </a:xfrm>
            <a:custGeom>
              <a:avLst/>
              <a:gdLst/>
              <a:ahLst/>
              <a:cxnLst/>
              <a:rect l="l" t="t" r="r" b="b"/>
              <a:pathLst>
                <a:path w="33878" h="16938" extrusionOk="0">
                  <a:moveTo>
                    <a:pt x="0" y="8469"/>
                  </a:moveTo>
                  <a:cubicBezTo>
                    <a:pt x="0" y="13127"/>
                    <a:pt x="3811" y="16939"/>
                    <a:pt x="8470" y="16939"/>
                  </a:cubicBezTo>
                  <a:lnTo>
                    <a:pt x="25409" y="16939"/>
                  </a:lnTo>
                  <a:cubicBezTo>
                    <a:pt x="30068" y="16939"/>
                    <a:pt x="33879" y="13127"/>
                    <a:pt x="33879" y="8469"/>
                  </a:cubicBezTo>
                  <a:cubicBezTo>
                    <a:pt x="33879" y="3811"/>
                    <a:pt x="30068" y="0"/>
                    <a:pt x="25409" y="0"/>
                  </a:cubicBezTo>
                  <a:lnTo>
                    <a:pt x="8470" y="0"/>
                  </a:lnTo>
                  <a:cubicBezTo>
                    <a:pt x="3811" y="0"/>
                    <a:pt x="0" y="3811"/>
                    <a:pt x="0" y="8469"/>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grpSp>
      <p:grpSp>
        <p:nvGrpSpPr>
          <p:cNvPr id="186" name="Google Shape;186;p34"/>
          <p:cNvGrpSpPr/>
          <p:nvPr/>
        </p:nvGrpSpPr>
        <p:grpSpPr>
          <a:xfrm>
            <a:off x="214168" y="2310745"/>
            <a:ext cx="465520" cy="379307"/>
            <a:chOff x="8816682" y="560348"/>
            <a:chExt cx="254091" cy="203262"/>
          </a:xfrm>
        </p:grpSpPr>
        <p:sp>
          <p:nvSpPr>
            <p:cNvPr id="187" name="Google Shape;187;p34"/>
            <p:cNvSpPr/>
            <p:nvPr/>
          </p:nvSpPr>
          <p:spPr>
            <a:xfrm>
              <a:off x="8825143" y="560348"/>
              <a:ext cx="237169" cy="169385"/>
            </a:xfrm>
            <a:custGeom>
              <a:avLst/>
              <a:gdLst/>
              <a:ahLst/>
              <a:cxnLst/>
              <a:rect l="l" t="t" r="r" b="b"/>
              <a:pathLst>
                <a:path w="237169" h="169385" extrusionOk="0">
                  <a:moveTo>
                    <a:pt x="8478" y="84693"/>
                  </a:moveTo>
                  <a:lnTo>
                    <a:pt x="33888" y="84693"/>
                  </a:lnTo>
                  <a:lnTo>
                    <a:pt x="33888" y="152447"/>
                  </a:lnTo>
                  <a:lnTo>
                    <a:pt x="16948" y="152447"/>
                  </a:lnTo>
                  <a:cubicBezTo>
                    <a:pt x="12290" y="152447"/>
                    <a:pt x="8478" y="156258"/>
                    <a:pt x="8478" y="160916"/>
                  </a:cubicBezTo>
                  <a:cubicBezTo>
                    <a:pt x="8478" y="165574"/>
                    <a:pt x="12290" y="169386"/>
                    <a:pt x="16948" y="169386"/>
                  </a:cubicBezTo>
                  <a:lnTo>
                    <a:pt x="220221" y="169386"/>
                  </a:lnTo>
                  <a:cubicBezTo>
                    <a:pt x="224880" y="169386"/>
                    <a:pt x="228691" y="165574"/>
                    <a:pt x="228691" y="160916"/>
                  </a:cubicBezTo>
                  <a:cubicBezTo>
                    <a:pt x="228691" y="156258"/>
                    <a:pt x="224880" y="152447"/>
                    <a:pt x="220221" y="152447"/>
                  </a:cubicBezTo>
                  <a:lnTo>
                    <a:pt x="203282" y="152447"/>
                  </a:lnTo>
                  <a:lnTo>
                    <a:pt x="203282" y="84693"/>
                  </a:lnTo>
                  <a:lnTo>
                    <a:pt x="228691" y="84693"/>
                  </a:lnTo>
                  <a:cubicBezTo>
                    <a:pt x="232502" y="84693"/>
                    <a:pt x="235785" y="82152"/>
                    <a:pt x="236843" y="78553"/>
                  </a:cubicBezTo>
                  <a:cubicBezTo>
                    <a:pt x="237902" y="74953"/>
                    <a:pt x="236314" y="71036"/>
                    <a:pt x="233138" y="69025"/>
                  </a:cubicBezTo>
                  <a:lnTo>
                    <a:pt x="123031" y="1270"/>
                  </a:lnTo>
                  <a:cubicBezTo>
                    <a:pt x="120279" y="-423"/>
                    <a:pt x="116891" y="-423"/>
                    <a:pt x="114138" y="1270"/>
                  </a:cubicBezTo>
                  <a:lnTo>
                    <a:pt x="4032" y="69025"/>
                  </a:lnTo>
                  <a:cubicBezTo>
                    <a:pt x="856" y="71036"/>
                    <a:pt x="-732" y="74847"/>
                    <a:pt x="327" y="78553"/>
                  </a:cubicBezTo>
                  <a:cubicBezTo>
                    <a:pt x="1385" y="82258"/>
                    <a:pt x="4773" y="84693"/>
                    <a:pt x="8478" y="84693"/>
                  </a:cubicBezTo>
                  <a:close/>
                  <a:moveTo>
                    <a:pt x="50827" y="84693"/>
                  </a:moveTo>
                  <a:lnTo>
                    <a:pt x="84706" y="84693"/>
                  </a:lnTo>
                  <a:lnTo>
                    <a:pt x="84706" y="152447"/>
                  </a:lnTo>
                  <a:lnTo>
                    <a:pt x="50827" y="152447"/>
                  </a:lnTo>
                  <a:lnTo>
                    <a:pt x="50827" y="84693"/>
                  </a:lnTo>
                  <a:close/>
                  <a:moveTo>
                    <a:pt x="135524" y="84693"/>
                  </a:moveTo>
                  <a:lnTo>
                    <a:pt x="135524" y="152447"/>
                  </a:lnTo>
                  <a:lnTo>
                    <a:pt x="101645" y="152447"/>
                  </a:lnTo>
                  <a:lnTo>
                    <a:pt x="101645" y="84693"/>
                  </a:lnTo>
                  <a:lnTo>
                    <a:pt x="135524" y="84693"/>
                  </a:lnTo>
                  <a:close/>
                  <a:moveTo>
                    <a:pt x="186342" y="152447"/>
                  </a:moveTo>
                  <a:lnTo>
                    <a:pt x="152464" y="152447"/>
                  </a:lnTo>
                  <a:lnTo>
                    <a:pt x="152464" y="84693"/>
                  </a:lnTo>
                  <a:lnTo>
                    <a:pt x="186342" y="84693"/>
                  </a:lnTo>
                  <a:lnTo>
                    <a:pt x="186342" y="152447"/>
                  </a:lnTo>
                  <a:close/>
                  <a:moveTo>
                    <a:pt x="198836" y="67754"/>
                  </a:moveTo>
                  <a:lnTo>
                    <a:pt x="38440" y="67754"/>
                  </a:lnTo>
                  <a:lnTo>
                    <a:pt x="118585" y="18421"/>
                  </a:lnTo>
                  <a:lnTo>
                    <a:pt x="198836" y="67754"/>
                  </a:ln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88" name="Google Shape;188;p34"/>
            <p:cNvSpPr/>
            <p:nvPr/>
          </p:nvSpPr>
          <p:spPr>
            <a:xfrm>
              <a:off x="8816682" y="746672"/>
              <a:ext cx="254091" cy="16938"/>
            </a:xfrm>
            <a:custGeom>
              <a:avLst/>
              <a:gdLst/>
              <a:ahLst/>
              <a:cxnLst/>
              <a:rect l="l" t="t" r="r" b="b"/>
              <a:pathLst>
                <a:path w="254091" h="16938" extrusionOk="0">
                  <a:moveTo>
                    <a:pt x="8470" y="16939"/>
                  </a:moveTo>
                  <a:lnTo>
                    <a:pt x="245622" y="16939"/>
                  </a:lnTo>
                  <a:cubicBezTo>
                    <a:pt x="250280" y="16939"/>
                    <a:pt x="254091" y="13127"/>
                    <a:pt x="254091" y="8469"/>
                  </a:cubicBezTo>
                  <a:cubicBezTo>
                    <a:pt x="254091" y="3811"/>
                    <a:pt x="250280" y="0"/>
                    <a:pt x="245622" y="0"/>
                  </a:cubicBezTo>
                  <a:lnTo>
                    <a:pt x="8470" y="0"/>
                  </a:lnTo>
                  <a:cubicBezTo>
                    <a:pt x="3811" y="0"/>
                    <a:pt x="0" y="3811"/>
                    <a:pt x="0" y="8469"/>
                  </a:cubicBezTo>
                  <a:cubicBezTo>
                    <a:pt x="0" y="13127"/>
                    <a:pt x="3811" y="16939"/>
                    <a:pt x="8470" y="16939"/>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grpSp>
      <p:grpSp>
        <p:nvGrpSpPr>
          <p:cNvPr id="189" name="Google Shape;189;p34"/>
          <p:cNvGrpSpPr/>
          <p:nvPr/>
        </p:nvGrpSpPr>
        <p:grpSpPr>
          <a:xfrm>
            <a:off x="231485" y="3068566"/>
            <a:ext cx="430977" cy="435756"/>
            <a:chOff x="4101064" y="551879"/>
            <a:chExt cx="220212" cy="220201"/>
          </a:xfrm>
        </p:grpSpPr>
        <p:sp>
          <p:nvSpPr>
            <p:cNvPr id="190" name="Google Shape;190;p34"/>
            <p:cNvSpPr/>
            <p:nvPr/>
          </p:nvSpPr>
          <p:spPr>
            <a:xfrm>
              <a:off x="4101064" y="551879"/>
              <a:ext cx="220212" cy="220201"/>
            </a:xfrm>
            <a:custGeom>
              <a:avLst/>
              <a:gdLst/>
              <a:ahLst/>
              <a:cxnLst/>
              <a:rect l="l" t="t" r="r" b="b"/>
              <a:pathLst>
                <a:path w="220212" h="220201" extrusionOk="0">
                  <a:moveTo>
                    <a:pt x="110106" y="220201"/>
                  </a:moveTo>
                  <a:cubicBezTo>
                    <a:pt x="170876" y="220201"/>
                    <a:pt x="220213" y="170868"/>
                    <a:pt x="220213" y="110101"/>
                  </a:cubicBezTo>
                  <a:cubicBezTo>
                    <a:pt x="220213" y="49334"/>
                    <a:pt x="170876" y="0"/>
                    <a:pt x="110106" y="0"/>
                  </a:cubicBezTo>
                  <a:cubicBezTo>
                    <a:pt x="49336" y="0"/>
                    <a:pt x="0" y="49334"/>
                    <a:pt x="0" y="110101"/>
                  </a:cubicBezTo>
                  <a:cubicBezTo>
                    <a:pt x="0" y="170868"/>
                    <a:pt x="49230" y="220201"/>
                    <a:pt x="110106" y="220201"/>
                  </a:cubicBezTo>
                  <a:close/>
                  <a:moveTo>
                    <a:pt x="110106" y="16939"/>
                  </a:moveTo>
                  <a:cubicBezTo>
                    <a:pt x="161560" y="16939"/>
                    <a:pt x="203273" y="58650"/>
                    <a:pt x="203273" y="110101"/>
                  </a:cubicBezTo>
                  <a:cubicBezTo>
                    <a:pt x="203273" y="161552"/>
                    <a:pt x="161560" y="203263"/>
                    <a:pt x="110106" y="203263"/>
                  </a:cubicBezTo>
                  <a:cubicBezTo>
                    <a:pt x="58653" y="203263"/>
                    <a:pt x="16939" y="161552"/>
                    <a:pt x="16939" y="110101"/>
                  </a:cubicBezTo>
                  <a:cubicBezTo>
                    <a:pt x="16939" y="58650"/>
                    <a:pt x="58653" y="16939"/>
                    <a:pt x="110106" y="16939"/>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91" name="Google Shape;191;p34"/>
            <p:cNvSpPr/>
            <p:nvPr/>
          </p:nvSpPr>
          <p:spPr>
            <a:xfrm>
              <a:off x="4160352" y="628103"/>
              <a:ext cx="25409" cy="25407"/>
            </a:xfrm>
            <a:custGeom>
              <a:avLst/>
              <a:gdLst/>
              <a:ahLst/>
              <a:cxnLst/>
              <a:rect l="l" t="t" r="r" b="b"/>
              <a:pathLst>
                <a:path w="25409" h="25407" extrusionOk="0">
                  <a:moveTo>
                    <a:pt x="12705" y="25408"/>
                  </a:moveTo>
                  <a:cubicBezTo>
                    <a:pt x="19692" y="25408"/>
                    <a:pt x="25409" y="19691"/>
                    <a:pt x="25409" y="12704"/>
                  </a:cubicBezTo>
                  <a:cubicBezTo>
                    <a:pt x="25409" y="5717"/>
                    <a:pt x="19692" y="0"/>
                    <a:pt x="12705" y="0"/>
                  </a:cubicBezTo>
                  <a:cubicBezTo>
                    <a:pt x="5717" y="0"/>
                    <a:pt x="0" y="5717"/>
                    <a:pt x="0" y="12704"/>
                  </a:cubicBezTo>
                  <a:cubicBezTo>
                    <a:pt x="0" y="19691"/>
                    <a:pt x="5611" y="25408"/>
                    <a:pt x="12705" y="25408"/>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92" name="Google Shape;192;p34"/>
            <p:cNvSpPr/>
            <p:nvPr/>
          </p:nvSpPr>
          <p:spPr>
            <a:xfrm>
              <a:off x="4236580" y="628103"/>
              <a:ext cx="25409" cy="25407"/>
            </a:xfrm>
            <a:custGeom>
              <a:avLst/>
              <a:gdLst/>
              <a:ahLst/>
              <a:cxnLst/>
              <a:rect l="l" t="t" r="r" b="b"/>
              <a:pathLst>
                <a:path w="25409" h="25407" extrusionOk="0">
                  <a:moveTo>
                    <a:pt x="12705" y="25408"/>
                  </a:moveTo>
                  <a:cubicBezTo>
                    <a:pt x="19692" y="25408"/>
                    <a:pt x="25409" y="19691"/>
                    <a:pt x="25409" y="12704"/>
                  </a:cubicBezTo>
                  <a:cubicBezTo>
                    <a:pt x="25409" y="5717"/>
                    <a:pt x="19692" y="0"/>
                    <a:pt x="12705" y="0"/>
                  </a:cubicBezTo>
                  <a:cubicBezTo>
                    <a:pt x="5717" y="0"/>
                    <a:pt x="0" y="5717"/>
                    <a:pt x="0" y="12704"/>
                  </a:cubicBezTo>
                  <a:cubicBezTo>
                    <a:pt x="0" y="19691"/>
                    <a:pt x="5611" y="25408"/>
                    <a:pt x="12705" y="25408"/>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93" name="Google Shape;193;p34"/>
            <p:cNvSpPr/>
            <p:nvPr/>
          </p:nvSpPr>
          <p:spPr>
            <a:xfrm>
              <a:off x="4160384" y="678949"/>
              <a:ext cx="101574" cy="42315"/>
            </a:xfrm>
            <a:custGeom>
              <a:avLst/>
              <a:gdLst/>
              <a:ahLst/>
              <a:cxnLst/>
              <a:rect l="l" t="t" r="r" b="b"/>
              <a:pathLst>
                <a:path w="101574" h="42315" extrusionOk="0">
                  <a:moveTo>
                    <a:pt x="15744" y="4203"/>
                  </a:moveTo>
                  <a:cubicBezTo>
                    <a:pt x="13414" y="180"/>
                    <a:pt x="8227" y="-1196"/>
                    <a:pt x="4204" y="1133"/>
                  </a:cubicBezTo>
                  <a:cubicBezTo>
                    <a:pt x="181" y="3462"/>
                    <a:pt x="-1196" y="8650"/>
                    <a:pt x="1133" y="12673"/>
                  </a:cubicBezTo>
                  <a:cubicBezTo>
                    <a:pt x="11191" y="30035"/>
                    <a:pt x="28554" y="42315"/>
                    <a:pt x="50787" y="42315"/>
                  </a:cubicBezTo>
                  <a:cubicBezTo>
                    <a:pt x="73020" y="42315"/>
                    <a:pt x="90383" y="30035"/>
                    <a:pt x="100441" y="12673"/>
                  </a:cubicBezTo>
                  <a:cubicBezTo>
                    <a:pt x="102770" y="8650"/>
                    <a:pt x="101394" y="3462"/>
                    <a:pt x="97370" y="1133"/>
                  </a:cubicBezTo>
                  <a:cubicBezTo>
                    <a:pt x="93347" y="-1196"/>
                    <a:pt x="88160" y="180"/>
                    <a:pt x="85831" y="4203"/>
                  </a:cubicBezTo>
                  <a:cubicBezTo>
                    <a:pt x="78314" y="17225"/>
                    <a:pt x="66138" y="25377"/>
                    <a:pt x="50787" y="25377"/>
                  </a:cubicBezTo>
                  <a:cubicBezTo>
                    <a:pt x="35436" y="25377"/>
                    <a:pt x="23260" y="17225"/>
                    <a:pt x="15744" y="4203"/>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grpSp>
      <p:sp>
        <p:nvSpPr>
          <p:cNvPr id="194" name="Google Shape;194;p34"/>
          <p:cNvSpPr/>
          <p:nvPr/>
        </p:nvSpPr>
        <p:spPr>
          <a:xfrm>
            <a:off x="5011200" y="3619225"/>
            <a:ext cx="1800000" cy="322800"/>
          </a:xfrm>
          <a:prstGeom prst="parallelogram">
            <a:avLst>
              <a:gd name="adj" fmla="val 25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5" name="Google Shape;195;p34"/>
          <p:cNvSpPr/>
          <p:nvPr/>
        </p:nvSpPr>
        <p:spPr>
          <a:xfrm>
            <a:off x="4993200" y="1909200"/>
            <a:ext cx="1836000" cy="322800"/>
          </a:xfrm>
          <a:prstGeom prst="parallelogram">
            <a:avLst>
              <a:gd name="adj" fmla="val 25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6" name="Google Shape;196;p34"/>
          <p:cNvSpPr/>
          <p:nvPr/>
        </p:nvSpPr>
        <p:spPr>
          <a:xfrm>
            <a:off x="6840000" y="3619225"/>
            <a:ext cx="1800000" cy="322800"/>
          </a:xfrm>
          <a:prstGeom prst="parallelogram">
            <a:avLst>
              <a:gd name="adj" fmla="val 25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7" name="Google Shape;197;p34"/>
          <p:cNvSpPr/>
          <p:nvPr/>
        </p:nvSpPr>
        <p:spPr>
          <a:xfrm>
            <a:off x="6840000" y="1886450"/>
            <a:ext cx="1800000" cy="322800"/>
          </a:xfrm>
          <a:prstGeom prst="parallelogram">
            <a:avLst>
              <a:gd name="adj" fmla="val 25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8" name="Google Shape;198;p34"/>
          <p:cNvSpPr txBox="1"/>
          <p:nvPr/>
        </p:nvSpPr>
        <p:spPr>
          <a:xfrm>
            <a:off x="5137200" y="3805975"/>
            <a:ext cx="1692000" cy="26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2"/>
              </a:solidFill>
            </a:endParaRPr>
          </a:p>
        </p:txBody>
      </p:sp>
      <p:sp>
        <p:nvSpPr>
          <p:cNvPr id="199" name="Google Shape;199;p34"/>
          <p:cNvSpPr txBox="1"/>
          <p:nvPr/>
        </p:nvSpPr>
        <p:spPr>
          <a:xfrm>
            <a:off x="5181897" y="1879071"/>
            <a:ext cx="1532400" cy="24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chemeClr val="lt2"/>
                </a:solidFill>
              </a:rPr>
              <a:t>Telephonic Coaching </a:t>
            </a:r>
            <a:endParaRPr sz="1100">
              <a:solidFill>
                <a:schemeClr val="lt2"/>
              </a:solidFill>
            </a:endParaRPr>
          </a:p>
        </p:txBody>
      </p:sp>
      <p:sp>
        <p:nvSpPr>
          <p:cNvPr id="200" name="Google Shape;200;p34"/>
          <p:cNvSpPr txBox="1"/>
          <p:nvPr/>
        </p:nvSpPr>
        <p:spPr>
          <a:xfrm>
            <a:off x="7077113" y="1879071"/>
            <a:ext cx="1416600" cy="24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chemeClr val="lt2"/>
                </a:solidFill>
              </a:rPr>
              <a:t>Text and Live Chat </a:t>
            </a:r>
            <a:endParaRPr sz="1100">
              <a:solidFill>
                <a:schemeClr val="lt2"/>
              </a:solidFill>
            </a:endParaRPr>
          </a:p>
        </p:txBody>
      </p:sp>
      <p:sp>
        <p:nvSpPr>
          <p:cNvPr id="201" name="Google Shape;201;p34"/>
          <p:cNvSpPr txBox="1"/>
          <p:nvPr/>
        </p:nvSpPr>
        <p:spPr>
          <a:xfrm>
            <a:off x="5479799" y="3611243"/>
            <a:ext cx="862800" cy="24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chemeClr val="lt2"/>
                </a:solidFill>
              </a:rPr>
              <a:t>Quit Guide  </a:t>
            </a:r>
            <a:endParaRPr sz="1100">
              <a:solidFill>
                <a:schemeClr val="lt2"/>
              </a:solidFill>
            </a:endParaRPr>
          </a:p>
        </p:txBody>
      </p:sp>
      <p:sp>
        <p:nvSpPr>
          <p:cNvPr id="202" name="Google Shape;202;p34"/>
          <p:cNvSpPr txBox="1"/>
          <p:nvPr/>
        </p:nvSpPr>
        <p:spPr>
          <a:xfrm>
            <a:off x="7496511" y="3611243"/>
            <a:ext cx="693600" cy="24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chemeClr val="lt2"/>
                </a:solidFill>
              </a:rPr>
              <a:t>NRT</a:t>
            </a:r>
            <a:endParaRPr sz="1100">
              <a:solidFill>
                <a:schemeClr val="lt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6"/>
        <p:cNvGrpSpPr/>
        <p:nvPr/>
      </p:nvGrpSpPr>
      <p:grpSpPr>
        <a:xfrm>
          <a:off x="0" y="0"/>
          <a:ext cx="0" cy="0"/>
          <a:chOff x="0" y="0"/>
          <a:chExt cx="0" cy="0"/>
        </a:xfrm>
      </p:grpSpPr>
      <p:pic>
        <p:nvPicPr>
          <p:cNvPr id="207" name="Google Shape;207;p35"/>
          <p:cNvPicPr preferRelativeResize="0"/>
          <p:nvPr/>
        </p:nvPicPr>
        <p:blipFill rotWithShape="1">
          <a:blip r:embed="rId3">
            <a:alphaModFix/>
          </a:blip>
          <a:srcRect b="10"/>
          <a:stretch/>
        </p:blipFill>
        <p:spPr>
          <a:xfrm>
            <a:off x="8452900" y="4956076"/>
            <a:ext cx="561798" cy="84468"/>
          </a:xfrm>
          <a:prstGeom prst="rect">
            <a:avLst/>
          </a:prstGeom>
          <a:noFill/>
          <a:ln>
            <a:noFill/>
          </a:ln>
        </p:spPr>
      </p:pic>
      <p:sp>
        <p:nvSpPr>
          <p:cNvPr id="208" name="Google Shape;208;p35"/>
          <p:cNvSpPr txBox="1"/>
          <p:nvPr/>
        </p:nvSpPr>
        <p:spPr>
          <a:xfrm>
            <a:off x="415750" y="535825"/>
            <a:ext cx="6268800" cy="928200"/>
          </a:xfrm>
          <a:prstGeom prst="rect">
            <a:avLst/>
          </a:prstGeom>
          <a:noFill/>
          <a:ln>
            <a:noFill/>
          </a:ln>
        </p:spPr>
        <p:txBody>
          <a:bodyPr spcFirstLastPara="1" wrap="square" lIns="68575" tIns="34275" rIns="68575" bIns="34275" anchor="t" anchorCtr="0">
            <a:spAutoFit/>
          </a:bodyPr>
          <a:lstStyle/>
          <a:p>
            <a:pPr marL="0" lvl="0" indent="0" algn="l" rtl="0">
              <a:lnSpc>
                <a:spcPct val="90000"/>
              </a:lnSpc>
              <a:spcBef>
                <a:spcPts val="0"/>
              </a:spcBef>
              <a:spcAft>
                <a:spcPts val="0"/>
              </a:spcAft>
              <a:buClr>
                <a:schemeClr val="lt1"/>
              </a:buClr>
              <a:buSzPts val="1500"/>
              <a:buFont typeface="Proxima Nova"/>
              <a:buNone/>
            </a:pPr>
            <a:r>
              <a:rPr lang="en" sz="3100" b="1">
                <a:solidFill>
                  <a:schemeClr val="dk1"/>
                </a:solidFill>
                <a:latin typeface="Proxima Nova"/>
                <a:ea typeface="Proxima Nova"/>
                <a:cs typeface="Proxima Nova"/>
                <a:sym typeface="Proxima Nova"/>
              </a:rPr>
              <a:t>Quit For Life: Changing Lives, Nationwide</a:t>
            </a:r>
            <a:endParaRPr sz="3100" b="1">
              <a:solidFill>
                <a:schemeClr val="dk1"/>
              </a:solidFill>
              <a:latin typeface="Proxima Nova"/>
              <a:ea typeface="Proxima Nova"/>
              <a:cs typeface="Proxima Nova"/>
              <a:sym typeface="Proxima Nova"/>
            </a:endParaRPr>
          </a:p>
        </p:txBody>
      </p:sp>
      <p:sp>
        <p:nvSpPr>
          <p:cNvPr id="209" name="Google Shape;209;p35"/>
          <p:cNvSpPr txBox="1">
            <a:spLocks noGrp="1"/>
          </p:cNvSpPr>
          <p:nvPr>
            <p:ph type="sldNum" idx="4294967295"/>
          </p:nvPr>
        </p:nvSpPr>
        <p:spPr>
          <a:xfrm>
            <a:off x="-12575" y="4906375"/>
            <a:ext cx="308100" cy="183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600">
                <a:solidFill>
                  <a:schemeClr val="dk1"/>
                </a:solidFill>
                <a:latin typeface="Proxima Nova"/>
                <a:ea typeface="Proxima Nova"/>
                <a:cs typeface="Proxima Nova"/>
                <a:sym typeface="Proxima Nova"/>
              </a:rPr>
              <a:t>5</a:t>
            </a:fld>
            <a:endParaRPr sz="600">
              <a:solidFill>
                <a:schemeClr val="dk1"/>
              </a:solidFill>
              <a:latin typeface="Proxima Nova"/>
              <a:ea typeface="Proxima Nova"/>
              <a:cs typeface="Proxima Nova"/>
              <a:sym typeface="Proxima Nova"/>
            </a:endParaRPr>
          </a:p>
        </p:txBody>
      </p:sp>
      <p:sp>
        <p:nvSpPr>
          <p:cNvPr id="210" name="Google Shape;210;p35"/>
          <p:cNvSpPr txBox="1"/>
          <p:nvPr/>
        </p:nvSpPr>
        <p:spPr>
          <a:xfrm>
            <a:off x="434149" y="1471145"/>
            <a:ext cx="2497500" cy="25578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 sz="3000">
                <a:solidFill>
                  <a:schemeClr val="accent2"/>
                </a:solidFill>
                <a:latin typeface="Proxima Nova Extrabold"/>
                <a:ea typeface="Proxima Nova Extrabold"/>
                <a:cs typeface="Proxima Nova Extrabold"/>
                <a:sym typeface="Proxima Nova Extrabold"/>
              </a:rPr>
              <a:t>22</a:t>
            </a:r>
            <a:r>
              <a:rPr lang="en" sz="3600">
                <a:solidFill>
                  <a:schemeClr val="dk1"/>
                </a:solidFill>
                <a:latin typeface="Arial"/>
                <a:ea typeface="Arial"/>
                <a:cs typeface="Arial"/>
                <a:sym typeface="Arial"/>
              </a:rPr>
              <a:t> </a:t>
            </a:r>
            <a:endParaRPr sz="1100">
              <a:solidFill>
                <a:schemeClr val="dk1"/>
              </a:solidFill>
            </a:endParaRPr>
          </a:p>
          <a:p>
            <a:pPr marL="0" marR="0" lvl="0" indent="0" algn="l" rtl="0">
              <a:spcBef>
                <a:spcPts val="500"/>
              </a:spcBef>
              <a:spcAft>
                <a:spcPts val="0"/>
              </a:spcAft>
              <a:buNone/>
            </a:pPr>
            <a:r>
              <a:rPr lang="en" sz="1100">
                <a:solidFill>
                  <a:schemeClr val="dk1"/>
                </a:solidFill>
                <a:latin typeface="Proxima Nova"/>
                <a:ea typeface="Proxima Nova"/>
                <a:cs typeface="Proxima Nova"/>
                <a:sym typeface="Proxima Nova"/>
              </a:rPr>
              <a:t>states and US territories</a:t>
            </a:r>
            <a:endParaRPr sz="1100">
              <a:solidFill>
                <a:schemeClr val="dk1"/>
              </a:solidFill>
              <a:latin typeface="Proxima Nova"/>
              <a:ea typeface="Proxima Nova"/>
              <a:cs typeface="Proxima Nova"/>
              <a:sym typeface="Proxima Nova"/>
            </a:endParaRPr>
          </a:p>
          <a:p>
            <a:pPr marL="0" marR="0" lvl="0" indent="0" algn="l" rtl="0">
              <a:spcBef>
                <a:spcPts val="500"/>
              </a:spcBef>
              <a:spcAft>
                <a:spcPts val="0"/>
              </a:spcAft>
              <a:buNone/>
            </a:pPr>
            <a:endParaRPr sz="500">
              <a:solidFill>
                <a:schemeClr val="dk1"/>
              </a:solidFill>
              <a:latin typeface="Proxima Nova"/>
              <a:ea typeface="Proxima Nova"/>
              <a:cs typeface="Proxima Nova"/>
              <a:sym typeface="Proxima Nova"/>
            </a:endParaRPr>
          </a:p>
          <a:p>
            <a:pPr marL="0" marR="0" lvl="0" indent="0" algn="l" rtl="0">
              <a:spcBef>
                <a:spcPts val="500"/>
              </a:spcBef>
              <a:spcAft>
                <a:spcPts val="0"/>
              </a:spcAft>
              <a:buNone/>
            </a:pPr>
            <a:r>
              <a:rPr lang="en" sz="3000">
                <a:solidFill>
                  <a:schemeClr val="accent2"/>
                </a:solidFill>
                <a:latin typeface="Proxima Nova Extrabold"/>
                <a:ea typeface="Proxima Nova Extrabold"/>
                <a:cs typeface="Proxima Nova Extrabold"/>
                <a:sym typeface="Proxima Nova Extrabold"/>
              </a:rPr>
              <a:t>4.6M</a:t>
            </a:r>
            <a:endParaRPr sz="3000">
              <a:solidFill>
                <a:schemeClr val="accent2"/>
              </a:solidFill>
              <a:latin typeface="Proxima Nova Extrabold"/>
              <a:ea typeface="Proxima Nova Extrabold"/>
              <a:cs typeface="Proxima Nova Extrabold"/>
              <a:sym typeface="Proxima Nova Extrabold"/>
            </a:endParaRPr>
          </a:p>
          <a:p>
            <a:pPr marL="0" marR="0" lvl="0" indent="0" algn="l" rtl="0">
              <a:spcBef>
                <a:spcPts val="500"/>
              </a:spcBef>
              <a:spcAft>
                <a:spcPts val="0"/>
              </a:spcAft>
              <a:buNone/>
            </a:pPr>
            <a:r>
              <a:rPr lang="en" sz="1100">
                <a:solidFill>
                  <a:schemeClr val="dk1"/>
                </a:solidFill>
                <a:latin typeface="Proxima Nova"/>
                <a:ea typeface="Proxima Nova"/>
                <a:cs typeface="Proxima Nova"/>
                <a:sym typeface="Proxima Nova"/>
              </a:rPr>
              <a:t>lives helped since 1985</a:t>
            </a:r>
            <a:endParaRPr sz="1100">
              <a:solidFill>
                <a:schemeClr val="dk1"/>
              </a:solidFill>
              <a:latin typeface="Proxima Nova"/>
              <a:ea typeface="Proxima Nova"/>
              <a:cs typeface="Proxima Nova"/>
              <a:sym typeface="Proxima Nova"/>
            </a:endParaRPr>
          </a:p>
          <a:p>
            <a:pPr marL="0" marR="0" lvl="0" indent="0" algn="l" rtl="0">
              <a:spcBef>
                <a:spcPts val="500"/>
              </a:spcBef>
              <a:spcAft>
                <a:spcPts val="0"/>
              </a:spcAft>
              <a:buNone/>
            </a:pPr>
            <a:endParaRPr sz="500">
              <a:solidFill>
                <a:schemeClr val="dk1"/>
              </a:solidFill>
              <a:latin typeface="Proxima Nova"/>
              <a:ea typeface="Proxima Nova"/>
              <a:cs typeface="Proxima Nova"/>
              <a:sym typeface="Proxima Nova"/>
            </a:endParaRPr>
          </a:p>
          <a:p>
            <a:pPr marL="0" marR="0" lvl="0" indent="0" algn="l" rtl="0">
              <a:spcBef>
                <a:spcPts val="500"/>
              </a:spcBef>
              <a:spcAft>
                <a:spcPts val="0"/>
              </a:spcAft>
              <a:buNone/>
            </a:pPr>
            <a:r>
              <a:rPr lang="en" sz="3000">
                <a:solidFill>
                  <a:schemeClr val="accent2"/>
                </a:solidFill>
                <a:latin typeface="Proxima Nova Extrabold"/>
                <a:ea typeface="Proxima Nova Extrabold"/>
                <a:cs typeface="Proxima Nova Extrabold"/>
                <a:sym typeface="Proxima Nova Extrabold"/>
              </a:rPr>
              <a:t>800+</a:t>
            </a:r>
            <a:r>
              <a:rPr lang="en" sz="3000">
                <a:solidFill>
                  <a:schemeClr val="dk1"/>
                </a:solidFill>
                <a:latin typeface="Proxima Nova Extrabold"/>
                <a:ea typeface="Proxima Nova Extrabold"/>
                <a:cs typeface="Proxima Nova Extrabold"/>
                <a:sym typeface="Proxima Nova Extrabold"/>
              </a:rPr>
              <a:t> </a:t>
            </a:r>
            <a:endParaRPr sz="3000">
              <a:solidFill>
                <a:schemeClr val="dk1"/>
              </a:solidFill>
              <a:latin typeface="Proxima Nova Extrabold"/>
              <a:ea typeface="Proxima Nova Extrabold"/>
              <a:cs typeface="Proxima Nova Extrabold"/>
              <a:sym typeface="Proxima Nova Extrabold"/>
            </a:endParaRPr>
          </a:p>
          <a:p>
            <a:pPr marL="0" marR="0" lvl="0" indent="0" algn="l" rtl="0">
              <a:spcBef>
                <a:spcPts val="500"/>
              </a:spcBef>
              <a:spcAft>
                <a:spcPts val="0"/>
              </a:spcAft>
              <a:buNone/>
            </a:pPr>
            <a:r>
              <a:rPr lang="en" sz="900">
                <a:solidFill>
                  <a:schemeClr val="dk1"/>
                </a:solidFill>
                <a:latin typeface="Proxima Nova"/>
                <a:ea typeface="Proxima Nova"/>
                <a:cs typeface="Proxima Nova"/>
                <a:sym typeface="Proxima Nova"/>
              </a:rPr>
              <a:t>clients across multiple markets</a:t>
            </a:r>
            <a:endParaRPr sz="900">
              <a:solidFill>
                <a:schemeClr val="dk1"/>
              </a:solidFill>
              <a:latin typeface="Proxima Nova"/>
              <a:ea typeface="Proxima Nova"/>
              <a:cs typeface="Proxima Nova"/>
              <a:sym typeface="Proxima Nova"/>
            </a:endParaRPr>
          </a:p>
        </p:txBody>
      </p:sp>
      <p:sp>
        <p:nvSpPr>
          <p:cNvPr id="211" name="Google Shape;211;p35"/>
          <p:cNvSpPr/>
          <p:nvPr/>
        </p:nvSpPr>
        <p:spPr>
          <a:xfrm>
            <a:off x="5958372" y="1442460"/>
            <a:ext cx="726236" cy="762115"/>
          </a:xfrm>
          <a:custGeom>
            <a:avLst/>
            <a:gdLst/>
            <a:ahLst/>
            <a:cxnLst/>
            <a:rect l="l" t="t" r="r" b="b"/>
            <a:pathLst>
              <a:path w="668" h="751" extrusionOk="0">
                <a:moveTo>
                  <a:pt x="65" y="750"/>
                </a:moveTo>
                <a:lnTo>
                  <a:pt x="64" y="516"/>
                </a:lnTo>
                <a:lnTo>
                  <a:pt x="32" y="487"/>
                </a:lnTo>
                <a:lnTo>
                  <a:pt x="31" y="475"/>
                </a:lnTo>
                <a:lnTo>
                  <a:pt x="47" y="458"/>
                </a:lnTo>
                <a:lnTo>
                  <a:pt x="53" y="445"/>
                </a:lnTo>
                <a:lnTo>
                  <a:pt x="52" y="434"/>
                </a:lnTo>
                <a:lnTo>
                  <a:pt x="51" y="415"/>
                </a:lnTo>
                <a:lnTo>
                  <a:pt x="54" y="399"/>
                </a:lnTo>
                <a:lnTo>
                  <a:pt x="38" y="352"/>
                </a:lnTo>
                <a:lnTo>
                  <a:pt x="36" y="343"/>
                </a:lnTo>
                <a:lnTo>
                  <a:pt x="36" y="320"/>
                </a:lnTo>
                <a:lnTo>
                  <a:pt x="34" y="307"/>
                </a:lnTo>
                <a:lnTo>
                  <a:pt x="31" y="243"/>
                </a:lnTo>
                <a:lnTo>
                  <a:pt x="24" y="207"/>
                </a:lnTo>
                <a:lnTo>
                  <a:pt x="13" y="195"/>
                </a:lnTo>
                <a:lnTo>
                  <a:pt x="5" y="154"/>
                </a:lnTo>
                <a:lnTo>
                  <a:pt x="4" y="118"/>
                </a:lnTo>
                <a:lnTo>
                  <a:pt x="7" y="96"/>
                </a:lnTo>
                <a:lnTo>
                  <a:pt x="11" y="88"/>
                </a:lnTo>
                <a:lnTo>
                  <a:pt x="1" y="57"/>
                </a:lnTo>
                <a:lnTo>
                  <a:pt x="0" y="47"/>
                </a:lnTo>
                <a:lnTo>
                  <a:pt x="173" y="47"/>
                </a:lnTo>
                <a:lnTo>
                  <a:pt x="174" y="18"/>
                </a:lnTo>
                <a:lnTo>
                  <a:pt x="176" y="0"/>
                </a:lnTo>
                <a:lnTo>
                  <a:pt x="190" y="1"/>
                </a:lnTo>
                <a:lnTo>
                  <a:pt x="207" y="8"/>
                </a:lnTo>
                <a:lnTo>
                  <a:pt x="209" y="36"/>
                </a:lnTo>
                <a:lnTo>
                  <a:pt x="214" y="55"/>
                </a:lnTo>
                <a:lnTo>
                  <a:pt x="213" y="72"/>
                </a:lnTo>
                <a:lnTo>
                  <a:pt x="232" y="85"/>
                </a:lnTo>
                <a:lnTo>
                  <a:pt x="239" y="84"/>
                </a:lnTo>
                <a:lnTo>
                  <a:pt x="252" y="86"/>
                </a:lnTo>
                <a:lnTo>
                  <a:pt x="259" y="92"/>
                </a:lnTo>
                <a:lnTo>
                  <a:pt x="272" y="91"/>
                </a:lnTo>
                <a:lnTo>
                  <a:pt x="289" y="93"/>
                </a:lnTo>
                <a:lnTo>
                  <a:pt x="293" y="100"/>
                </a:lnTo>
                <a:lnTo>
                  <a:pt x="293" y="104"/>
                </a:lnTo>
                <a:lnTo>
                  <a:pt x="318" y="103"/>
                </a:lnTo>
                <a:lnTo>
                  <a:pt x="326" y="94"/>
                </a:lnTo>
                <a:lnTo>
                  <a:pt x="363" y="92"/>
                </a:lnTo>
                <a:lnTo>
                  <a:pt x="386" y="99"/>
                </a:lnTo>
                <a:lnTo>
                  <a:pt x="392" y="99"/>
                </a:lnTo>
                <a:lnTo>
                  <a:pt x="389" y="106"/>
                </a:lnTo>
                <a:lnTo>
                  <a:pt x="397" y="112"/>
                </a:lnTo>
                <a:lnTo>
                  <a:pt x="400" y="111"/>
                </a:lnTo>
                <a:lnTo>
                  <a:pt x="404" y="115"/>
                </a:lnTo>
                <a:lnTo>
                  <a:pt x="409" y="131"/>
                </a:lnTo>
                <a:lnTo>
                  <a:pt x="418" y="137"/>
                </a:lnTo>
                <a:lnTo>
                  <a:pt x="428" y="124"/>
                </a:lnTo>
                <a:lnTo>
                  <a:pt x="433" y="121"/>
                </a:lnTo>
                <a:lnTo>
                  <a:pt x="443" y="124"/>
                </a:lnTo>
                <a:lnTo>
                  <a:pt x="449" y="136"/>
                </a:lnTo>
                <a:lnTo>
                  <a:pt x="469" y="141"/>
                </a:lnTo>
                <a:lnTo>
                  <a:pt x="474" y="149"/>
                </a:lnTo>
                <a:lnTo>
                  <a:pt x="484" y="156"/>
                </a:lnTo>
                <a:lnTo>
                  <a:pt x="496" y="157"/>
                </a:lnTo>
                <a:lnTo>
                  <a:pt x="509" y="153"/>
                </a:lnTo>
                <a:lnTo>
                  <a:pt x="543" y="131"/>
                </a:lnTo>
                <a:lnTo>
                  <a:pt x="547" y="134"/>
                </a:lnTo>
                <a:lnTo>
                  <a:pt x="556" y="145"/>
                </a:lnTo>
                <a:lnTo>
                  <a:pt x="606" y="144"/>
                </a:lnTo>
                <a:lnTo>
                  <a:pt x="614" y="145"/>
                </a:lnTo>
                <a:lnTo>
                  <a:pt x="621" y="149"/>
                </a:lnTo>
                <a:lnTo>
                  <a:pt x="633" y="159"/>
                </a:lnTo>
                <a:lnTo>
                  <a:pt x="644" y="153"/>
                </a:lnTo>
                <a:lnTo>
                  <a:pt x="667" y="153"/>
                </a:lnTo>
                <a:lnTo>
                  <a:pt x="653" y="164"/>
                </a:lnTo>
                <a:lnTo>
                  <a:pt x="624" y="181"/>
                </a:lnTo>
                <a:lnTo>
                  <a:pt x="608" y="185"/>
                </a:lnTo>
                <a:lnTo>
                  <a:pt x="597" y="191"/>
                </a:lnTo>
                <a:lnTo>
                  <a:pt x="584" y="203"/>
                </a:lnTo>
                <a:lnTo>
                  <a:pt x="558" y="215"/>
                </a:lnTo>
                <a:lnTo>
                  <a:pt x="547" y="223"/>
                </a:lnTo>
                <a:lnTo>
                  <a:pt x="505" y="269"/>
                </a:lnTo>
                <a:lnTo>
                  <a:pt x="444" y="325"/>
                </a:lnTo>
                <a:lnTo>
                  <a:pt x="438" y="334"/>
                </a:lnTo>
                <a:lnTo>
                  <a:pt x="432" y="339"/>
                </a:lnTo>
                <a:lnTo>
                  <a:pt x="434" y="408"/>
                </a:lnTo>
                <a:lnTo>
                  <a:pt x="427" y="416"/>
                </a:lnTo>
                <a:lnTo>
                  <a:pt x="419" y="420"/>
                </a:lnTo>
                <a:lnTo>
                  <a:pt x="393" y="440"/>
                </a:lnTo>
                <a:lnTo>
                  <a:pt x="392" y="452"/>
                </a:lnTo>
                <a:lnTo>
                  <a:pt x="389" y="455"/>
                </a:lnTo>
                <a:lnTo>
                  <a:pt x="382" y="474"/>
                </a:lnTo>
                <a:lnTo>
                  <a:pt x="396" y="482"/>
                </a:lnTo>
                <a:lnTo>
                  <a:pt x="404" y="498"/>
                </a:lnTo>
                <a:lnTo>
                  <a:pt x="397" y="512"/>
                </a:lnTo>
                <a:lnTo>
                  <a:pt x="398" y="524"/>
                </a:lnTo>
                <a:lnTo>
                  <a:pt x="396" y="546"/>
                </a:lnTo>
                <a:lnTo>
                  <a:pt x="396" y="579"/>
                </a:lnTo>
                <a:lnTo>
                  <a:pt x="401" y="587"/>
                </a:lnTo>
                <a:lnTo>
                  <a:pt x="410" y="594"/>
                </a:lnTo>
                <a:lnTo>
                  <a:pt x="413" y="600"/>
                </a:lnTo>
                <a:lnTo>
                  <a:pt x="436" y="604"/>
                </a:lnTo>
                <a:lnTo>
                  <a:pt x="440" y="606"/>
                </a:lnTo>
                <a:lnTo>
                  <a:pt x="442" y="613"/>
                </a:lnTo>
                <a:lnTo>
                  <a:pt x="447" y="616"/>
                </a:lnTo>
                <a:lnTo>
                  <a:pt x="475" y="629"/>
                </a:lnTo>
                <a:lnTo>
                  <a:pt x="485" y="648"/>
                </a:lnTo>
                <a:lnTo>
                  <a:pt x="510" y="667"/>
                </a:lnTo>
                <a:lnTo>
                  <a:pt x="539" y="688"/>
                </a:lnTo>
                <a:lnTo>
                  <a:pt x="542" y="694"/>
                </a:lnTo>
                <a:lnTo>
                  <a:pt x="542" y="711"/>
                </a:lnTo>
                <a:lnTo>
                  <a:pt x="545" y="734"/>
                </a:lnTo>
                <a:lnTo>
                  <a:pt x="65" y="750"/>
                </a:lnTo>
              </a:path>
            </a:pathLst>
          </a:custGeom>
          <a:solidFill>
            <a:schemeClr val="accent5"/>
          </a:solidFill>
          <a:ln w="15875" cap="rnd" cmpd="sng">
            <a:solidFill>
              <a:srgbClr val="FFFFFF"/>
            </a:solidFill>
            <a:prstDash val="solid"/>
            <a:round/>
            <a:headEnd type="none" w="sm" len="sm"/>
            <a:tailEnd type="none" w="sm" len="sm"/>
          </a:ln>
        </p:spPr>
        <p:txBody>
          <a:bodyPr spcFirstLastPara="1" wrap="square" lIns="68575" tIns="34275" rIns="68575" bIns="34275" anchor="t" anchorCtr="0">
            <a:noAutofit/>
          </a:bodyPr>
          <a:lstStyle/>
          <a:p>
            <a:pPr marL="0" marR="0" lvl="0" indent="0" algn="ctr" rtl="0">
              <a:spcBef>
                <a:spcPts val="0"/>
              </a:spcBef>
              <a:spcAft>
                <a:spcPts val="0"/>
              </a:spcAft>
              <a:buNone/>
            </a:pPr>
            <a:endParaRPr sz="1000">
              <a:solidFill>
                <a:srgbClr val="5A5A5A"/>
              </a:solidFill>
              <a:latin typeface="Arial"/>
              <a:ea typeface="Arial"/>
              <a:cs typeface="Arial"/>
              <a:sym typeface="Arial"/>
            </a:endParaRPr>
          </a:p>
        </p:txBody>
      </p:sp>
      <p:sp>
        <p:nvSpPr>
          <p:cNvPr id="212" name="Google Shape;212;p35"/>
          <p:cNvSpPr/>
          <p:nvPr/>
        </p:nvSpPr>
        <p:spPr>
          <a:xfrm>
            <a:off x="6373676" y="1738174"/>
            <a:ext cx="581641" cy="578381"/>
          </a:xfrm>
          <a:custGeom>
            <a:avLst/>
            <a:gdLst/>
            <a:ahLst/>
            <a:cxnLst/>
            <a:rect l="l" t="t" r="r" b="b"/>
            <a:pathLst>
              <a:path w="535" h="569" extrusionOk="0">
                <a:moveTo>
                  <a:pt x="226" y="568"/>
                </a:moveTo>
                <a:lnTo>
                  <a:pt x="222" y="557"/>
                </a:lnTo>
                <a:lnTo>
                  <a:pt x="213" y="549"/>
                </a:lnTo>
                <a:lnTo>
                  <a:pt x="184" y="538"/>
                </a:lnTo>
                <a:lnTo>
                  <a:pt x="176" y="503"/>
                </a:lnTo>
                <a:lnTo>
                  <a:pt x="171" y="487"/>
                </a:lnTo>
                <a:lnTo>
                  <a:pt x="178" y="476"/>
                </a:lnTo>
                <a:lnTo>
                  <a:pt x="179" y="467"/>
                </a:lnTo>
                <a:lnTo>
                  <a:pt x="168" y="458"/>
                </a:lnTo>
                <a:lnTo>
                  <a:pt x="163" y="442"/>
                </a:lnTo>
                <a:lnTo>
                  <a:pt x="160" y="419"/>
                </a:lnTo>
                <a:lnTo>
                  <a:pt x="160" y="402"/>
                </a:lnTo>
                <a:lnTo>
                  <a:pt x="157" y="396"/>
                </a:lnTo>
                <a:lnTo>
                  <a:pt x="128" y="375"/>
                </a:lnTo>
                <a:lnTo>
                  <a:pt x="103" y="356"/>
                </a:lnTo>
                <a:lnTo>
                  <a:pt x="93" y="337"/>
                </a:lnTo>
                <a:lnTo>
                  <a:pt x="65" y="324"/>
                </a:lnTo>
                <a:lnTo>
                  <a:pt x="60" y="321"/>
                </a:lnTo>
                <a:lnTo>
                  <a:pt x="58" y="314"/>
                </a:lnTo>
                <a:lnTo>
                  <a:pt x="54" y="312"/>
                </a:lnTo>
                <a:lnTo>
                  <a:pt x="31" y="308"/>
                </a:lnTo>
                <a:lnTo>
                  <a:pt x="28" y="302"/>
                </a:lnTo>
                <a:lnTo>
                  <a:pt x="19" y="295"/>
                </a:lnTo>
                <a:lnTo>
                  <a:pt x="14" y="287"/>
                </a:lnTo>
                <a:lnTo>
                  <a:pt x="14" y="254"/>
                </a:lnTo>
                <a:lnTo>
                  <a:pt x="16" y="232"/>
                </a:lnTo>
                <a:lnTo>
                  <a:pt x="15" y="220"/>
                </a:lnTo>
                <a:lnTo>
                  <a:pt x="22" y="206"/>
                </a:lnTo>
                <a:lnTo>
                  <a:pt x="14" y="190"/>
                </a:lnTo>
                <a:lnTo>
                  <a:pt x="0" y="182"/>
                </a:lnTo>
                <a:lnTo>
                  <a:pt x="7" y="163"/>
                </a:lnTo>
                <a:lnTo>
                  <a:pt x="10" y="160"/>
                </a:lnTo>
                <a:lnTo>
                  <a:pt x="11" y="148"/>
                </a:lnTo>
                <a:lnTo>
                  <a:pt x="37" y="128"/>
                </a:lnTo>
                <a:lnTo>
                  <a:pt x="45" y="124"/>
                </a:lnTo>
                <a:lnTo>
                  <a:pt x="52" y="116"/>
                </a:lnTo>
                <a:lnTo>
                  <a:pt x="50" y="47"/>
                </a:lnTo>
                <a:lnTo>
                  <a:pt x="56" y="42"/>
                </a:lnTo>
                <a:lnTo>
                  <a:pt x="62" y="33"/>
                </a:lnTo>
                <a:lnTo>
                  <a:pt x="72" y="38"/>
                </a:lnTo>
                <a:lnTo>
                  <a:pt x="84" y="40"/>
                </a:lnTo>
                <a:lnTo>
                  <a:pt x="99" y="38"/>
                </a:lnTo>
                <a:lnTo>
                  <a:pt x="123" y="24"/>
                </a:lnTo>
                <a:lnTo>
                  <a:pt x="168" y="2"/>
                </a:lnTo>
                <a:lnTo>
                  <a:pt x="176" y="0"/>
                </a:lnTo>
                <a:lnTo>
                  <a:pt x="179" y="4"/>
                </a:lnTo>
                <a:lnTo>
                  <a:pt x="179" y="15"/>
                </a:lnTo>
                <a:lnTo>
                  <a:pt x="175" y="22"/>
                </a:lnTo>
                <a:lnTo>
                  <a:pt x="174" y="27"/>
                </a:lnTo>
                <a:lnTo>
                  <a:pt x="169" y="45"/>
                </a:lnTo>
                <a:lnTo>
                  <a:pt x="187" y="37"/>
                </a:lnTo>
                <a:lnTo>
                  <a:pt x="196" y="37"/>
                </a:lnTo>
                <a:lnTo>
                  <a:pt x="206" y="47"/>
                </a:lnTo>
                <a:lnTo>
                  <a:pt x="216" y="45"/>
                </a:lnTo>
                <a:lnTo>
                  <a:pt x="221" y="52"/>
                </a:lnTo>
                <a:lnTo>
                  <a:pt x="234" y="54"/>
                </a:lnTo>
                <a:lnTo>
                  <a:pt x="241" y="59"/>
                </a:lnTo>
                <a:lnTo>
                  <a:pt x="244" y="74"/>
                </a:lnTo>
                <a:lnTo>
                  <a:pt x="251" y="77"/>
                </a:lnTo>
                <a:lnTo>
                  <a:pt x="334" y="94"/>
                </a:lnTo>
                <a:lnTo>
                  <a:pt x="344" y="94"/>
                </a:lnTo>
                <a:lnTo>
                  <a:pt x="362" y="109"/>
                </a:lnTo>
                <a:lnTo>
                  <a:pt x="374" y="109"/>
                </a:lnTo>
                <a:lnTo>
                  <a:pt x="378" y="113"/>
                </a:lnTo>
                <a:lnTo>
                  <a:pt x="382" y="110"/>
                </a:lnTo>
                <a:lnTo>
                  <a:pt x="389" y="109"/>
                </a:lnTo>
                <a:lnTo>
                  <a:pt x="409" y="113"/>
                </a:lnTo>
                <a:lnTo>
                  <a:pt x="422" y="117"/>
                </a:lnTo>
                <a:lnTo>
                  <a:pt x="428" y="122"/>
                </a:lnTo>
                <a:lnTo>
                  <a:pt x="425" y="125"/>
                </a:lnTo>
                <a:lnTo>
                  <a:pt x="424" y="130"/>
                </a:lnTo>
                <a:lnTo>
                  <a:pt x="438" y="133"/>
                </a:lnTo>
                <a:lnTo>
                  <a:pt x="454" y="141"/>
                </a:lnTo>
                <a:lnTo>
                  <a:pt x="457" y="153"/>
                </a:lnTo>
                <a:lnTo>
                  <a:pt x="451" y="184"/>
                </a:lnTo>
                <a:lnTo>
                  <a:pt x="455" y="186"/>
                </a:lnTo>
                <a:lnTo>
                  <a:pt x="470" y="183"/>
                </a:lnTo>
                <a:lnTo>
                  <a:pt x="472" y="184"/>
                </a:lnTo>
                <a:lnTo>
                  <a:pt x="471" y="192"/>
                </a:lnTo>
                <a:lnTo>
                  <a:pt x="465" y="198"/>
                </a:lnTo>
                <a:lnTo>
                  <a:pt x="469" y="211"/>
                </a:lnTo>
                <a:lnTo>
                  <a:pt x="484" y="220"/>
                </a:lnTo>
                <a:lnTo>
                  <a:pt x="481" y="222"/>
                </a:lnTo>
                <a:lnTo>
                  <a:pt x="462" y="241"/>
                </a:lnTo>
                <a:lnTo>
                  <a:pt x="451" y="266"/>
                </a:lnTo>
                <a:lnTo>
                  <a:pt x="446" y="282"/>
                </a:lnTo>
                <a:lnTo>
                  <a:pt x="444" y="290"/>
                </a:lnTo>
                <a:lnTo>
                  <a:pt x="449" y="293"/>
                </a:lnTo>
                <a:lnTo>
                  <a:pt x="462" y="286"/>
                </a:lnTo>
                <a:lnTo>
                  <a:pt x="477" y="258"/>
                </a:lnTo>
                <a:lnTo>
                  <a:pt x="493" y="245"/>
                </a:lnTo>
                <a:lnTo>
                  <a:pt x="501" y="241"/>
                </a:lnTo>
                <a:lnTo>
                  <a:pt x="504" y="235"/>
                </a:lnTo>
                <a:lnTo>
                  <a:pt x="511" y="228"/>
                </a:lnTo>
                <a:lnTo>
                  <a:pt x="514" y="220"/>
                </a:lnTo>
                <a:lnTo>
                  <a:pt x="513" y="210"/>
                </a:lnTo>
                <a:lnTo>
                  <a:pt x="515" y="203"/>
                </a:lnTo>
                <a:lnTo>
                  <a:pt x="519" y="200"/>
                </a:lnTo>
                <a:lnTo>
                  <a:pt x="522" y="193"/>
                </a:lnTo>
                <a:lnTo>
                  <a:pt x="526" y="189"/>
                </a:lnTo>
                <a:lnTo>
                  <a:pt x="531" y="188"/>
                </a:lnTo>
                <a:lnTo>
                  <a:pt x="534" y="194"/>
                </a:lnTo>
                <a:lnTo>
                  <a:pt x="533" y="209"/>
                </a:lnTo>
                <a:lnTo>
                  <a:pt x="519" y="241"/>
                </a:lnTo>
                <a:lnTo>
                  <a:pt x="513" y="249"/>
                </a:lnTo>
                <a:lnTo>
                  <a:pt x="510" y="260"/>
                </a:lnTo>
                <a:lnTo>
                  <a:pt x="510" y="267"/>
                </a:lnTo>
                <a:lnTo>
                  <a:pt x="499" y="294"/>
                </a:lnTo>
                <a:lnTo>
                  <a:pt x="499" y="317"/>
                </a:lnTo>
                <a:lnTo>
                  <a:pt x="497" y="333"/>
                </a:lnTo>
                <a:lnTo>
                  <a:pt x="485" y="346"/>
                </a:lnTo>
                <a:lnTo>
                  <a:pt x="482" y="353"/>
                </a:lnTo>
                <a:lnTo>
                  <a:pt x="486" y="371"/>
                </a:lnTo>
                <a:lnTo>
                  <a:pt x="487" y="402"/>
                </a:lnTo>
                <a:lnTo>
                  <a:pt x="482" y="409"/>
                </a:lnTo>
                <a:lnTo>
                  <a:pt x="472" y="440"/>
                </a:lnTo>
                <a:lnTo>
                  <a:pt x="478" y="488"/>
                </a:lnTo>
                <a:lnTo>
                  <a:pt x="492" y="519"/>
                </a:lnTo>
                <a:lnTo>
                  <a:pt x="488" y="525"/>
                </a:lnTo>
                <a:lnTo>
                  <a:pt x="491" y="531"/>
                </a:lnTo>
                <a:lnTo>
                  <a:pt x="489" y="537"/>
                </a:lnTo>
                <a:lnTo>
                  <a:pt x="491" y="551"/>
                </a:lnTo>
                <a:lnTo>
                  <a:pt x="226" y="568"/>
                </a:lnTo>
              </a:path>
            </a:pathLst>
          </a:custGeom>
          <a:solidFill>
            <a:srgbClr val="1B6DF1"/>
          </a:solidFill>
          <a:ln w="15875" cap="rnd" cmpd="sng">
            <a:solidFill>
              <a:srgbClr val="FFFFFF"/>
            </a:solidFill>
            <a:prstDash val="solid"/>
            <a:round/>
            <a:headEnd type="none" w="sm" len="sm"/>
            <a:tailEnd type="none" w="sm" len="sm"/>
          </a:ln>
        </p:spPr>
        <p:txBody>
          <a:bodyPr spcFirstLastPara="1" wrap="square" lIns="68575" tIns="34275" rIns="68575" bIns="34275" anchor="t" anchorCtr="0">
            <a:noAutofit/>
          </a:bodyPr>
          <a:lstStyle/>
          <a:p>
            <a:pPr marL="0" marR="0" lvl="0" indent="0" algn="ctr" rtl="0">
              <a:spcBef>
                <a:spcPts val="0"/>
              </a:spcBef>
              <a:spcAft>
                <a:spcPts val="0"/>
              </a:spcAft>
              <a:buNone/>
            </a:pPr>
            <a:endParaRPr sz="1000">
              <a:solidFill>
                <a:srgbClr val="5A5A5A"/>
              </a:solidFill>
              <a:latin typeface="Arial"/>
              <a:ea typeface="Arial"/>
              <a:cs typeface="Arial"/>
              <a:sym typeface="Arial"/>
            </a:endParaRPr>
          </a:p>
        </p:txBody>
      </p:sp>
      <p:sp>
        <p:nvSpPr>
          <p:cNvPr id="213" name="Google Shape;213;p35"/>
          <p:cNvSpPr/>
          <p:nvPr/>
        </p:nvSpPr>
        <p:spPr>
          <a:xfrm>
            <a:off x="7011850" y="1845805"/>
            <a:ext cx="428349" cy="549027"/>
          </a:xfrm>
          <a:custGeom>
            <a:avLst/>
            <a:gdLst/>
            <a:ahLst/>
            <a:cxnLst/>
            <a:rect l="l" t="t" r="r" b="b"/>
            <a:pathLst>
              <a:path w="394" h="540" extrusionOk="0">
                <a:moveTo>
                  <a:pt x="0" y="539"/>
                </a:moveTo>
                <a:lnTo>
                  <a:pt x="196" y="515"/>
                </a:lnTo>
                <a:lnTo>
                  <a:pt x="197" y="521"/>
                </a:lnTo>
                <a:lnTo>
                  <a:pt x="321" y="504"/>
                </a:lnTo>
                <a:lnTo>
                  <a:pt x="322" y="498"/>
                </a:lnTo>
                <a:lnTo>
                  <a:pt x="337" y="468"/>
                </a:lnTo>
                <a:lnTo>
                  <a:pt x="343" y="460"/>
                </a:lnTo>
                <a:lnTo>
                  <a:pt x="342" y="441"/>
                </a:lnTo>
                <a:lnTo>
                  <a:pt x="348" y="424"/>
                </a:lnTo>
                <a:lnTo>
                  <a:pt x="364" y="411"/>
                </a:lnTo>
                <a:lnTo>
                  <a:pt x="364" y="395"/>
                </a:lnTo>
                <a:lnTo>
                  <a:pt x="366" y="391"/>
                </a:lnTo>
                <a:lnTo>
                  <a:pt x="367" y="382"/>
                </a:lnTo>
                <a:lnTo>
                  <a:pt x="376" y="374"/>
                </a:lnTo>
                <a:lnTo>
                  <a:pt x="380" y="383"/>
                </a:lnTo>
                <a:lnTo>
                  <a:pt x="383" y="384"/>
                </a:lnTo>
                <a:lnTo>
                  <a:pt x="389" y="381"/>
                </a:lnTo>
                <a:lnTo>
                  <a:pt x="392" y="376"/>
                </a:lnTo>
                <a:lnTo>
                  <a:pt x="393" y="367"/>
                </a:lnTo>
                <a:lnTo>
                  <a:pt x="390" y="351"/>
                </a:lnTo>
                <a:lnTo>
                  <a:pt x="393" y="328"/>
                </a:lnTo>
                <a:lnTo>
                  <a:pt x="387" y="315"/>
                </a:lnTo>
                <a:lnTo>
                  <a:pt x="383" y="283"/>
                </a:lnTo>
                <a:lnTo>
                  <a:pt x="355" y="211"/>
                </a:lnTo>
                <a:lnTo>
                  <a:pt x="327" y="202"/>
                </a:lnTo>
                <a:lnTo>
                  <a:pt x="316" y="210"/>
                </a:lnTo>
                <a:lnTo>
                  <a:pt x="303" y="222"/>
                </a:lnTo>
                <a:lnTo>
                  <a:pt x="270" y="271"/>
                </a:lnTo>
                <a:lnTo>
                  <a:pt x="266" y="271"/>
                </a:lnTo>
                <a:lnTo>
                  <a:pt x="264" y="269"/>
                </a:lnTo>
                <a:lnTo>
                  <a:pt x="250" y="264"/>
                </a:lnTo>
                <a:lnTo>
                  <a:pt x="246" y="259"/>
                </a:lnTo>
                <a:lnTo>
                  <a:pt x="242" y="249"/>
                </a:lnTo>
                <a:lnTo>
                  <a:pt x="245" y="228"/>
                </a:lnTo>
                <a:lnTo>
                  <a:pt x="252" y="220"/>
                </a:lnTo>
                <a:lnTo>
                  <a:pt x="268" y="210"/>
                </a:lnTo>
                <a:lnTo>
                  <a:pt x="272" y="201"/>
                </a:lnTo>
                <a:lnTo>
                  <a:pt x="272" y="194"/>
                </a:lnTo>
                <a:lnTo>
                  <a:pt x="275" y="185"/>
                </a:lnTo>
                <a:lnTo>
                  <a:pt x="282" y="181"/>
                </a:lnTo>
                <a:lnTo>
                  <a:pt x="290" y="165"/>
                </a:lnTo>
                <a:lnTo>
                  <a:pt x="290" y="133"/>
                </a:lnTo>
                <a:lnTo>
                  <a:pt x="285" y="117"/>
                </a:lnTo>
                <a:lnTo>
                  <a:pt x="280" y="108"/>
                </a:lnTo>
                <a:lnTo>
                  <a:pt x="270" y="96"/>
                </a:lnTo>
                <a:lnTo>
                  <a:pt x="267" y="90"/>
                </a:lnTo>
                <a:lnTo>
                  <a:pt x="269" y="82"/>
                </a:lnTo>
                <a:lnTo>
                  <a:pt x="280" y="79"/>
                </a:lnTo>
                <a:lnTo>
                  <a:pt x="282" y="75"/>
                </a:lnTo>
                <a:lnTo>
                  <a:pt x="269" y="52"/>
                </a:lnTo>
                <a:lnTo>
                  <a:pt x="258" y="47"/>
                </a:lnTo>
                <a:lnTo>
                  <a:pt x="225" y="33"/>
                </a:lnTo>
                <a:lnTo>
                  <a:pt x="201" y="29"/>
                </a:lnTo>
                <a:lnTo>
                  <a:pt x="193" y="19"/>
                </a:lnTo>
                <a:lnTo>
                  <a:pt x="173" y="15"/>
                </a:lnTo>
                <a:lnTo>
                  <a:pt x="156" y="10"/>
                </a:lnTo>
                <a:lnTo>
                  <a:pt x="143" y="0"/>
                </a:lnTo>
                <a:lnTo>
                  <a:pt x="135" y="7"/>
                </a:lnTo>
                <a:lnTo>
                  <a:pt x="125" y="11"/>
                </a:lnTo>
                <a:lnTo>
                  <a:pt x="115" y="29"/>
                </a:lnTo>
                <a:lnTo>
                  <a:pt x="115" y="44"/>
                </a:lnTo>
                <a:lnTo>
                  <a:pt x="116" y="48"/>
                </a:lnTo>
                <a:lnTo>
                  <a:pt x="121" y="50"/>
                </a:lnTo>
                <a:lnTo>
                  <a:pt x="123" y="55"/>
                </a:lnTo>
                <a:lnTo>
                  <a:pt x="119" y="57"/>
                </a:lnTo>
                <a:lnTo>
                  <a:pt x="111" y="60"/>
                </a:lnTo>
                <a:lnTo>
                  <a:pt x="105" y="64"/>
                </a:lnTo>
                <a:lnTo>
                  <a:pt x="97" y="74"/>
                </a:lnTo>
                <a:lnTo>
                  <a:pt x="92" y="87"/>
                </a:lnTo>
                <a:lnTo>
                  <a:pt x="93" y="101"/>
                </a:lnTo>
                <a:lnTo>
                  <a:pt x="96" y="114"/>
                </a:lnTo>
                <a:lnTo>
                  <a:pt x="88" y="129"/>
                </a:lnTo>
                <a:lnTo>
                  <a:pt x="76" y="135"/>
                </a:lnTo>
                <a:lnTo>
                  <a:pt x="74" y="124"/>
                </a:lnTo>
                <a:lnTo>
                  <a:pt x="79" y="111"/>
                </a:lnTo>
                <a:lnTo>
                  <a:pt x="74" y="98"/>
                </a:lnTo>
                <a:lnTo>
                  <a:pt x="77" y="91"/>
                </a:lnTo>
                <a:lnTo>
                  <a:pt x="74" y="88"/>
                </a:lnTo>
                <a:lnTo>
                  <a:pt x="70" y="91"/>
                </a:lnTo>
                <a:lnTo>
                  <a:pt x="64" y="100"/>
                </a:lnTo>
                <a:lnTo>
                  <a:pt x="62" y="113"/>
                </a:lnTo>
                <a:lnTo>
                  <a:pt x="58" y="120"/>
                </a:lnTo>
                <a:lnTo>
                  <a:pt x="51" y="120"/>
                </a:lnTo>
                <a:lnTo>
                  <a:pt x="39" y="130"/>
                </a:lnTo>
                <a:lnTo>
                  <a:pt x="35" y="139"/>
                </a:lnTo>
                <a:lnTo>
                  <a:pt x="34" y="146"/>
                </a:lnTo>
                <a:lnTo>
                  <a:pt x="23" y="158"/>
                </a:lnTo>
                <a:lnTo>
                  <a:pt x="22" y="178"/>
                </a:lnTo>
                <a:lnTo>
                  <a:pt x="21" y="201"/>
                </a:lnTo>
                <a:lnTo>
                  <a:pt x="19" y="214"/>
                </a:lnTo>
                <a:lnTo>
                  <a:pt x="12" y="231"/>
                </a:lnTo>
                <a:lnTo>
                  <a:pt x="5" y="241"/>
                </a:lnTo>
                <a:lnTo>
                  <a:pt x="6" y="251"/>
                </a:lnTo>
                <a:lnTo>
                  <a:pt x="15" y="280"/>
                </a:lnTo>
                <a:lnTo>
                  <a:pt x="10" y="297"/>
                </a:lnTo>
                <a:lnTo>
                  <a:pt x="17" y="311"/>
                </a:lnTo>
                <a:lnTo>
                  <a:pt x="35" y="350"/>
                </a:lnTo>
                <a:lnTo>
                  <a:pt x="48" y="381"/>
                </a:lnTo>
                <a:lnTo>
                  <a:pt x="49" y="407"/>
                </a:lnTo>
                <a:lnTo>
                  <a:pt x="54" y="412"/>
                </a:lnTo>
                <a:lnTo>
                  <a:pt x="54" y="416"/>
                </a:lnTo>
                <a:lnTo>
                  <a:pt x="50" y="421"/>
                </a:lnTo>
                <a:lnTo>
                  <a:pt x="47" y="447"/>
                </a:lnTo>
                <a:lnTo>
                  <a:pt x="42" y="467"/>
                </a:lnTo>
                <a:lnTo>
                  <a:pt x="35" y="485"/>
                </a:lnTo>
                <a:lnTo>
                  <a:pt x="19" y="522"/>
                </a:lnTo>
                <a:lnTo>
                  <a:pt x="5" y="534"/>
                </a:lnTo>
                <a:lnTo>
                  <a:pt x="0" y="539"/>
                </a:lnTo>
              </a:path>
            </a:pathLst>
          </a:custGeom>
          <a:solidFill>
            <a:schemeClr val="accent5"/>
          </a:solidFill>
          <a:ln w="15875" cap="rnd" cmpd="sng">
            <a:solidFill>
              <a:srgbClr val="FFFFFF"/>
            </a:solidFill>
            <a:prstDash val="solid"/>
            <a:round/>
            <a:headEnd type="none" w="sm" len="sm"/>
            <a:tailEnd type="none" w="sm" len="sm"/>
          </a:ln>
        </p:spPr>
        <p:txBody>
          <a:bodyPr spcFirstLastPara="1" wrap="square" lIns="68575" tIns="34275" rIns="68575" bIns="34275" anchor="t" anchorCtr="0">
            <a:noAutofit/>
          </a:bodyPr>
          <a:lstStyle/>
          <a:p>
            <a:pPr marL="0" marR="0" lvl="0" indent="0" algn="ctr" rtl="0">
              <a:spcBef>
                <a:spcPts val="0"/>
              </a:spcBef>
              <a:spcAft>
                <a:spcPts val="0"/>
              </a:spcAft>
              <a:buNone/>
            </a:pPr>
            <a:endParaRPr sz="1000">
              <a:solidFill>
                <a:srgbClr val="5A5A5A"/>
              </a:solidFill>
              <a:latin typeface="Arial"/>
              <a:ea typeface="Arial"/>
              <a:cs typeface="Arial"/>
              <a:sym typeface="Arial"/>
            </a:endParaRPr>
          </a:p>
        </p:txBody>
      </p:sp>
      <p:sp>
        <p:nvSpPr>
          <p:cNvPr id="214" name="Google Shape;214;p35"/>
          <p:cNvSpPr/>
          <p:nvPr/>
        </p:nvSpPr>
        <p:spPr>
          <a:xfrm>
            <a:off x="6608506" y="1653373"/>
            <a:ext cx="671877" cy="309847"/>
          </a:xfrm>
          <a:custGeom>
            <a:avLst/>
            <a:gdLst/>
            <a:ahLst/>
            <a:cxnLst/>
            <a:rect l="l" t="t" r="r" b="b"/>
            <a:pathLst>
              <a:path w="618" h="305" extrusionOk="0">
                <a:moveTo>
                  <a:pt x="0" y="129"/>
                </a:moveTo>
                <a:lnTo>
                  <a:pt x="18" y="124"/>
                </a:lnTo>
                <a:lnTo>
                  <a:pt x="28" y="117"/>
                </a:lnTo>
                <a:lnTo>
                  <a:pt x="46" y="106"/>
                </a:lnTo>
                <a:lnTo>
                  <a:pt x="51" y="97"/>
                </a:lnTo>
                <a:lnTo>
                  <a:pt x="59" y="96"/>
                </a:lnTo>
                <a:lnTo>
                  <a:pt x="93" y="83"/>
                </a:lnTo>
                <a:lnTo>
                  <a:pt x="116" y="71"/>
                </a:lnTo>
                <a:lnTo>
                  <a:pt x="144" y="42"/>
                </a:lnTo>
                <a:lnTo>
                  <a:pt x="154" y="39"/>
                </a:lnTo>
                <a:lnTo>
                  <a:pt x="177" y="13"/>
                </a:lnTo>
                <a:lnTo>
                  <a:pt x="193" y="5"/>
                </a:lnTo>
                <a:lnTo>
                  <a:pt x="220" y="0"/>
                </a:lnTo>
                <a:lnTo>
                  <a:pt x="226" y="3"/>
                </a:lnTo>
                <a:lnTo>
                  <a:pt x="227" y="6"/>
                </a:lnTo>
                <a:lnTo>
                  <a:pt x="213" y="15"/>
                </a:lnTo>
                <a:lnTo>
                  <a:pt x="209" y="17"/>
                </a:lnTo>
                <a:lnTo>
                  <a:pt x="203" y="28"/>
                </a:lnTo>
                <a:lnTo>
                  <a:pt x="184" y="50"/>
                </a:lnTo>
                <a:lnTo>
                  <a:pt x="176" y="57"/>
                </a:lnTo>
                <a:lnTo>
                  <a:pt x="171" y="64"/>
                </a:lnTo>
                <a:lnTo>
                  <a:pt x="166" y="83"/>
                </a:lnTo>
                <a:lnTo>
                  <a:pt x="170" y="95"/>
                </a:lnTo>
                <a:lnTo>
                  <a:pt x="173" y="87"/>
                </a:lnTo>
                <a:lnTo>
                  <a:pt x="189" y="75"/>
                </a:lnTo>
                <a:lnTo>
                  <a:pt x="200" y="75"/>
                </a:lnTo>
                <a:lnTo>
                  <a:pt x="207" y="72"/>
                </a:lnTo>
                <a:lnTo>
                  <a:pt x="243" y="88"/>
                </a:lnTo>
                <a:lnTo>
                  <a:pt x="270" y="119"/>
                </a:lnTo>
                <a:lnTo>
                  <a:pt x="292" y="115"/>
                </a:lnTo>
                <a:lnTo>
                  <a:pt x="303" y="117"/>
                </a:lnTo>
                <a:lnTo>
                  <a:pt x="311" y="121"/>
                </a:lnTo>
                <a:lnTo>
                  <a:pt x="318" y="122"/>
                </a:lnTo>
                <a:lnTo>
                  <a:pt x="321" y="120"/>
                </a:lnTo>
                <a:lnTo>
                  <a:pt x="329" y="123"/>
                </a:lnTo>
                <a:lnTo>
                  <a:pt x="329" y="127"/>
                </a:lnTo>
                <a:lnTo>
                  <a:pt x="334" y="124"/>
                </a:lnTo>
                <a:lnTo>
                  <a:pt x="339" y="115"/>
                </a:lnTo>
                <a:lnTo>
                  <a:pt x="363" y="98"/>
                </a:lnTo>
                <a:lnTo>
                  <a:pt x="443" y="77"/>
                </a:lnTo>
                <a:lnTo>
                  <a:pt x="464" y="65"/>
                </a:lnTo>
                <a:lnTo>
                  <a:pt x="474" y="63"/>
                </a:lnTo>
                <a:lnTo>
                  <a:pt x="478" y="67"/>
                </a:lnTo>
                <a:lnTo>
                  <a:pt x="472" y="78"/>
                </a:lnTo>
                <a:lnTo>
                  <a:pt x="472" y="85"/>
                </a:lnTo>
                <a:lnTo>
                  <a:pt x="482" y="104"/>
                </a:lnTo>
                <a:lnTo>
                  <a:pt x="488" y="106"/>
                </a:lnTo>
                <a:lnTo>
                  <a:pt x="492" y="103"/>
                </a:lnTo>
                <a:lnTo>
                  <a:pt x="505" y="105"/>
                </a:lnTo>
                <a:lnTo>
                  <a:pt x="512" y="101"/>
                </a:lnTo>
                <a:lnTo>
                  <a:pt x="536" y="99"/>
                </a:lnTo>
                <a:lnTo>
                  <a:pt x="547" y="106"/>
                </a:lnTo>
                <a:lnTo>
                  <a:pt x="558" y="126"/>
                </a:lnTo>
                <a:lnTo>
                  <a:pt x="566" y="134"/>
                </a:lnTo>
                <a:lnTo>
                  <a:pt x="585" y="143"/>
                </a:lnTo>
                <a:lnTo>
                  <a:pt x="605" y="137"/>
                </a:lnTo>
                <a:lnTo>
                  <a:pt x="612" y="138"/>
                </a:lnTo>
                <a:lnTo>
                  <a:pt x="616" y="142"/>
                </a:lnTo>
                <a:lnTo>
                  <a:pt x="617" y="150"/>
                </a:lnTo>
                <a:lnTo>
                  <a:pt x="609" y="157"/>
                </a:lnTo>
                <a:lnTo>
                  <a:pt x="596" y="159"/>
                </a:lnTo>
                <a:lnTo>
                  <a:pt x="589" y="157"/>
                </a:lnTo>
                <a:lnTo>
                  <a:pt x="587" y="153"/>
                </a:lnTo>
                <a:lnTo>
                  <a:pt x="583" y="153"/>
                </a:lnTo>
                <a:lnTo>
                  <a:pt x="570" y="160"/>
                </a:lnTo>
                <a:lnTo>
                  <a:pt x="561" y="157"/>
                </a:lnTo>
                <a:lnTo>
                  <a:pt x="553" y="156"/>
                </a:lnTo>
                <a:lnTo>
                  <a:pt x="531" y="160"/>
                </a:lnTo>
                <a:lnTo>
                  <a:pt x="518" y="157"/>
                </a:lnTo>
                <a:lnTo>
                  <a:pt x="513" y="160"/>
                </a:lnTo>
                <a:lnTo>
                  <a:pt x="516" y="173"/>
                </a:lnTo>
                <a:lnTo>
                  <a:pt x="513" y="177"/>
                </a:lnTo>
                <a:lnTo>
                  <a:pt x="508" y="175"/>
                </a:lnTo>
                <a:lnTo>
                  <a:pt x="494" y="164"/>
                </a:lnTo>
                <a:lnTo>
                  <a:pt x="460" y="159"/>
                </a:lnTo>
                <a:lnTo>
                  <a:pt x="453" y="160"/>
                </a:lnTo>
                <a:lnTo>
                  <a:pt x="445" y="158"/>
                </a:lnTo>
                <a:lnTo>
                  <a:pt x="423" y="174"/>
                </a:lnTo>
                <a:lnTo>
                  <a:pt x="418" y="174"/>
                </a:lnTo>
                <a:lnTo>
                  <a:pt x="409" y="179"/>
                </a:lnTo>
                <a:lnTo>
                  <a:pt x="406" y="183"/>
                </a:lnTo>
                <a:lnTo>
                  <a:pt x="401" y="184"/>
                </a:lnTo>
                <a:lnTo>
                  <a:pt x="388" y="182"/>
                </a:lnTo>
                <a:lnTo>
                  <a:pt x="375" y="186"/>
                </a:lnTo>
                <a:lnTo>
                  <a:pt x="373" y="196"/>
                </a:lnTo>
                <a:lnTo>
                  <a:pt x="370" y="202"/>
                </a:lnTo>
                <a:lnTo>
                  <a:pt x="342" y="228"/>
                </a:lnTo>
                <a:lnTo>
                  <a:pt x="337" y="225"/>
                </a:lnTo>
                <a:lnTo>
                  <a:pt x="335" y="222"/>
                </a:lnTo>
                <a:lnTo>
                  <a:pt x="347" y="206"/>
                </a:lnTo>
                <a:lnTo>
                  <a:pt x="346" y="198"/>
                </a:lnTo>
                <a:lnTo>
                  <a:pt x="331" y="198"/>
                </a:lnTo>
                <a:lnTo>
                  <a:pt x="325" y="213"/>
                </a:lnTo>
                <a:lnTo>
                  <a:pt x="319" y="220"/>
                </a:lnTo>
                <a:lnTo>
                  <a:pt x="312" y="212"/>
                </a:lnTo>
                <a:lnTo>
                  <a:pt x="310" y="199"/>
                </a:lnTo>
                <a:lnTo>
                  <a:pt x="307" y="200"/>
                </a:lnTo>
                <a:lnTo>
                  <a:pt x="304" y="218"/>
                </a:lnTo>
                <a:lnTo>
                  <a:pt x="294" y="236"/>
                </a:lnTo>
                <a:lnTo>
                  <a:pt x="288" y="254"/>
                </a:lnTo>
                <a:lnTo>
                  <a:pt x="283" y="266"/>
                </a:lnTo>
                <a:lnTo>
                  <a:pt x="269" y="285"/>
                </a:lnTo>
                <a:lnTo>
                  <a:pt x="269" y="299"/>
                </a:lnTo>
                <a:lnTo>
                  <a:pt x="268" y="304"/>
                </a:lnTo>
                <a:lnTo>
                  <a:pt x="253" y="295"/>
                </a:lnTo>
                <a:lnTo>
                  <a:pt x="249" y="282"/>
                </a:lnTo>
                <a:lnTo>
                  <a:pt x="255" y="276"/>
                </a:lnTo>
                <a:lnTo>
                  <a:pt x="256" y="268"/>
                </a:lnTo>
                <a:lnTo>
                  <a:pt x="254" y="267"/>
                </a:lnTo>
                <a:lnTo>
                  <a:pt x="239" y="270"/>
                </a:lnTo>
                <a:lnTo>
                  <a:pt x="235" y="268"/>
                </a:lnTo>
                <a:lnTo>
                  <a:pt x="241" y="237"/>
                </a:lnTo>
                <a:lnTo>
                  <a:pt x="238" y="225"/>
                </a:lnTo>
                <a:lnTo>
                  <a:pt x="222" y="217"/>
                </a:lnTo>
                <a:lnTo>
                  <a:pt x="208" y="214"/>
                </a:lnTo>
                <a:lnTo>
                  <a:pt x="209" y="209"/>
                </a:lnTo>
                <a:lnTo>
                  <a:pt x="212" y="206"/>
                </a:lnTo>
                <a:lnTo>
                  <a:pt x="206" y="201"/>
                </a:lnTo>
                <a:lnTo>
                  <a:pt x="193" y="197"/>
                </a:lnTo>
                <a:lnTo>
                  <a:pt x="173" y="193"/>
                </a:lnTo>
                <a:lnTo>
                  <a:pt x="166" y="194"/>
                </a:lnTo>
                <a:lnTo>
                  <a:pt x="162" y="197"/>
                </a:lnTo>
                <a:lnTo>
                  <a:pt x="158" y="193"/>
                </a:lnTo>
                <a:lnTo>
                  <a:pt x="146" y="193"/>
                </a:lnTo>
                <a:lnTo>
                  <a:pt x="128" y="178"/>
                </a:lnTo>
                <a:lnTo>
                  <a:pt x="118" y="178"/>
                </a:lnTo>
                <a:lnTo>
                  <a:pt x="35" y="161"/>
                </a:lnTo>
                <a:lnTo>
                  <a:pt x="28" y="158"/>
                </a:lnTo>
                <a:lnTo>
                  <a:pt x="25" y="143"/>
                </a:lnTo>
                <a:lnTo>
                  <a:pt x="18" y="138"/>
                </a:lnTo>
                <a:lnTo>
                  <a:pt x="5" y="136"/>
                </a:lnTo>
                <a:lnTo>
                  <a:pt x="0" y="129"/>
                </a:lnTo>
              </a:path>
            </a:pathLst>
          </a:custGeom>
          <a:solidFill>
            <a:schemeClr val="accent5"/>
          </a:solidFill>
          <a:ln w="15875" cap="rnd" cmpd="sng">
            <a:solidFill>
              <a:srgbClr val="FFFFFF"/>
            </a:solidFill>
            <a:prstDash val="solid"/>
            <a:round/>
            <a:headEnd type="none" w="sm" len="sm"/>
            <a:tailEnd type="none" w="sm" len="sm"/>
          </a:ln>
        </p:spPr>
        <p:txBody>
          <a:bodyPr spcFirstLastPara="1" wrap="square" lIns="68575" tIns="34275" rIns="68575" bIns="34275" anchor="t" anchorCtr="0">
            <a:noAutofit/>
          </a:bodyPr>
          <a:lstStyle/>
          <a:p>
            <a:pPr marL="0" marR="0" lvl="0" indent="0" algn="ctr" rtl="0">
              <a:spcBef>
                <a:spcPts val="0"/>
              </a:spcBef>
              <a:spcAft>
                <a:spcPts val="0"/>
              </a:spcAft>
              <a:buNone/>
            </a:pPr>
            <a:endParaRPr sz="1000">
              <a:solidFill>
                <a:srgbClr val="5A5A5A"/>
              </a:solidFill>
              <a:latin typeface="Arial"/>
              <a:ea typeface="Arial"/>
              <a:cs typeface="Arial"/>
              <a:sym typeface="Arial"/>
            </a:endParaRPr>
          </a:p>
        </p:txBody>
      </p:sp>
      <p:sp>
        <p:nvSpPr>
          <p:cNvPr id="215" name="Google Shape;215;p35"/>
          <p:cNvSpPr/>
          <p:nvPr/>
        </p:nvSpPr>
        <p:spPr>
          <a:xfrm>
            <a:off x="6012732" y="2187179"/>
            <a:ext cx="662094" cy="410955"/>
          </a:xfrm>
          <a:custGeom>
            <a:avLst/>
            <a:gdLst/>
            <a:ahLst/>
            <a:cxnLst/>
            <a:rect l="l" t="t" r="r" b="b"/>
            <a:pathLst>
              <a:path w="609" h="404" extrusionOk="0">
                <a:moveTo>
                  <a:pt x="15" y="16"/>
                </a:moveTo>
                <a:lnTo>
                  <a:pt x="495" y="0"/>
                </a:lnTo>
                <a:lnTo>
                  <a:pt x="500" y="16"/>
                </a:lnTo>
                <a:lnTo>
                  <a:pt x="511" y="25"/>
                </a:lnTo>
                <a:lnTo>
                  <a:pt x="510" y="34"/>
                </a:lnTo>
                <a:lnTo>
                  <a:pt x="503" y="45"/>
                </a:lnTo>
                <a:lnTo>
                  <a:pt x="508" y="61"/>
                </a:lnTo>
                <a:lnTo>
                  <a:pt x="516" y="96"/>
                </a:lnTo>
                <a:lnTo>
                  <a:pt x="545" y="107"/>
                </a:lnTo>
                <a:lnTo>
                  <a:pt x="554" y="115"/>
                </a:lnTo>
                <a:lnTo>
                  <a:pt x="558" y="126"/>
                </a:lnTo>
                <a:lnTo>
                  <a:pt x="562" y="134"/>
                </a:lnTo>
                <a:lnTo>
                  <a:pt x="581" y="147"/>
                </a:lnTo>
                <a:lnTo>
                  <a:pt x="584" y="159"/>
                </a:lnTo>
                <a:lnTo>
                  <a:pt x="602" y="169"/>
                </a:lnTo>
                <a:lnTo>
                  <a:pt x="608" y="191"/>
                </a:lnTo>
                <a:lnTo>
                  <a:pt x="608" y="202"/>
                </a:lnTo>
                <a:lnTo>
                  <a:pt x="601" y="215"/>
                </a:lnTo>
                <a:lnTo>
                  <a:pt x="595" y="222"/>
                </a:lnTo>
                <a:lnTo>
                  <a:pt x="594" y="233"/>
                </a:lnTo>
                <a:lnTo>
                  <a:pt x="577" y="252"/>
                </a:lnTo>
                <a:lnTo>
                  <a:pt x="562" y="257"/>
                </a:lnTo>
                <a:lnTo>
                  <a:pt x="557" y="261"/>
                </a:lnTo>
                <a:lnTo>
                  <a:pt x="538" y="262"/>
                </a:lnTo>
                <a:lnTo>
                  <a:pt x="528" y="268"/>
                </a:lnTo>
                <a:lnTo>
                  <a:pt x="522" y="281"/>
                </a:lnTo>
                <a:lnTo>
                  <a:pt x="524" y="292"/>
                </a:lnTo>
                <a:lnTo>
                  <a:pt x="535" y="304"/>
                </a:lnTo>
                <a:lnTo>
                  <a:pt x="539" y="312"/>
                </a:lnTo>
                <a:lnTo>
                  <a:pt x="535" y="331"/>
                </a:lnTo>
                <a:lnTo>
                  <a:pt x="521" y="363"/>
                </a:lnTo>
                <a:lnTo>
                  <a:pt x="506" y="372"/>
                </a:lnTo>
                <a:lnTo>
                  <a:pt x="501" y="382"/>
                </a:lnTo>
                <a:lnTo>
                  <a:pt x="503" y="392"/>
                </a:lnTo>
                <a:lnTo>
                  <a:pt x="496" y="403"/>
                </a:lnTo>
                <a:lnTo>
                  <a:pt x="466" y="374"/>
                </a:lnTo>
                <a:lnTo>
                  <a:pt x="80" y="386"/>
                </a:lnTo>
                <a:lnTo>
                  <a:pt x="76" y="380"/>
                </a:lnTo>
                <a:lnTo>
                  <a:pt x="73" y="367"/>
                </a:lnTo>
                <a:lnTo>
                  <a:pt x="76" y="356"/>
                </a:lnTo>
                <a:lnTo>
                  <a:pt x="69" y="346"/>
                </a:lnTo>
                <a:lnTo>
                  <a:pt x="66" y="336"/>
                </a:lnTo>
                <a:lnTo>
                  <a:pt x="73" y="326"/>
                </a:lnTo>
                <a:lnTo>
                  <a:pt x="69" y="316"/>
                </a:lnTo>
                <a:lnTo>
                  <a:pt x="56" y="309"/>
                </a:lnTo>
                <a:lnTo>
                  <a:pt x="60" y="289"/>
                </a:lnTo>
                <a:lnTo>
                  <a:pt x="63" y="279"/>
                </a:lnTo>
                <a:lnTo>
                  <a:pt x="60" y="268"/>
                </a:lnTo>
                <a:lnTo>
                  <a:pt x="46" y="258"/>
                </a:lnTo>
                <a:lnTo>
                  <a:pt x="42" y="248"/>
                </a:lnTo>
                <a:lnTo>
                  <a:pt x="46" y="238"/>
                </a:lnTo>
                <a:lnTo>
                  <a:pt x="35" y="227"/>
                </a:lnTo>
                <a:lnTo>
                  <a:pt x="28" y="207"/>
                </a:lnTo>
                <a:lnTo>
                  <a:pt x="19" y="197"/>
                </a:lnTo>
                <a:lnTo>
                  <a:pt x="25" y="180"/>
                </a:lnTo>
                <a:lnTo>
                  <a:pt x="25" y="170"/>
                </a:lnTo>
                <a:lnTo>
                  <a:pt x="12" y="163"/>
                </a:lnTo>
                <a:lnTo>
                  <a:pt x="11" y="149"/>
                </a:lnTo>
                <a:lnTo>
                  <a:pt x="12" y="146"/>
                </a:lnTo>
                <a:lnTo>
                  <a:pt x="9" y="134"/>
                </a:lnTo>
                <a:lnTo>
                  <a:pt x="0" y="109"/>
                </a:lnTo>
                <a:lnTo>
                  <a:pt x="9" y="88"/>
                </a:lnTo>
                <a:lnTo>
                  <a:pt x="7" y="76"/>
                </a:lnTo>
                <a:lnTo>
                  <a:pt x="14" y="69"/>
                </a:lnTo>
                <a:lnTo>
                  <a:pt x="10" y="51"/>
                </a:lnTo>
                <a:lnTo>
                  <a:pt x="4" y="44"/>
                </a:lnTo>
                <a:lnTo>
                  <a:pt x="8" y="31"/>
                </a:lnTo>
                <a:lnTo>
                  <a:pt x="5" y="24"/>
                </a:lnTo>
                <a:lnTo>
                  <a:pt x="1" y="16"/>
                </a:lnTo>
                <a:lnTo>
                  <a:pt x="9" y="15"/>
                </a:lnTo>
                <a:lnTo>
                  <a:pt x="15" y="16"/>
                </a:lnTo>
              </a:path>
            </a:pathLst>
          </a:custGeom>
          <a:solidFill>
            <a:schemeClr val="accent5"/>
          </a:solidFill>
          <a:ln w="15875" cap="rnd" cmpd="sng">
            <a:solidFill>
              <a:srgbClr val="FFFFFF"/>
            </a:solidFill>
            <a:prstDash val="solid"/>
            <a:round/>
            <a:headEnd type="none" w="sm" len="sm"/>
            <a:tailEnd type="none" w="sm" len="sm"/>
          </a:ln>
        </p:spPr>
        <p:txBody>
          <a:bodyPr spcFirstLastPara="1" wrap="square" lIns="68575" tIns="34275" rIns="68575" bIns="34275" anchor="t" anchorCtr="0">
            <a:noAutofit/>
          </a:bodyPr>
          <a:lstStyle/>
          <a:p>
            <a:pPr marL="0" marR="0" lvl="0" indent="0" algn="ctr" rtl="0">
              <a:spcBef>
                <a:spcPts val="0"/>
              </a:spcBef>
              <a:spcAft>
                <a:spcPts val="0"/>
              </a:spcAft>
              <a:buNone/>
            </a:pPr>
            <a:endParaRPr sz="1000">
              <a:solidFill>
                <a:srgbClr val="5A5A5A"/>
              </a:solidFill>
              <a:latin typeface="Arial"/>
              <a:ea typeface="Arial"/>
              <a:cs typeface="Arial"/>
              <a:sym typeface="Arial"/>
            </a:endParaRPr>
          </a:p>
        </p:txBody>
      </p:sp>
      <p:sp>
        <p:nvSpPr>
          <p:cNvPr id="216" name="Google Shape;216;p35"/>
          <p:cNvSpPr/>
          <p:nvPr/>
        </p:nvSpPr>
        <p:spPr>
          <a:xfrm>
            <a:off x="6094587" y="2549851"/>
            <a:ext cx="751450" cy="594775"/>
          </a:xfrm>
          <a:custGeom>
            <a:avLst/>
            <a:gdLst/>
            <a:ahLst/>
            <a:cxnLst/>
            <a:rect l="l" t="t" r="r" b="b"/>
            <a:pathLst>
              <a:path w="10000" h="10000" extrusionOk="0">
                <a:moveTo>
                  <a:pt x="1711" y="9198"/>
                </a:moveTo>
                <a:lnTo>
                  <a:pt x="8422" y="8857"/>
                </a:lnTo>
                <a:cubicBezTo>
                  <a:pt x="8412" y="8891"/>
                  <a:pt x="8403" y="8925"/>
                  <a:pt x="8393" y="8959"/>
                </a:cubicBezTo>
                <a:lnTo>
                  <a:pt x="8526" y="9061"/>
                </a:lnTo>
                <a:cubicBezTo>
                  <a:pt x="8550" y="9124"/>
                  <a:pt x="8575" y="9187"/>
                  <a:pt x="8599" y="9249"/>
                </a:cubicBezTo>
                <a:cubicBezTo>
                  <a:pt x="8584" y="9306"/>
                  <a:pt x="8570" y="9363"/>
                  <a:pt x="8555" y="9420"/>
                </a:cubicBezTo>
                <a:cubicBezTo>
                  <a:pt x="8491" y="9482"/>
                  <a:pt x="8428" y="9545"/>
                  <a:pt x="8364" y="9607"/>
                </a:cubicBezTo>
                <a:lnTo>
                  <a:pt x="8171" y="9847"/>
                </a:lnTo>
                <a:lnTo>
                  <a:pt x="8156" y="10000"/>
                </a:lnTo>
                <a:lnTo>
                  <a:pt x="9175" y="9932"/>
                </a:lnTo>
                <a:cubicBezTo>
                  <a:pt x="9199" y="9824"/>
                  <a:pt x="9224" y="9716"/>
                  <a:pt x="9248" y="9607"/>
                </a:cubicBezTo>
                <a:cubicBezTo>
                  <a:pt x="9238" y="9567"/>
                  <a:pt x="9229" y="9528"/>
                  <a:pt x="9219" y="9488"/>
                </a:cubicBezTo>
                <a:cubicBezTo>
                  <a:pt x="9248" y="9363"/>
                  <a:pt x="9278" y="9238"/>
                  <a:pt x="9307" y="9112"/>
                </a:cubicBezTo>
                <a:cubicBezTo>
                  <a:pt x="9341" y="9010"/>
                  <a:pt x="9419" y="8989"/>
                  <a:pt x="9453" y="8887"/>
                </a:cubicBezTo>
                <a:lnTo>
                  <a:pt x="9542" y="8827"/>
                </a:lnTo>
                <a:cubicBezTo>
                  <a:pt x="9591" y="8780"/>
                  <a:pt x="9663" y="8844"/>
                  <a:pt x="9713" y="8797"/>
                </a:cubicBezTo>
                <a:lnTo>
                  <a:pt x="9779" y="8584"/>
                </a:lnTo>
                <a:lnTo>
                  <a:pt x="9853" y="8533"/>
                </a:lnTo>
                <a:lnTo>
                  <a:pt x="10000" y="7970"/>
                </a:lnTo>
                <a:cubicBezTo>
                  <a:pt x="9985" y="7901"/>
                  <a:pt x="9971" y="7832"/>
                  <a:pt x="9956" y="7764"/>
                </a:cubicBezTo>
                <a:cubicBezTo>
                  <a:pt x="9927" y="7741"/>
                  <a:pt x="9897" y="7719"/>
                  <a:pt x="9868" y="7696"/>
                </a:cubicBezTo>
                <a:cubicBezTo>
                  <a:pt x="9853" y="7690"/>
                  <a:pt x="9839" y="7685"/>
                  <a:pt x="9824" y="7679"/>
                </a:cubicBezTo>
                <a:lnTo>
                  <a:pt x="9809" y="7628"/>
                </a:lnTo>
                <a:lnTo>
                  <a:pt x="9779" y="7577"/>
                </a:lnTo>
                <a:lnTo>
                  <a:pt x="9676" y="7577"/>
                </a:lnTo>
                <a:cubicBezTo>
                  <a:pt x="9665" y="7611"/>
                  <a:pt x="9656" y="7645"/>
                  <a:pt x="9646" y="7679"/>
                </a:cubicBezTo>
                <a:cubicBezTo>
                  <a:pt x="9631" y="7685"/>
                  <a:pt x="9617" y="7690"/>
                  <a:pt x="9602" y="7696"/>
                </a:cubicBezTo>
                <a:lnTo>
                  <a:pt x="9292" y="7116"/>
                </a:lnTo>
                <a:cubicBezTo>
                  <a:pt x="9297" y="7088"/>
                  <a:pt x="9302" y="7059"/>
                  <a:pt x="9307" y="7031"/>
                </a:cubicBezTo>
                <a:cubicBezTo>
                  <a:pt x="9341" y="6985"/>
                  <a:pt x="9376" y="6940"/>
                  <a:pt x="9410" y="6894"/>
                </a:cubicBezTo>
                <a:cubicBezTo>
                  <a:pt x="9415" y="6866"/>
                  <a:pt x="9420" y="6837"/>
                  <a:pt x="9425" y="6809"/>
                </a:cubicBezTo>
                <a:cubicBezTo>
                  <a:pt x="9381" y="6740"/>
                  <a:pt x="9336" y="6672"/>
                  <a:pt x="9292" y="6604"/>
                </a:cubicBezTo>
                <a:cubicBezTo>
                  <a:pt x="9263" y="6485"/>
                  <a:pt x="9233" y="6365"/>
                  <a:pt x="9204" y="6246"/>
                </a:cubicBezTo>
                <a:lnTo>
                  <a:pt x="8791" y="5819"/>
                </a:lnTo>
                <a:lnTo>
                  <a:pt x="8570" y="5717"/>
                </a:lnTo>
                <a:lnTo>
                  <a:pt x="8156" y="5426"/>
                </a:lnTo>
                <a:lnTo>
                  <a:pt x="7921" y="5137"/>
                </a:lnTo>
                <a:cubicBezTo>
                  <a:pt x="7887" y="5057"/>
                  <a:pt x="7852" y="4977"/>
                  <a:pt x="7818" y="4897"/>
                </a:cubicBezTo>
                <a:cubicBezTo>
                  <a:pt x="7838" y="4852"/>
                  <a:pt x="7857" y="4806"/>
                  <a:pt x="7877" y="4761"/>
                </a:cubicBezTo>
                <a:lnTo>
                  <a:pt x="8127" y="4402"/>
                </a:lnTo>
                <a:lnTo>
                  <a:pt x="8097" y="4096"/>
                </a:lnTo>
                <a:cubicBezTo>
                  <a:pt x="8122" y="4005"/>
                  <a:pt x="8146" y="3914"/>
                  <a:pt x="8171" y="3822"/>
                </a:cubicBezTo>
                <a:cubicBezTo>
                  <a:pt x="8156" y="3777"/>
                  <a:pt x="8142" y="3731"/>
                  <a:pt x="8127" y="3686"/>
                </a:cubicBezTo>
                <a:lnTo>
                  <a:pt x="7759" y="3481"/>
                </a:lnTo>
                <a:cubicBezTo>
                  <a:pt x="7725" y="3504"/>
                  <a:pt x="7690" y="3526"/>
                  <a:pt x="7655" y="3549"/>
                </a:cubicBezTo>
                <a:lnTo>
                  <a:pt x="7507" y="3703"/>
                </a:lnTo>
                <a:cubicBezTo>
                  <a:pt x="7483" y="3680"/>
                  <a:pt x="7458" y="3658"/>
                  <a:pt x="7434" y="3635"/>
                </a:cubicBezTo>
                <a:cubicBezTo>
                  <a:pt x="7355" y="3368"/>
                  <a:pt x="7277" y="3100"/>
                  <a:pt x="7198" y="2833"/>
                </a:cubicBezTo>
                <a:cubicBezTo>
                  <a:pt x="7159" y="2793"/>
                  <a:pt x="7119" y="2754"/>
                  <a:pt x="7080" y="2714"/>
                </a:cubicBezTo>
                <a:lnTo>
                  <a:pt x="6652" y="2321"/>
                </a:lnTo>
                <a:lnTo>
                  <a:pt x="6209" y="1741"/>
                </a:lnTo>
                <a:cubicBezTo>
                  <a:pt x="6204" y="1690"/>
                  <a:pt x="6200" y="1638"/>
                  <a:pt x="6195" y="1587"/>
                </a:cubicBezTo>
                <a:cubicBezTo>
                  <a:pt x="6156" y="1461"/>
                  <a:pt x="6116" y="1337"/>
                  <a:pt x="6077" y="1212"/>
                </a:cubicBezTo>
                <a:cubicBezTo>
                  <a:pt x="6072" y="1081"/>
                  <a:pt x="6067" y="951"/>
                  <a:pt x="6062" y="819"/>
                </a:cubicBezTo>
                <a:cubicBezTo>
                  <a:pt x="6087" y="745"/>
                  <a:pt x="6111" y="671"/>
                  <a:pt x="6136" y="597"/>
                </a:cubicBezTo>
                <a:lnTo>
                  <a:pt x="6136" y="495"/>
                </a:lnTo>
                <a:lnTo>
                  <a:pt x="5694" y="0"/>
                </a:lnTo>
                <a:lnTo>
                  <a:pt x="0" y="204"/>
                </a:lnTo>
                <a:cubicBezTo>
                  <a:pt x="34" y="267"/>
                  <a:pt x="4" y="303"/>
                  <a:pt x="38" y="366"/>
                </a:cubicBezTo>
                <a:cubicBezTo>
                  <a:pt x="65" y="423"/>
                  <a:pt x="158" y="506"/>
                  <a:pt x="185" y="563"/>
                </a:cubicBezTo>
                <a:cubicBezTo>
                  <a:pt x="200" y="660"/>
                  <a:pt x="280" y="756"/>
                  <a:pt x="295" y="853"/>
                </a:cubicBezTo>
                <a:cubicBezTo>
                  <a:pt x="365" y="950"/>
                  <a:pt x="390" y="1047"/>
                  <a:pt x="459" y="1143"/>
                </a:cubicBezTo>
                <a:cubicBezTo>
                  <a:pt x="464" y="1175"/>
                  <a:pt x="470" y="1207"/>
                  <a:pt x="475" y="1239"/>
                </a:cubicBezTo>
                <a:cubicBezTo>
                  <a:pt x="455" y="1318"/>
                  <a:pt x="566" y="1371"/>
                  <a:pt x="546" y="1450"/>
                </a:cubicBezTo>
                <a:cubicBezTo>
                  <a:pt x="556" y="1474"/>
                  <a:pt x="608" y="1688"/>
                  <a:pt x="618" y="1711"/>
                </a:cubicBezTo>
                <a:lnTo>
                  <a:pt x="1195" y="2047"/>
                </a:lnTo>
                <a:lnTo>
                  <a:pt x="1003" y="2321"/>
                </a:lnTo>
                <a:cubicBezTo>
                  <a:pt x="987" y="2406"/>
                  <a:pt x="973" y="2491"/>
                  <a:pt x="958" y="2576"/>
                </a:cubicBezTo>
                <a:lnTo>
                  <a:pt x="1062" y="2731"/>
                </a:lnTo>
                <a:lnTo>
                  <a:pt x="1224" y="2816"/>
                </a:lnTo>
                <a:cubicBezTo>
                  <a:pt x="1254" y="2941"/>
                  <a:pt x="1283" y="3066"/>
                  <a:pt x="1313" y="3191"/>
                </a:cubicBezTo>
                <a:lnTo>
                  <a:pt x="1460" y="3311"/>
                </a:lnTo>
                <a:lnTo>
                  <a:pt x="1607" y="3345"/>
                </a:lnTo>
                <a:cubicBezTo>
                  <a:pt x="1627" y="3356"/>
                  <a:pt x="1646" y="3368"/>
                  <a:pt x="1666" y="3379"/>
                </a:cubicBezTo>
                <a:cubicBezTo>
                  <a:pt x="1682" y="4954"/>
                  <a:pt x="1696" y="6530"/>
                  <a:pt x="1711" y="8106"/>
                </a:cubicBezTo>
                <a:lnTo>
                  <a:pt x="1711" y="9198"/>
                </a:lnTo>
              </a:path>
            </a:pathLst>
          </a:custGeom>
          <a:solidFill>
            <a:schemeClr val="accent5"/>
          </a:solidFill>
          <a:ln w="15875" cap="rnd" cmpd="sng">
            <a:solidFill>
              <a:srgbClr val="FFFFFF"/>
            </a:solidFill>
            <a:prstDash val="solid"/>
            <a:round/>
            <a:headEnd type="none" w="sm" len="sm"/>
            <a:tailEnd type="none" w="sm" len="sm"/>
          </a:ln>
        </p:spPr>
        <p:txBody>
          <a:bodyPr spcFirstLastPara="1" wrap="square" lIns="68575" tIns="34275" rIns="68575" bIns="34275" anchor="t" anchorCtr="0">
            <a:noAutofit/>
          </a:bodyPr>
          <a:lstStyle/>
          <a:p>
            <a:pPr marL="0" marR="0" lvl="0" indent="0" algn="ctr" rtl="0">
              <a:spcBef>
                <a:spcPts val="0"/>
              </a:spcBef>
              <a:spcAft>
                <a:spcPts val="0"/>
              </a:spcAft>
              <a:buNone/>
            </a:pPr>
            <a:endParaRPr sz="1000">
              <a:solidFill>
                <a:srgbClr val="5A5A5A"/>
              </a:solidFill>
              <a:latin typeface="Arial"/>
              <a:ea typeface="Arial"/>
              <a:cs typeface="Arial"/>
              <a:sym typeface="Arial"/>
            </a:endParaRPr>
          </a:p>
        </p:txBody>
      </p:sp>
      <p:sp>
        <p:nvSpPr>
          <p:cNvPr id="217" name="Google Shape;217;p35"/>
          <p:cNvSpPr/>
          <p:nvPr/>
        </p:nvSpPr>
        <p:spPr>
          <a:xfrm>
            <a:off x="6546538" y="2298071"/>
            <a:ext cx="439221" cy="728411"/>
          </a:xfrm>
          <a:custGeom>
            <a:avLst/>
            <a:gdLst/>
            <a:ahLst/>
            <a:cxnLst/>
            <a:rect l="l" t="t" r="r" b="b"/>
            <a:pathLst>
              <a:path w="404" h="717" extrusionOk="0">
                <a:moveTo>
                  <a:pt x="332" y="0"/>
                </a:moveTo>
                <a:lnTo>
                  <a:pt x="67" y="17"/>
                </a:lnTo>
                <a:lnTo>
                  <a:pt x="71" y="25"/>
                </a:lnTo>
                <a:lnTo>
                  <a:pt x="90" y="38"/>
                </a:lnTo>
                <a:lnTo>
                  <a:pt x="93" y="50"/>
                </a:lnTo>
                <a:lnTo>
                  <a:pt x="111" y="60"/>
                </a:lnTo>
                <a:lnTo>
                  <a:pt x="117" y="82"/>
                </a:lnTo>
                <a:lnTo>
                  <a:pt x="117" y="93"/>
                </a:lnTo>
                <a:lnTo>
                  <a:pt x="110" y="106"/>
                </a:lnTo>
                <a:lnTo>
                  <a:pt x="104" y="113"/>
                </a:lnTo>
                <a:lnTo>
                  <a:pt x="103" y="124"/>
                </a:lnTo>
                <a:lnTo>
                  <a:pt x="86" y="143"/>
                </a:lnTo>
                <a:lnTo>
                  <a:pt x="71" y="148"/>
                </a:lnTo>
                <a:lnTo>
                  <a:pt x="66" y="152"/>
                </a:lnTo>
                <a:lnTo>
                  <a:pt x="47" y="153"/>
                </a:lnTo>
                <a:lnTo>
                  <a:pt x="37" y="159"/>
                </a:lnTo>
                <a:lnTo>
                  <a:pt x="31" y="172"/>
                </a:lnTo>
                <a:lnTo>
                  <a:pt x="33" y="183"/>
                </a:lnTo>
                <a:lnTo>
                  <a:pt x="44" y="195"/>
                </a:lnTo>
                <a:lnTo>
                  <a:pt x="48" y="203"/>
                </a:lnTo>
                <a:lnTo>
                  <a:pt x="44" y="222"/>
                </a:lnTo>
                <a:lnTo>
                  <a:pt x="30" y="254"/>
                </a:lnTo>
                <a:lnTo>
                  <a:pt x="15" y="263"/>
                </a:lnTo>
                <a:lnTo>
                  <a:pt x="10" y="273"/>
                </a:lnTo>
                <a:lnTo>
                  <a:pt x="12" y="283"/>
                </a:lnTo>
                <a:lnTo>
                  <a:pt x="5" y="294"/>
                </a:lnTo>
                <a:lnTo>
                  <a:pt x="5" y="300"/>
                </a:lnTo>
                <a:lnTo>
                  <a:pt x="0" y="313"/>
                </a:lnTo>
                <a:lnTo>
                  <a:pt x="1" y="336"/>
                </a:lnTo>
                <a:lnTo>
                  <a:pt x="9" y="358"/>
                </a:lnTo>
                <a:lnTo>
                  <a:pt x="10" y="367"/>
                </a:lnTo>
                <a:lnTo>
                  <a:pt x="40" y="401"/>
                </a:lnTo>
                <a:lnTo>
                  <a:pt x="69" y="424"/>
                </a:lnTo>
                <a:lnTo>
                  <a:pt x="77" y="431"/>
                </a:lnTo>
                <a:lnTo>
                  <a:pt x="93" y="478"/>
                </a:lnTo>
                <a:lnTo>
                  <a:pt x="98" y="482"/>
                </a:lnTo>
                <a:lnTo>
                  <a:pt x="108" y="473"/>
                </a:lnTo>
                <a:lnTo>
                  <a:pt x="115" y="469"/>
                </a:lnTo>
                <a:lnTo>
                  <a:pt x="140" y="481"/>
                </a:lnTo>
                <a:lnTo>
                  <a:pt x="143" y="489"/>
                </a:lnTo>
                <a:lnTo>
                  <a:pt x="138" y="505"/>
                </a:lnTo>
                <a:lnTo>
                  <a:pt x="140" y="523"/>
                </a:lnTo>
                <a:lnTo>
                  <a:pt x="123" y="544"/>
                </a:lnTo>
                <a:lnTo>
                  <a:pt x="119" y="552"/>
                </a:lnTo>
                <a:lnTo>
                  <a:pt x="126" y="566"/>
                </a:lnTo>
                <a:lnTo>
                  <a:pt x="142" y="583"/>
                </a:lnTo>
                <a:lnTo>
                  <a:pt x="170" y="600"/>
                </a:lnTo>
                <a:lnTo>
                  <a:pt x="185" y="606"/>
                </a:lnTo>
                <a:lnTo>
                  <a:pt x="213" y="631"/>
                </a:lnTo>
                <a:lnTo>
                  <a:pt x="219" y="652"/>
                </a:lnTo>
                <a:lnTo>
                  <a:pt x="228" y="664"/>
                </a:lnTo>
                <a:lnTo>
                  <a:pt x="227" y="669"/>
                </a:lnTo>
                <a:lnTo>
                  <a:pt x="220" y="677"/>
                </a:lnTo>
                <a:lnTo>
                  <a:pt x="219" y="682"/>
                </a:lnTo>
                <a:lnTo>
                  <a:pt x="240" y="716"/>
                </a:lnTo>
                <a:lnTo>
                  <a:pt x="243" y="715"/>
                </a:lnTo>
                <a:lnTo>
                  <a:pt x="245" y="709"/>
                </a:lnTo>
                <a:lnTo>
                  <a:pt x="252" y="709"/>
                </a:lnTo>
                <a:lnTo>
                  <a:pt x="254" y="712"/>
                </a:lnTo>
                <a:lnTo>
                  <a:pt x="260" y="690"/>
                </a:lnTo>
                <a:lnTo>
                  <a:pt x="272" y="684"/>
                </a:lnTo>
                <a:lnTo>
                  <a:pt x="289" y="687"/>
                </a:lnTo>
                <a:lnTo>
                  <a:pt x="301" y="694"/>
                </a:lnTo>
                <a:lnTo>
                  <a:pt x="313" y="702"/>
                </a:lnTo>
                <a:lnTo>
                  <a:pt x="327" y="696"/>
                </a:lnTo>
                <a:lnTo>
                  <a:pt x="321" y="670"/>
                </a:lnTo>
                <a:lnTo>
                  <a:pt x="320" y="656"/>
                </a:lnTo>
                <a:lnTo>
                  <a:pt x="329" y="652"/>
                </a:lnTo>
                <a:lnTo>
                  <a:pt x="360" y="643"/>
                </a:lnTo>
                <a:lnTo>
                  <a:pt x="361" y="640"/>
                </a:lnTo>
                <a:lnTo>
                  <a:pt x="352" y="627"/>
                </a:lnTo>
                <a:lnTo>
                  <a:pt x="351" y="623"/>
                </a:lnTo>
                <a:lnTo>
                  <a:pt x="355" y="620"/>
                </a:lnTo>
                <a:lnTo>
                  <a:pt x="357" y="611"/>
                </a:lnTo>
                <a:lnTo>
                  <a:pt x="361" y="605"/>
                </a:lnTo>
                <a:lnTo>
                  <a:pt x="359" y="602"/>
                </a:lnTo>
                <a:lnTo>
                  <a:pt x="358" y="597"/>
                </a:lnTo>
                <a:lnTo>
                  <a:pt x="358" y="592"/>
                </a:lnTo>
                <a:lnTo>
                  <a:pt x="364" y="569"/>
                </a:lnTo>
                <a:lnTo>
                  <a:pt x="364" y="550"/>
                </a:lnTo>
                <a:lnTo>
                  <a:pt x="379" y="535"/>
                </a:lnTo>
                <a:lnTo>
                  <a:pt x="388" y="515"/>
                </a:lnTo>
                <a:lnTo>
                  <a:pt x="389" y="507"/>
                </a:lnTo>
                <a:lnTo>
                  <a:pt x="403" y="482"/>
                </a:lnTo>
                <a:lnTo>
                  <a:pt x="399" y="454"/>
                </a:lnTo>
                <a:lnTo>
                  <a:pt x="387" y="431"/>
                </a:lnTo>
                <a:lnTo>
                  <a:pt x="391" y="415"/>
                </a:lnTo>
                <a:lnTo>
                  <a:pt x="389" y="404"/>
                </a:lnTo>
                <a:lnTo>
                  <a:pt x="393" y="399"/>
                </a:lnTo>
                <a:lnTo>
                  <a:pt x="368" y="96"/>
                </a:lnTo>
                <a:lnTo>
                  <a:pt x="363" y="93"/>
                </a:lnTo>
                <a:lnTo>
                  <a:pt x="359" y="86"/>
                </a:lnTo>
                <a:lnTo>
                  <a:pt x="353" y="58"/>
                </a:lnTo>
                <a:lnTo>
                  <a:pt x="349" y="50"/>
                </a:lnTo>
                <a:lnTo>
                  <a:pt x="340" y="41"/>
                </a:lnTo>
                <a:lnTo>
                  <a:pt x="332" y="23"/>
                </a:lnTo>
                <a:lnTo>
                  <a:pt x="332" y="0"/>
                </a:lnTo>
              </a:path>
            </a:pathLst>
          </a:custGeom>
          <a:solidFill>
            <a:schemeClr val="accent5"/>
          </a:solidFill>
          <a:ln w="15875" cap="rnd" cmpd="sng">
            <a:solidFill>
              <a:srgbClr val="FFFFFF"/>
            </a:solidFill>
            <a:prstDash val="solid"/>
            <a:round/>
            <a:headEnd type="none" w="sm" len="sm"/>
            <a:tailEnd type="none" w="sm" len="sm"/>
          </a:ln>
        </p:spPr>
        <p:txBody>
          <a:bodyPr spcFirstLastPara="1" wrap="square" lIns="68575" tIns="34275" rIns="68575" bIns="34275" anchor="t" anchorCtr="0">
            <a:noAutofit/>
          </a:bodyPr>
          <a:lstStyle/>
          <a:p>
            <a:pPr marL="0" marR="0" lvl="0" indent="0" algn="ctr" rtl="0">
              <a:spcBef>
                <a:spcPts val="0"/>
              </a:spcBef>
              <a:spcAft>
                <a:spcPts val="0"/>
              </a:spcAft>
              <a:buNone/>
            </a:pPr>
            <a:endParaRPr sz="1000">
              <a:solidFill>
                <a:srgbClr val="5A5A5A"/>
              </a:solidFill>
              <a:latin typeface="Arial"/>
              <a:ea typeface="Arial"/>
              <a:cs typeface="Arial"/>
              <a:sym typeface="Arial"/>
            </a:endParaRPr>
          </a:p>
        </p:txBody>
      </p:sp>
      <p:sp>
        <p:nvSpPr>
          <p:cNvPr id="218" name="Google Shape;218;p35"/>
          <p:cNvSpPr/>
          <p:nvPr/>
        </p:nvSpPr>
        <p:spPr>
          <a:xfrm>
            <a:off x="6935748" y="2363303"/>
            <a:ext cx="334851" cy="549027"/>
          </a:xfrm>
          <a:custGeom>
            <a:avLst/>
            <a:gdLst/>
            <a:ahLst/>
            <a:cxnLst/>
            <a:rect l="l" t="t" r="r" b="b"/>
            <a:pathLst>
              <a:path w="308" h="541" extrusionOk="0">
                <a:moveTo>
                  <a:pt x="10" y="32"/>
                </a:moveTo>
                <a:lnTo>
                  <a:pt x="35" y="335"/>
                </a:lnTo>
                <a:lnTo>
                  <a:pt x="31" y="340"/>
                </a:lnTo>
                <a:lnTo>
                  <a:pt x="33" y="351"/>
                </a:lnTo>
                <a:lnTo>
                  <a:pt x="29" y="367"/>
                </a:lnTo>
                <a:lnTo>
                  <a:pt x="41" y="390"/>
                </a:lnTo>
                <a:lnTo>
                  <a:pt x="45" y="418"/>
                </a:lnTo>
                <a:lnTo>
                  <a:pt x="31" y="443"/>
                </a:lnTo>
                <a:lnTo>
                  <a:pt x="30" y="451"/>
                </a:lnTo>
                <a:lnTo>
                  <a:pt x="21" y="471"/>
                </a:lnTo>
                <a:lnTo>
                  <a:pt x="6" y="486"/>
                </a:lnTo>
                <a:lnTo>
                  <a:pt x="6" y="505"/>
                </a:lnTo>
                <a:lnTo>
                  <a:pt x="0" y="528"/>
                </a:lnTo>
                <a:lnTo>
                  <a:pt x="0" y="533"/>
                </a:lnTo>
                <a:lnTo>
                  <a:pt x="1" y="538"/>
                </a:lnTo>
                <a:lnTo>
                  <a:pt x="2" y="538"/>
                </a:lnTo>
                <a:lnTo>
                  <a:pt x="9" y="540"/>
                </a:lnTo>
                <a:lnTo>
                  <a:pt x="17" y="536"/>
                </a:lnTo>
                <a:lnTo>
                  <a:pt x="16" y="533"/>
                </a:lnTo>
                <a:lnTo>
                  <a:pt x="20" y="524"/>
                </a:lnTo>
                <a:lnTo>
                  <a:pt x="39" y="525"/>
                </a:lnTo>
                <a:lnTo>
                  <a:pt x="62" y="516"/>
                </a:lnTo>
                <a:lnTo>
                  <a:pt x="92" y="529"/>
                </a:lnTo>
                <a:lnTo>
                  <a:pt x="95" y="533"/>
                </a:lnTo>
                <a:lnTo>
                  <a:pt x="101" y="531"/>
                </a:lnTo>
                <a:lnTo>
                  <a:pt x="107" y="511"/>
                </a:lnTo>
                <a:lnTo>
                  <a:pt x="124" y="504"/>
                </a:lnTo>
                <a:lnTo>
                  <a:pt x="131" y="514"/>
                </a:lnTo>
                <a:lnTo>
                  <a:pt x="141" y="521"/>
                </a:lnTo>
                <a:lnTo>
                  <a:pt x="149" y="514"/>
                </a:lnTo>
                <a:lnTo>
                  <a:pt x="156" y="488"/>
                </a:lnTo>
                <a:lnTo>
                  <a:pt x="163" y="479"/>
                </a:lnTo>
                <a:lnTo>
                  <a:pt x="170" y="481"/>
                </a:lnTo>
                <a:lnTo>
                  <a:pt x="182" y="494"/>
                </a:lnTo>
                <a:lnTo>
                  <a:pt x="207" y="493"/>
                </a:lnTo>
                <a:lnTo>
                  <a:pt x="213" y="470"/>
                </a:lnTo>
                <a:lnTo>
                  <a:pt x="253" y="418"/>
                </a:lnTo>
                <a:lnTo>
                  <a:pt x="253" y="398"/>
                </a:lnTo>
                <a:lnTo>
                  <a:pt x="261" y="394"/>
                </a:lnTo>
                <a:lnTo>
                  <a:pt x="278" y="396"/>
                </a:lnTo>
                <a:lnTo>
                  <a:pt x="291" y="386"/>
                </a:lnTo>
                <a:lnTo>
                  <a:pt x="303" y="383"/>
                </a:lnTo>
                <a:lnTo>
                  <a:pt x="307" y="375"/>
                </a:lnTo>
                <a:lnTo>
                  <a:pt x="300" y="353"/>
                </a:lnTo>
                <a:lnTo>
                  <a:pt x="301" y="347"/>
                </a:lnTo>
                <a:lnTo>
                  <a:pt x="304" y="337"/>
                </a:lnTo>
                <a:lnTo>
                  <a:pt x="267" y="6"/>
                </a:lnTo>
                <a:lnTo>
                  <a:pt x="266" y="0"/>
                </a:lnTo>
                <a:lnTo>
                  <a:pt x="70" y="24"/>
                </a:lnTo>
                <a:lnTo>
                  <a:pt x="64" y="29"/>
                </a:lnTo>
                <a:lnTo>
                  <a:pt x="49" y="35"/>
                </a:lnTo>
                <a:lnTo>
                  <a:pt x="41" y="39"/>
                </a:lnTo>
                <a:lnTo>
                  <a:pt x="23" y="43"/>
                </a:lnTo>
                <a:lnTo>
                  <a:pt x="10" y="32"/>
                </a:lnTo>
              </a:path>
            </a:pathLst>
          </a:custGeom>
          <a:solidFill>
            <a:srgbClr val="1B6DF1"/>
          </a:solidFill>
          <a:ln w="15875" cap="rnd" cmpd="sng">
            <a:solidFill>
              <a:srgbClr val="FFFFFF"/>
            </a:solidFill>
            <a:prstDash val="solid"/>
            <a:round/>
            <a:headEnd type="none" w="sm" len="sm"/>
            <a:tailEnd type="none" w="sm" len="sm"/>
          </a:ln>
        </p:spPr>
        <p:txBody>
          <a:bodyPr spcFirstLastPara="1" wrap="square" lIns="68575" tIns="34275" rIns="68575" bIns="34275" anchor="t" anchorCtr="0">
            <a:noAutofit/>
          </a:bodyPr>
          <a:lstStyle/>
          <a:p>
            <a:pPr marL="0" marR="0" lvl="0" indent="0" algn="ctr" rtl="0">
              <a:spcBef>
                <a:spcPts val="0"/>
              </a:spcBef>
              <a:spcAft>
                <a:spcPts val="0"/>
              </a:spcAft>
              <a:buNone/>
            </a:pPr>
            <a:endParaRPr sz="1000">
              <a:solidFill>
                <a:srgbClr val="5A5A5A"/>
              </a:solidFill>
              <a:latin typeface="Arial"/>
              <a:ea typeface="Arial"/>
              <a:cs typeface="Arial"/>
              <a:sym typeface="Arial"/>
            </a:endParaRPr>
          </a:p>
        </p:txBody>
      </p:sp>
      <p:sp>
        <p:nvSpPr>
          <p:cNvPr id="219" name="Google Shape;219;p35"/>
          <p:cNvSpPr/>
          <p:nvPr/>
        </p:nvSpPr>
        <p:spPr>
          <a:xfrm>
            <a:off x="7218251" y="2272910"/>
            <a:ext cx="491406" cy="506626"/>
          </a:xfrm>
          <a:custGeom>
            <a:avLst/>
            <a:gdLst/>
            <a:ahLst/>
            <a:cxnLst/>
            <a:rect l="l" t="t" r="r" b="b"/>
            <a:pathLst>
              <a:path w="425" h="478" extrusionOk="0">
                <a:moveTo>
                  <a:pt x="0" y="85"/>
                </a:moveTo>
                <a:lnTo>
                  <a:pt x="37" y="416"/>
                </a:lnTo>
                <a:lnTo>
                  <a:pt x="47" y="415"/>
                </a:lnTo>
                <a:lnTo>
                  <a:pt x="56" y="422"/>
                </a:lnTo>
                <a:lnTo>
                  <a:pt x="62" y="422"/>
                </a:lnTo>
                <a:lnTo>
                  <a:pt x="72" y="415"/>
                </a:lnTo>
                <a:lnTo>
                  <a:pt x="93" y="430"/>
                </a:lnTo>
                <a:lnTo>
                  <a:pt x="100" y="447"/>
                </a:lnTo>
                <a:lnTo>
                  <a:pt x="116" y="454"/>
                </a:lnTo>
                <a:lnTo>
                  <a:pt x="136" y="452"/>
                </a:lnTo>
                <a:lnTo>
                  <a:pt x="156" y="467"/>
                </a:lnTo>
                <a:lnTo>
                  <a:pt x="165" y="457"/>
                </a:lnTo>
                <a:lnTo>
                  <a:pt x="171" y="454"/>
                </a:lnTo>
                <a:lnTo>
                  <a:pt x="190" y="462"/>
                </a:lnTo>
                <a:lnTo>
                  <a:pt x="204" y="460"/>
                </a:lnTo>
                <a:lnTo>
                  <a:pt x="207" y="457"/>
                </a:lnTo>
                <a:lnTo>
                  <a:pt x="214" y="453"/>
                </a:lnTo>
                <a:lnTo>
                  <a:pt x="216" y="447"/>
                </a:lnTo>
                <a:lnTo>
                  <a:pt x="229" y="439"/>
                </a:lnTo>
                <a:lnTo>
                  <a:pt x="234" y="446"/>
                </a:lnTo>
                <a:lnTo>
                  <a:pt x="243" y="461"/>
                </a:lnTo>
                <a:lnTo>
                  <a:pt x="255" y="463"/>
                </a:lnTo>
                <a:lnTo>
                  <a:pt x="266" y="472"/>
                </a:lnTo>
                <a:lnTo>
                  <a:pt x="270" y="477"/>
                </a:lnTo>
                <a:lnTo>
                  <a:pt x="283" y="475"/>
                </a:lnTo>
                <a:lnTo>
                  <a:pt x="293" y="458"/>
                </a:lnTo>
                <a:lnTo>
                  <a:pt x="300" y="453"/>
                </a:lnTo>
                <a:lnTo>
                  <a:pt x="301" y="439"/>
                </a:lnTo>
                <a:lnTo>
                  <a:pt x="300" y="424"/>
                </a:lnTo>
                <a:lnTo>
                  <a:pt x="310" y="394"/>
                </a:lnTo>
                <a:lnTo>
                  <a:pt x="317" y="394"/>
                </a:lnTo>
                <a:lnTo>
                  <a:pt x="326" y="409"/>
                </a:lnTo>
                <a:lnTo>
                  <a:pt x="337" y="395"/>
                </a:lnTo>
                <a:lnTo>
                  <a:pt x="334" y="381"/>
                </a:lnTo>
                <a:lnTo>
                  <a:pt x="343" y="358"/>
                </a:lnTo>
                <a:lnTo>
                  <a:pt x="352" y="350"/>
                </a:lnTo>
                <a:lnTo>
                  <a:pt x="353" y="345"/>
                </a:lnTo>
                <a:lnTo>
                  <a:pt x="361" y="336"/>
                </a:lnTo>
                <a:lnTo>
                  <a:pt x="369" y="338"/>
                </a:lnTo>
                <a:lnTo>
                  <a:pt x="381" y="335"/>
                </a:lnTo>
                <a:lnTo>
                  <a:pt x="382" y="330"/>
                </a:lnTo>
                <a:lnTo>
                  <a:pt x="400" y="309"/>
                </a:lnTo>
                <a:lnTo>
                  <a:pt x="406" y="306"/>
                </a:lnTo>
                <a:lnTo>
                  <a:pt x="416" y="296"/>
                </a:lnTo>
                <a:lnTo>
                  <a:pt x="415" y="281"/>
                </a:lnTo>
                <a:lnTo>
                  <a:pt x="413" y="274"/>
                </a:lnTo>
                <a:lnTo>
                  <a:pt x="413" y="264"/>
                </a:lnTo>
                <a:lnTo>
                  <a:pt x="417" y="254"/>
                </a:lnTo>
                <a:lnTo>
                  <a:pt x="424" y="208"/>
                </a:lnTo>
                <a:lnTo>
                  <a:pt x="406" y="198"/>
                </a:lnTo>
                <a:lnTo>
                  <a:pt x="419" y="186"/>
                </a:lnTo>
                <a:lnTo>
                  <a:pt x="415" y="173"/>
                </a:lnTo>
                <a:lnTo>
                  <a:pt x="422" y="167"/>
                </a:lnTo>
                <a:lnTo>
                  <a:pt x="424" y="169"/>
                </a:lnTo>
                <a:lnTo>
                  <a:pt x="395" y="0"/>
                </a:lnTo>
                <a:lnTo>
                  <a:pt x="347" y="24"/>
                </a:lnTo>
                <a:lnTo>
                  <a:pt x="326" y="38"/>
                </a:lnTo>
                <a:lnTo>
                  <a:pt x="317" y="45"/>
                </a:lnTo>
                <a:lnTo>
                  <a:pt x="289" y="75"/>
                </a:lnTo>
                <a:lnTo>
                  <a:pt x="281" y="79"/>
                </a:lnTo>
                <a:lnTo>
                  <a:pt x="273" y="78"/>
                </a:lnTo>
                <a:lnTo>
                  <a:pt x="258" y="78"/>
                </a:lnTo>
                <a:lnTo>
                  <a:pt x="249" y="81"/>
                </a:lnTo>
                <a:lnTo>
                  <a:pt x="226" y="100"/>
                </a:lnTo>
                <a:lnTo>
                  <a:pt x="217" y="98"/>
                </a:lnTo>
                <a:lnTo>
                  <a:pt x="198" y="93"/>
                </a:lnTo>
                <a:lnTo>
                  <a:pt x="193" y="95"/>
                </a:lnTo>
                <a:lnTo>
                  <a:pt x="187" y="94"/>
                </a:lnTo>
                <a:lnTo>
                  <a:pt x="192" y="86"/>
                </a:lnTo>
                <a:lnTo>
                  <a:pt x="188" y="84"/>
                </a:lnTo>
                <a:lnTo>
                  <a:pt x="174" y="82"/>
                </a:lnTo>
                <a:lnTo>
                  <a:pt x="144" y="72"/>
                </a:lnTo>
                <a:lnTo>
                  <a:pt x="138" y="70"/>
                </a:lnTo>
                <a:lnTo>
                  <a:pt x="124" y="74"/>
                </a:lnTo>
                <a:lnTo>
                  <a:pt x="124" y="68"/>
                </a:lnTo>
                <a:lnTo>
                  <a:pt x="0" y="85"/>
                </a:lnTo>
              </a:path>
            </a:pathLst>
          </a:custGeom>
          <a:solidFill>
            <a:srgbClr val="1A6DF1"/>
          </a:solidFill>
          <a:ln w="15875" cap="rnd" cmpd="sng">
            <a:solidFill>
              <a:srgbClr val="FFFFFF"/>
            </a:solidFill>
            <a:prstDash val="solid"/>
            <a:round/>
            <a:headEnd type="none" w="sm" len="sm"/>
            <a:tailEnd type="none" w="sm" len="sm"/>
          </a:ln>
        </p:spPr>
        <p:txBody>
          <a:bodyPr spcFirstLastPara="1" wrap="square" lIns="68575" tIns="34275" rIns="68575" bIns="34275" anchor="t" anchorCtr="0">
            <a:noAutofit/>
          </a:bodyPr>
          <a:lstStyle/>
          <a:p>
            <a:pPr marL="0" marR="0" lvl="0" indent="0" algn="ctr" rtl="0">
              <a:spcBef>
                <a:spcPts val="0"/>
              </a:spcBef>
              <a:spcAft>
                <a:spcPts val="0"/>
              </a:spcAft>
              <a:buNone/>
            </a:pPr>
            <a:endParaRPr sz="1000">
              <a:solidFill>
                <a:srgbClr val="5A5A5A"/>
              </a:solidFill>
              <a:latin typeface="Arial"/>
              <a:ea typeface="Arial"/>
              <a:cs typeface="Arial"/>
              <a:sym typeface="Arial"/>
            </a:endParaRPr>
          </a:p>
        </p:txBody>
      </p:sp>
      <p:sp>
        <p:nvSpPr>
          <p:cNvPr id="220" name="Google Shape;220;p35"/>
          <p:cNvSpPr/>
          <p:nvPr/>
        </p:nvSpPr>
        <p:spPr>
          <a:xfrm>
            <a:off x="6793327" y="2704676"/>
            <a:ext cx="809949" cy="388124"/>
          </a:xfrm>
          <a:custGeom>
            <a:avLst/>
            <a:gdLst/>
            <a:ahLst/>
            <a:cxnLst/>
            <a:rect l="l" t="t" r="r" b="b"/>
            <a:pathLst>
              <a:path w="745" h="382" extrusionOk="0">
                <a:moveTo>
                  <a:pt x="0" y="381"/>
                </a:moveTo>
                <a:lnTo>
                  <a:pt x="149" y="369"/>
                </a:lnTo>
                <a:lnTo>
                  <a:pt x="148" y="357"/>
                </a:lnTo>
                <a:lnTo>
                  <a:pt x="145" y="349"/>
                </a:lnTo>
                <a:lnTo>
                  <a:pt x="161" y="348"/>
                </a:lnTo>
                <a:lnTo>
                  <a:pt x="168" y="352"/>
                </a:lnTo>
                <a:lnTo>
                  <a:pt x="588" y="314"/>
                </a:lnTo>
                <a:lnTo>
                  <a:pt x="596" y="307"/>
                </a:lnTo>
                <a:lnTo>
                  <a:pt x="603" y="301"/>
                </a:lnTo>
                <a:lnTo>
                  <a:pt x="639" y="283"/>
                </a:lnTo>
                <a:lnTo>
                  <a:pt x="644" y="274"/>
                </a:lnTo>
                <a:lnTo>
                  <a:pt x="664" y="260"/>
                </a:lnTo>
                <a:lnTo>
                  <a:pt x="665" y="251"/>
                </a:lnTo>
                <a:lnTo>
                  <a:pt x="667" y="246"/>
                </a:lnTo>
                <a:lnTo>
                  <a:pt x="678" y="241"/>
                </a:lnTo>
                <a:lnTo>
                  <a:pt x="679" y="230"/>
                </a:lnTo>
                <a:lnTo>
                  <a:pt x="689" y="220"/>
                </a:lnTo>
                <a:lnTo>
                  <a:pt x="740" y="175"/>
                </a:lnTo>
                <a:lnTo>
                  <a:pt x="744" y="166"/>
                </a:lnTo>
                <a:lnTo>
                  <a:pt x="737" y="166"/>
                </a:lnTo>
                <a:lnTo>
                  <a:pt x="730" y="161"/>
                </a:lnTo>
                <a:lnTo>
                  <a:pt x="727" y="160"/>
                </a:lnTo>
                <a:lnTo>
                  <a:pt x="724" y="157"/>
                </a:lnTo>
                <a:lnTo>
                  <a:pt x="713" y="152"/>
                </a:lnTo>
                <a:lnTo>
                  <a:pt x="709" y="153"/>
                </a:lnTo>
                <a:lnTo>
                  <a:pt x="706" y="151"/>
                </a:lnTo>
                <a:lnTo>
                  <a:pt x="693" y="131"/>
                </a:lnTo>
                <a:lnTo>
                  <a:pt x="672" y="104"/>
                </a:lnTo>
                <a:lnTo>
                  <a:pt x="670" y="96"/>
                </a:lnTo>
                <a:lnTo>
                  <a:pt x="671" y="88"/>
                </a:lnTo>
                <a:lnTo>
                  <a:pt x="671" y="77"/>
                </a:lnTo>
                <a:lnTo>
                  <a:pt x="668" y="62"/>
                </a:lnTo>
                <a:lnTo>
                  <a:pt x="664" y="57"/>
                </a:lnTo>
                <a:lnTo>
                  <a:pt x="653" y="48"/>
                </a:lnTo>
                <a:lnTo>
                  <a:pt x="641" y="46"/>
                </a:lnTo>
                <a:lnTo>
                  <a:pt x="632" y="31"/>
                </a:lnTo>
                <a:lnTo>
                  <a:pt x="627" y="24"/>
                </a:lnTo>
                <a:lnTo>
                  <a:pt x="614" y="32"/>
                </a:lnTo>
                <a:lnTo>
                  <a:pt x="612" y="38"/>
                </a:lnTo>
                <a:lnTo>
                  <a:pt x="605" y="42"/>
                </a:lnTo>
                <a:lnTo>
                  <a:pt x="602" y="45"/>
                </a:lnTo>
                <a:lnTo>
                  <a:pt x="588" y="47"/>
                </a:lnTo>
                <a:lnTo>
                  <a:pt x="569" y="39"/>
                </a:lnTo>
                <a:lnTo>
                  <a:pt x="563" y="42"/>
                </a:lnTo>
                <a:lnTo>
                  <a:pt x="554" y="52"/>
                </a:lnTo>
                <a:lnTo>
                  <a:pt x="534" y="37"/>
                </a:lnTo>
                <a:lnTo>
                  <a:pt x="514" y="39"/>
                </a:lnTo>
                <a:lnTo>
                  <a:pt x="498" y="32"/>
                </a:lnTo>
                <a:lnTo>
                  <a:pt x="491" y="15"/>
                </a:lnTo>
                <a:lnTo>
                  <a:pt x="470" y="0"/>
                </a:lnTo>
                <a:lnTo>
                  <a:pt x="460" y="7"/>
                </a:lnTo>
                <a:lnTo>
                  <a:pt x="454" y="7"/>
                </a:lnTo>
                <a:lnTo>
                  <a:pt x="445" y="0"/>
                </a:lnTo>
                <a:lnTo>
                  <a:pt x="435" y="1"/>
                </a:lnTo>
                <a:lnTo>
                  <a:pt x="432" y="11"/>
                </a:lnTo>
                <a:lnTo>
                  <a:pt x="431" y="17"/>
                </a:lnTo>
                <a:lnTo>
                  <a:pt x="438" y="39"/>
                </a:lnTo>
                <a:lnTo>
                  <a:pt x="434" y="47"/>
                </a:lnTo>
                <a:lnTo>
                  <a:pt x="422" y="50"/>
                </a:lnTo>
                <a:lnTo>
                  <a:pt x="409" y="60"/>
                </a:lnTo>
                <a:lnTo>
                  <a:pt x="392" y="58"/>
                </a:lnTo>
                <a:lnTo>
                  <a:pt x="384" y="62"/>
                </a:lnTo>
                <a:lnTo>
                  <a:pt x="384" y="82"/>
                </a:lnTo>
                <a:lnTo>
                  <a:pt x="344" y="134"/>
                </a:lnTo>
                <a:lnTo>
                  <a:pt x="338" y="157"/>
                </a:lnTo>
                <a:lnTo>
                  <a:pt x="313" y="158"/>
                </a:lnTo>
                <a:lnTo>
                  <a:pt x="301" y="145"/>
                </a:lnTo>
                <a:lnTo>
                  <a:pt x="294" y="143"/>
                </a:lnTo>
                <a:lnTo>
                  <a:pt x="287" y="152"/>
                </a:lnTo>
                <a:lnTo>
                  <a:pt x="280" y="178"/>
                </a:lnTo>
                <a:lnTo>
                  <a:pt x="272" y="185"/>
                </a:lnTo>
                <a:lnTo>
                  <a:pt x="262" y="178"/>
                </a:lnTo>
                <a:lnTo>
                  <a:pt x="255" y="168"/>
                </a:lnTo>
                <a:lnTo>
                  <a:pt x="238" y="175"/>
                </a:lnTo>
                <a:lnTo>
                  <a:pt x="232" y="195"/>
                </a:lnTo>
                <a:lnTo>
                  <a:pt x="226" y="197"/>
                </a:lnTo>
                <a:lnTo>
                  <a:pt x="223" y="193"/>
                </a:lnTo>
                <a:lnTo>
                  <a:pt x="193" y="180"/>
                </a:lnTo>
                <a:lnTo>
                  <a:pt x="170" y="189"/>
                </a:lnTo>
                <a:lnTo>
                  <a:pt x="151" y="188"/>
                </a:lnTo>
                <a:lnTo>
                  <a:pt x="147" y="197"/>
                </a:lnTo>
                <a:lnTo>
                  <a:pt x="148" y="200"/>
                </a:lnTo>
                <a:lnTo>
                  <a:pt x="140" y="204"/>
                </a:lnTo>
                <a:lnTo>
                  <a:pt x="133" y="202"/>
                </a:lnTo>
                <a:lnTo>
                  <a:pt x="132" y="202"/>
                </a:lnTo>
                <a:lnTo>
                  <a:pt x="134" y="205"/>
                </a:lnTo>
                <a:lnTo>
                  <a:pt x="130" y="211"/>
                </a:lnTo>
                <a:lnTo>
                  <a:pt x="128" y="220"/>
                </a:lnTo>
                <a:lnTo>
                  <a:pt x="124" y="223"/>
                </a:lnTo>
                <a:lnTo>
                  <a:pt x="125" y="227"/>
                </a:lnTo>
                <a:lnTo>
                  <a:pt x="134" y="240"/>
                </a:lnTo>
                <a:lnTo>
                  <a:pt x="133" y="243"/>
                </a:lnTo>
                <a:lnTo>
                  <a:pt x="102" y="252"/>
                </a:lnTo>
                <a:lnTo>
                  <a:pt x="93" y="256"/>
                </a:lnTo>
                <a:lnTo>
                  <a:pt x="94" y="270"/>
                </a:lnTo>
                <a:lnTo>
                  <a:pt x="100" y="296"/>
                </a:lnTo>
                <a:lnTo>
                  <a:pt x="86" y="302"/>
                </a:lnTo>
                <a:lnTo>
                  <a:pt x="74" y="294"/>
                </a:lnTo>
                <a:lnTo>
                  <a:pt x="62" y="287"/>
                </a:lnTo>
                <a:lnTo>
                  <a:pt x="45" y="284"/>
                </a:lnTo>
                <a:lnTo>
                  <a:pt x="33" y="290"/>
                </a:lnTo>
                <a:lnTo>
                  <a:pt x="27" y="312"/>
                </a:lnTo>
                <a:lnTo>
                  <a:pt x="28" y="315"/>
                </a:lnTo>
                <a:lnTo>
                  <a:pt x="31" y="316"/>
                </a:lnTo>
                <a:lnTo>
                  <a:pt x="37" y="320"/>
                </a:lnTo>
                <a:lnTo>
                  <a:pt x="40" y="332"/>
                </a:lnTo>
                <a:lnTo>
                  <a:pt x="30" y="365"/>
                </a:lnTo>
                <a:lnTo>
                  <a:pt x="25" y="368"/>
                </a:lnTo>
                <a:lnTo>
                  <a:pt x="19" y="366"/>
                </a:lnTo>
                <a:lnTo>
                  <a:pt x="6" y="371"/>
                </a:lnTo>
                <a:lnTo>
                  <a:pt x="0" y="381"/>
                </a:lnTo>
              </a:path>
            </a:pathLst>
          </a:custGeom>
          <a:solidFill>
            <a:schemeClr val="accent5"/>
          </a:solidFill>
          <a:ln w="15875" cap="rnd" cmpd="sng">
            <a:solidFill>
              <a:srgbClr val="FFFFFF"/>
            </a:solidFill>
            <a:prstDash val="solid"/>
            <a:round/>
            <a:headEnd type="none" w="sm" len="sm"/>
            <a:tailEnd type="none" w="sm" len="sm"/>
          </a:ln>
        </p:spPr>
        <p:txBody>
          <a:bodyPr spcFirstLastPara="1" wrap="square" lIns="68575" tIns="34275" rIns="68575" bIns="34275" anchor="t" anchorCtr="0">
            <a:noAutofit/>
          </a:bodyPr>
          <a:lstStyle/>
          <a:p>
            <a:pPr marL="0" marR="0" lvl="0" indent="0" algn="ctr" rtl="0">
              <a:spcBef>
                <a:spcPts val="0"/>
              </a:spcBef>
              <a:spcAft>
                <a:spcPts val="0"/>
              </a:spcAft>
              <a:buNone/>
            </a:pPr>
            <a:endParaRPr sz="1000">
              <a:solidFill>
                <a:srgbClr val="5A5A5A"/>
              </a:solidFill>
              <a:latin typeface="Arial"/>
              <a:ea typeface="Arial"/>
              <a:cs typeface="Arial"/>
              <a:sym typeface="Arial"/>
            </a:endParaRPr>
          </a:p>
        </p:txBody>
      </p:sp>
      <p:sp>
        <p:nvSpPr>
          <p:cNvPr id="221" name="Google Shape;221;p35"/>
          <p:cNvSpPr/>
          <p:nvPr/>
        </p:nvSpPr>
        <p:spPr>
          <a:xfrm>
            <a:off x="3386102" y="1176311"/>
            <a:ext cx="782769" cy="502277"/>
          </a:xfrm>
          <a:custGeom>
            <a:avLst/>
            <a:gdLst/>
            <a:ahLst/>
            <a:cxnLst/>
            <a:rect l="l" t="t" r="r" b="b"/>
            <a:pathLst>
              <a:path w="676" h="494" extrusionOk="0">
                <a:moveTo>
                  <a:pt x="26" y="312"/>
                </a:moveTo>
                <a:lnTo>
                  <a:pt x="25" y="309"/>
                </a:lnTo>
                <a:lnTo>
                  <a:pt x="9" y="300"/>
                </a:lnTo>
                <a:lnTo>
                  <a:pt x="3" y="299"/>
                </a:lnTo>
                <a:lnTo>
                  <a:pt x="0" y="297"/>
                </a:lnTo>
                <a:lnTo>
                  <a:pt x="0" y="293"/>
                </a:lnTo>
                <a:lnTo>
                  <a:pt x="5" y="278"/>
                </a:lnTo>
                <a:lnTo>
                  <a:pt x="7" y="271"/>
                </a:lnTo>
                <a:lnTo>
                  <a:pt x="7" y="265"/>
                </a:lnTo>
                <a:lnTo>
                  <a:pt x="7" y="261"/>
                </a:lnTo>
                <a:lnTo>
                  <a:pt x="11" y="259"/>
                </a:lnTo>
                <a:lnTo>
                  <a:pt x="13" y="261"/>
                </a:lnTo>
                <a:lnTo>
                  <a:pt x="14" y="269"/>
                </a:lnTo>
                <a:lnTo>
                  <a:pt x="13" y="274"/>
                </a:lnTo>
                <a:lnTo>
                  <a:pt x="12" y="278"/>
                </a:lnTo>
                <a:lnTo>
                  <a:pt x="13" y="281"/>
                </a:lnTo>
                <a:lnTo>
                  <a:pt x="25" y="271"/>
                </a:lnTo>
                <a:lnTo>
                  <a:pt x="23" y="266"/>
                </a:lnTo>
                <a:lnTo>
                  <a:pt x="23" y="261"/>
                </a:lnTo>
                <a:lnTo>
                  <a:pt x="28" y="254"/>
                </a:lnTo>
                <a:lnTo>
                  <a:pt x="25" y="247"/>
                </a:lnTo>
                <a:lnTo>
                  <a:pt x="18" y="245"/>
                </a:lnTo>
                <a:lnTo>
                  <a:pt x="17" y="226"/>
                </a:lnTo>
                <a:lnTo>
                  <a:pt x="20" y="224"/>
                </a:lnTo>
                <a:lnTo>
                  <a:pt x="27" y="226"/>
                </a:lnTo>
                <a:lnTo>
                  <a:pt x="29" y="223"/>
                </a:lnTo>
                <a:lnTo>
                  <a:pt x="42" y="220"/>
                </a:lnTo>
                <a:lnTo>
                  <a:pt x="32" y="212"/>
                </a:lnTo>
                <a:lnTo>
                  <a:pt x="32" y="209"/>
                </a:lnTo>
                <a:lnTo>
                  <a:pt x="30" y="207"/>
                </a:lnTo>
                <a:lnTo>
                  <a:pt x="20" y="213"/>
                </a:lnTo>
                <a:lnTo>
                  <a:pt x="21" y="200"/>
                </a:lnTo>
                <a:lnTo>
                  <a:pt x="21" y="190"/>
                </a:lnTo>
                <a:lnTo>
                  <a:pt x="23" y="175"/>
                </a:lnTo>
                <a:lnTo>
                  <a:pt x="22" y="163"/>
                </a:lnTo>
                <a:lnTo>
                  <a:pt x="21" y="152"/>
                </a:lnTo>
                <a:lnTo>
                  <a:pt x="23" y="125"/>
                </a:lnTo>
                <a:lnTo>
                  <a:pt x="26" y="115"/>
                </a:lnTo>
                <a:lnTo>
                  <a:pt x="14" y="80"/>
                </a:lnTo>
                <a:lnTo>
                  <a:pt x="15" y="56"/>
                </a:lnTo>
                <a:lnTo>
                  <a:pt x="19" y="43"/>
                </a:lnTo>
                <a:lnTo>
                  <a:pt x="22" y="25"/>
                </a:lnTo>
                <a:lnTo>
                  <a:pt x="86" y="69"/>
                </a:lnTo>
                <a:lnTo>
                  <a:pt x="119" y="87"/>
                </a:lnTo>
                <a:lnTo>
                  <a:pt x="144" y="94"/>
                </a:lnTo>
                <a:lnTo>
                  <a:pt x="159" y="104"/>
                </a:lnTo>
                <a:lnTo>
                  <a:pt x="172" y="104"/>
                </a:lnTo>
                <a:lnTo>
                  <a:pt x="178" y="108"/>
                </a:lnTo>
                <a:lnTo>
                  <a:pt x="182" y="115"/>
                </a:lnTo>
                <a:lnTo>
                  <a:pt x="185" y="146"/>
                </a:lnTo>
                <a:lnTo>
                  <a:pt x="183" y="152"/>
                </a:lnTo>
                <a:lnTo>
                  <a:pt x="172" y="160"/>
                </a:lnTo>
                <a:lnTo>
                  <a:pt x="168" y="174"/>
                </a:lnTo>
                <a:lnTo>
                  <a:pt x="168" y="185"/>
                </a:lnTo>
                <a:lnTo>
                  <a:pt x="169" y="190"/>
                </a:lnTo>
                <a:lnTo>
                  <a:pt x="168" y="197"/>
                </a:lnTo>
                <a:lnTo>
                  <a:pt x="166" y="202"/>
                </a:lnTo>
                <a:lnTo>
                  <a:pt x="166" y="207"/>
                </a:lnTo>
                <a:lnTo>
                  <a:pt x="171" y="212"/>
                </a:lnTo>
                <a:lnTo>
                  <a:pt x="183" y="205"/>
                </a:lnTo>
                <a:lnTo>
                  <a:pt x="191" y="178"/>
                </a:lnTo>
                <a:lnTo>
                  <a:pt x="197" y="172"/>
                </a:lnTo>
                <a:lnTo>
                  <a:pt x="202" y="158"/>
                </a:lnTo>
                <a:lnTo>
                  <a:pt x="219" y="142"/>
                </a:lnTo>
                <a:lnTo>
                  <a:pt x="219" y="136"/>
                </a:lnTo>
                <a:lnTo>
                  <a:pt x="212" y="110"/>
                </a:lnTo>
                <a:lnTo>
                  <a:pt x="199" y="75"/>
                </a:lnTo>
                <a:lnTo>
                  <a:pt x="198" y="69"/>
                </a:lnTo>
                <a:lnTo>
                  <a:pt x="202" y="67"/>
                </a:lnTo>
                <a:lnTo>
                  <a:pt x="209" y="69"/>
                </a:lnTo>
                <a:lnTo>
                  <a:pt x="217" y="53"/>
                </a:lnTo>
                <a:lnTo>
                  <a:pt x="216" y="36"/>
                </a:lnTo>
                <a:lnTo>
                  <a:pt x="206" y="35"/>
                </a:lnTo>
                <a:lnTo>
                  <a:pt x="204" y="23"/>
                </a:lnTo>
                <a:lnTo>
                  <a:pt x="203" y="0"/>
                </a:lnTo>
                <a:lnTo>
                  <a:pt x="338" y="37"/>
                </a:lnTo>
                <a:lnTo>
                  <a:pt x="465" y="69"/>
                </a:lnTo>
                <a:lnTo>
                  <a:pt x="674" y="118"/>
                </a:lnTo>
                <a:lnTo>
                  <a:pt x="675" y="118"/>
                </a:lnTo>
                <a:lnTo>
                  <a:pt x="604" y="439"/>
                </a:lnTo>
                <a:lnTo>
                  <a:pt x="603" y="441"/>
                </a:lnTo>
                <a:lnTo>
                  <a:pt x="601" y="444"/>
                </a:lnTo>
                <a:lnTo>
                  <a:pt x="599" y="449"/>
                </a:lnTo>
                <a:lnTo>
                  <a:pt x="601" y="454"/>
                </a:lnTo>
                <a:lnTo>
                  <a:pt x="603" y="460"/>
                </a:lnTo>
                <a:lnTo>
                  <a:pt x="606" y="465"/>
                </a:lnTo>
                <a:lnTo>
                  <a:pt x="606" y="469"/>
                </a:lnTo>
                <a:lnTo>
                  <a:pt x="604" y="472"/>
                </a:lnTo>
                <a:lnTo>
                  <a:pt x="600" y="477"/>
                </a:lnTo>
                <a:lnTo>
                  <a:pt x="600" y="486"/>
                </a:lnTo>
                <a:lnTo>
                  <a:pt x="601" y="493"/>
                </a:lnTo>
                <a:lnTo>
                  <a:pt x="423" y="452"/>
                </a:lnTo>
                <a:lnTo>
                  <a:pt x="410" y="457"/>
                </a:lnTo>
                <a:lnTo>
                  <a:pt x="401" y="457"/>
                </a:lnTo>
                <a:lnTo>
                  <a:pt x="392" y="454"/>
                </a:lnTo>
                <a:lnTo>
                  <a:pt x="380" y="453"/>
                </a:lnTo>
                <a:lnTo>
                  <a:pt x="374" y="450"/>
                </a:lnTo>
                <a:lnTo>
                  <a:pt x="364" y="450"/>
                </a:lnTo>
                <a:lnTo>
                  <a:pt x="354" y="453"/>
                </a:lnTo>
                <a:lnTo>
                  <a:pt x="341" y="450"/>
                </a:lnTo>
                <a:lnTo>
                  <a:pt x="330" y="450"/>
                </a:lnTo>
                <a:lnTo>
                  <a:pt x="317" y="457"/>
                </a:lnTo>
                <a:lnTo>
                  <a:pt x="307" y="458"/>
                </a:lnTo>
                <a:lnTo>
                  <a:pt x="285" y="456"/>
                </a:lnTo>
                <a:lnTo>
                  <a:pt x="279" y="452"/>
                </a:lnTo>
                <a:lnTo>
                  <a:pt x="266" y="446"/>
                </a:lnTo>
                <a:lnTo>
                  <a:pt x="225" y="452"/>
                </a:lnTo>
                <a:lnTo>
                  <a:pt x="217" y="441"/>
                </a:lnTo>
                <a:lnTo>
                  <a:pt x="183" y="430"/>
                </a:lnTo>
                <a:lnTo>
                  <a:pt x="167" y="428"/>
                </a:lnTo>
                <a:lnTo>
                  <a:pt x="147" y="430"/>
                </a:lnTo>
                <a:lnTo>
                  <a:pt x="116" y="428"/>
                </a:lnTo>
                <a:lnTo>
                  <a:pt x="90" y="415"/>
                </a:lnTo>
                <a:lnTo>
                  <a:pt x="85" y="404"/>
                </a:lnTo>
                <a:lnTo>
                  <a:pt x="87" y="373"/>
                </a:lnTo>
                <a:lnTo>
                  <a:pt x="89" y="366"/>
                </a:lnTo>
                <a:lnTo>
                  <a:pt x="86" y="347"/>
                </a:lnTo>
                <a:lnTo>
                  <a:pt x="67" y="333"/>
                </a:lnTo>
                <a:lnTo>
                  <a:pt x="52" y="331"/>
                </a:lnTo>
                <a:lnTo>
                  <a:pt x="50" y="326"/>
                </a:lnTo>
                <a:lnTo>
                  <a:pt x="42" y="318"/>
                </a:lnTo>
                <a:lnTo>
                  <a:pt x="26" y="312"/>
                </a:lnTo>
              </a:path>
            </a:pathLst>
          </a:custGeom>
          <a:solidFill>
            <a:srgbClr val="1B6DF1"/>
          </a:solidFill>
          <a:ln w="15875" cap="rnd" cmpd="sng">
            <a:solidFill>
              <a:srgbClr val="FFFFFF"/>
            </a:solidFill>
            <a:prstDash val="solid"/>
            <a:round/>
            <a:headEnd type="none" w="sm" len="sm"/>
            <a:tailEnd type="none" w="sm" len="sm"/>
          </a:ln>
        </p:spPr>
        <p:txBody>
          <a:bodyPr spcFirstLastPara="1" wrap="square" lIns="68575" tIns="34275" rIns="68575" bIns="34275" anchor="t" anchorCtr="0">
            <a:noAutofit/>
          </a:bodyPr>
          <a:lstStyle/>
          <a:p>
            <a:pPr marL="0" marR="0" lvl="0" indent="0" algn="ctr" rtl="0">
              <a:spcBef>
                <a:spcPts val="0"/>
              </a:spcBef>
              <a:spcAft>
                <a:spcPts val="0"/>
              </a:spcAft>
              <a:buNone/>
            </a:pPr>
            <a:endParaRPr sz="1000">
              <a:solidFill>
                <a:srgbClr val="5A5A5A"/>
              </a:solidFill>
              <a:latin typeface="Arial"/>
              <a:ea typeface="Arial"/>
              <a:cs typeface="Arial"/>
              <a:sym typeface="Arial"/>
            </a:endParaRPr>
          </a:p>
        </p:txBody>
      </p:sp>
      <p:sp>
        <p:nvSpPr>
          <p:cNvPr id="222" name="Google Shape;222;p35"/>
          <p:cNvSpPr/>
          <p:nvPr/>
        </p:nvSpPr>
        <p:spPr>
          <a:xfrm>
            <a:off x="3205630" y="1488122"/>
            <a:ext cx="887139" cy="692534"/>
          </a:xfrm>
          <a:custGeom>
            <a:avLst/>
            <a:gdLst/>
            <a:ahLst/>
            <a:cxnLst/>
            <a:rect l="l" t="t" r="r" b="b"/>
            <a:pathLst>
              <a:path w="816" h="681" extrusionOk="0">
                <a:moveTo>
                  <a:pt x="12" y="511"/>
                </a:moveTo>
                <a:lnTo>
                  <a:pt x="7" y="505"/>
                </a:lnTo>
                <a:lnTo>
                  <a:pt x="0" y="479"/>
                </a:lnTo>
                <a:lnTo>
                  <a:pt x="6" y="466"/>
                </a:lnTo>
                <a:lnTo>
                  <a:pt x="6" y="455"/>
                </a:lnTo>
                <a:lnTo>
                  <a:pt x="14" y="435"/>
                </a:lnTo>
                <a:lnTo>
                  <a:pt x="10" y="395"/>
                </a:lnTo>
                <a:lnTo>
                  <a:pt x="16" y="386"/>
                </a:lnTo>
                <a:lnTo>
                  <a:pt x="24" y="382"/>
                </a:lnTo>
                <a:lnTo>
                  <a:pt x="29" y="375"/>
                </a:lnTo>
                <a:lnTo>
                  <a:pt x="34" y="362"/>
                </a:lnTo>
                <a:lnTo>
                  <a:pt x="38" y="357"/>
                </a:lnTo>
                <a:lnTo>
                  <a:pt x="41" y="339"/>
                </a:lnTo>
                <a:lnTo>
                  <a:pt x="45" y="338"/>
                </a:lnTo>
                <a:lnTo>
                  <a:pt x="68" y="310"/>
                </a:lnTo>
                <a:lnTo>
                  <a:pt x="81" y="282"/>
                </a:lnTo>
                <a:lnTo>
                  <a:pt x="102" y="243"/>
                </a:lnTo>
                <a:lnTo>
                  <a:pt x="125" y="173"/>
                </a:lnTo>
                <a:lnTo>
                  <a:pt x="141" y="142"/>
                </a:lnTo>
                <a:lnTo>
                  <a:pt x="156" y="99"/>
                </a:lnTo>
                <a:lnTo>
                  <a:pt x="174" y="43"/>
                </a:lnTo>
                <a:lnTo>
                  <a:pt x="182" y="25"/>
                </a:lnTo>
                <a:lnTo>
                  <a:pt x="185" y="8"/>
                </a:lnTo>
                <a:lnTo>
                  <a:pt x="185" y="3"/>
                </a:lnTo>
                <a:lnTo>
                  <a:pt x="193" y="0"/>
                </a:lnTo>
                <a:lnTo>
                  <a:pt x="204" y="3"/>
                </a:lnTo>
                <a:lnTo>
                  <a:pt x="209" y="1"/>
                </a:lnTo>
                <a:lnTo>
                  <a:pt x="225" y="7"/>
                </a:lnTo>
                <a:lnTo>
                  <a:pt x="233" y="15"/>
                </a:lnTo>
                <a:lnTo>
                  <a:pt x="235" y="20"/>
                </a:lnTo>
                <a:lnTo>
                  <a:pt x="250" y="22"/>
                </a:lnTo>
                <a:lnTo>
                  <a:pt x="269" y="36"/>
                </a:lnTo>
                <a:lnTo>
                  <a:pt x="272" y="55"/>
                </a:lnTo>
                <a:lnTo>
                  <a:pt x="270" y="62"/>
                </a:lnTo>
                <a:lnTo>
                  <a:pt x="268" y="93"/>
                </a:lnTo>
                <a:lnTo>
                  <a:pt x="273" y="104"/>
                </a:lnTo>
                <a:lnTo>
                  <a:pt x="299" y="117"/>
                </a:lnTo>
                <a:lnTo>
                  <a:pt x="330" y="119"/>
                </a:lnTo>
                <a:lnTo>
                  <a:pt x="350" y="117"/>
                </a:lnTo>
                <a:lnTo>
                  <a:pt x="366" y="119"/>
                </a:lnTo>
                <a:lnTo>
                  <a:pt x="400" y="130"/>
                </a:lnTo>
                <a:lnTo>
                  <a:pt x="408" y="141"/>
                </a:lnTo>
                <a:lnTo>
                  <a:pt x="449" y="135"/>
                </a:lnTo>
                <a:lnTo>
                  <a:pt x="462" y="141"/>
                </a:lnTo>
                <a:lnTo>
                  <a:pt x="468" y="145"/>
                </a:lnTo>
                <a:lnTo>
                  <a:pt x="490" y="147"/>
                </a:lnTo>
                <a:lnTo>
                  <a:pt x="500" y="146"/>
                </a:lnTo>
                <a:lnTo>
                  <a:pt x="513" y="139"/>
                </a:lnTo>
                <a:lnTo>
                  <a:pt x="524" y="139"/>
                </a:lnTo>
                <a:lnTo>
                  <a:pt x="537" y="142"/>
                </a:lnTo>
                <a:lnTo>
                  <a:pt x="547" y="139"/>
                </a:lnTo>
                <a:lnTo>
                  <a:pt x="557" y="139"/>
                </a:lnTo>
                <a:lnTo>
                  <a:pt x="563" y="142"/>
                </a:lnTo>
                <a:lnTo>
                  <a:pt x="575" y="143"/>
                </a:lnTo>
                <a:lnTo>
                  <a:pt x="584" y="146"/>
                </a:lnTo>
                <a:lnTo>
                  <a:pt x="593" y="146"/>
                </a:lnTo>
                <a:lnTo>
                  <a:pt x="606" y="141"/>
                </a:lnTo>
                <a:lnTo>
                  <a:pt x="784" y="182"/>
                </a:lnTo>
                <a:lnTo>
                  <a:pt x="786" y="193"/>
                </a:lnTo>
                <a:lnTo>
                  <a:pt x="795" y="206"/>
                </a:lnTo>
                <a:lnTo>
                  <a:pt x="803" y="208"/>
                </a:lnTo>
                <a:lnTo>
                  <a:pt x="812" y="216"/>
                </a:lnTo>
                <a:lnTo>
                  <a:pt x="815" y="233"/>
                </a:lnTo>
                <a:lnTo>
                  <a:pt x="771" y="301"/>
                </a:lnTo>
                <a:lnTo>
                  <a:pt x="763" y="309"/>
                </a:lnTo>
                <a:lnTo>
                  <a:pt x="762" y="317"/>
                </a:lnTo>
                <a:lnTo>
                  <a:pt x="753" y="328"/>
                </a:lnTo>
                <a:lnTo>
                  <a:pt x="739" y="334"/>
                </a:lnTo>
                <a:lnTo>
                  <a:pt x="717" y="369"/>
                </a:lnTo>
                <a:lnTo>
                  <a:pt x="712" y="384"/>
                </a:lnTo>
                <a:lnTo>
                  <a:pt x="716" y="393"/>
                </a:lnTo>
                <a:lnTo>
                  <a:pt x="729" y="399"/>
                </a:lnTo>
                <a:lnTo>
                  <a:pt x="736" y="409"/>
                </a:lnTo>
                <a:lnTo>
                  <a:pt x="732" y="416"/>
                </a:lnTo>
                <a:lnTo>
                  <a:pt x="731" y="420"/>
                </a:lnTo>
                <a:lnTo>
                  <a:pt x="728" y="422"/>
                </a:lnTo>
                <a:lnTo>
                  <a:pt x="728" y="437"/>
                </a:lnTo>
                <a:lnTo>
                  <a:pt x="715" y="453"/>
                </a:lnTo>
                <a:lnTo>
                  <a:pt x="664" y="680"/>
                </a:lnTo>
                <a:lnTo>
                  <a:pt x="391" y="615"/>
                </a:lnTo>
                <a:lnTo>
                  <a:pt x="12" y="511"/>
                </a:lnTo>
              </a:path>
            </a:pathLst>
          </a:custGeom>
          <a:solidFill>
            <a:srgbClr val="1B6DF1"/>
          </a:solidFill>
          <a:ln w="15875" cap="rnd" cmpd="sng">
            <a:solidFill>
              <a:srgbClr val="FFFFFF"/>
            </a:solidFill>
            <a:prstDash val="solid"/>
            <a:round/>
            <a:headEnd type="none" w="sm" len="sm"/>
            <a:tailEnd type="none" w="sm" len="sm"/>
          </a:ln>
        </p:spPr>
        <p:txBody>
          <a:bodyPr spcFirstLastPara="1" wrap="square" lIns="68575" tIns="34275" rIns="68575" bIns="34275" anchor="t" anchorCtr="0">
            <a:noAutofit/>
          </a:bodyPr>
          <a:lstStyle/>
          <a:p>
            <a:pPr marL="0" marR="0" lvl="0" indent="0" algn="ctr" rtl="0">
              <a:spcBef>
                <a:spcPts val="0"/>
              </a:spcBef>
              <a:spcAft>
                <a:spcPts val="0"/>
              </a:spcAft>
              <a:buNone/>
            </a:pPr>
            <a:endParaRPr sz="1000">
              <a:solidFill>
                <a:srgbClr val="5A5A5A"/>
              </a:solidFill>
              <a:latin typeface="Arial"/>
              <a:ea typeface="Arial"/>
              <a:cs typeface="Arial"/>
              <a:sym typeface="Arial"/>
            </a:endParaRPr>
          </a:p>
        </p:txBody>
      </p:sp>
      <p:sp>
        <p:nvSpPr>
          <p:cNvPr id="223" name="Google Shape;223;p35"/>
          <p:cNvSpPr/>
          <p:nvPr/>
        </p:nvSpPr>
        <p:spPr>
          <a:xfrm>
            <a:off x="3132790" y="2007793"/>
            <a:ext cx="881703" cy="1404640"/>
          </a:xfrm>
          <a:custGeom>
            <a:avLst/>
            <a:gdLst/>
            <a:ahLst/>
            <a:cxnLst/>
            <a:rect l="l" t="t" r="r" b="b"/>
            <a:pathLst>
              <a:path w="811" h="1383" extrusionOk="0">
                <a:moveTo>
                  <a:pt x="706" y="1378"/>
                </a:moveTo>
                <a:lnTo>
                  <a:pt x="459" y="1353"/>
                </a:lnTo>
                <a:lnTo>
                  <a:pt x="458" y="1349"/>
                </a:lnTo>
                <a:lnTo>
                  <a:pt x="455" y="1337"/>
                </a:lnTo>
                <a:lnTo>
                  <a:pt x="457" y="1332"/>
                </a:lnTo>
                <a:lnTo>
                  <a:pt x="459" y="1329"/>
                </a:lnTo>
                <a:lnTo>
                  <a:pt x="456" y="1326"/>
                </a:lnTo>
                <a:lnTo>
                  <a:pt x="454" y="1326"/>
                </a:lnTo>
                <a:lnTo>
                  <a:pt x="451" y="1315"/>
                </a:lnTo>
                <a:lnTo>
                  <a:pt x="452" y="1311"/>
                </a:lnTo>
                <a:lnTo>
                  <a:pt x="450" y="1269"/>
                </a:lnTo>
                <a:lnTo>
                  <a:pt x="429" y="1225"/>
                </a:lnTo>
                <a:lnTo>
                  <a:pt x="417" y="1212"/>
                </a:lnTo>
                <a:lnTo>
                  <a:pt x="407" y="1195"/>
                </a:lnTo>
                <a:lnTo>
                  <a:pt x="382" y="1172"/>
                </a:lnTo>
                <a:lnTo>
                  <a:pt x="367" y="1173"/>
                </a:lnTo>
                <a:lnTo>
                  <a:pt x="358" y="1164"/>
                </a:lnTo>
                <a:lnTo>
                  <a:pt x="364" y="1152"/>
                </a:lnTo>
                <a:lnTo>
                  <a:pt x="360" y="1145"/>
                </a:lnTo>
                <a:lnTo>
                  <a:pt x="360" y="1137"/>
                </a:lnTo>
                <a:lnTo>
                  <a:pt x="352" y="1127"/>
                </a:lnTo>
                <a:lnTo>
                  <a:pt x="326" y="1124"/>
                </a:lnTo>
                <a:lnTo>
                  <a:pt x="312" y="1118"/>
                </a:lnTo>
                <a:lnTo>
                  <a:pt x="294" y="1102"/>
                </a:lnTo>
                <a:lnTo>
                  <a:pt x="283" y="1075"/>
                </a:lnTo>
                <a:lnTo>
                  <a:pt x="267" y="1062"/>
                </a:lnTo>
                <a:lnTo>
                  <a:pt x="250" y="1058"/>
                </a:lnTo>
                <a:lnTo>
                  <a:pt x="204" y="1037"/>
                </a:lnTo>
                <a:lnTo>
                  <a:pt x="189" y="1037"/>
                </a:lnTo>
                <a:lnTo>
                  <a:pt x="170" y="1025"/>
                </a:lnTo>
                <a:lnTo>
                  <a:pt x="158" y="1013"/>
                </a:lnTo>
                <a:lnTo>
                  <a:pt x="159" y="1003"/>
                </a:lnTo>
                <a:lnTo>
                  <a:pt x="166" y="995"/>
                </a:lnTo>
                <a:lnTo>
                  <a:pt x="169" y="973"/>
                </a:lnTo>
                <a:lnTo>
                  <a:pt x="173" y="959"/>
                </a:lnTo>
                <a:lnTo>
                  <a:pt x="176" y="952"/>
                </a:lnTo>
                <a:lnTo>
                  <a:pt x="172" y="936"/>
                </a:lnTo>
                <a:lnTo>
                  <a:pt x="160" y="931"/>
                </a:lnTo>
                <a:lnTo>
                  <a:pt x="158" y="917"/>
                </a:lnTo>
                <a:lnTo>
                  <a:pt x="161" y="913"/>
                </a:lnTo>
                <a:lnTo>
                  <a:pt x="165" y="912"/>
                </a:lnTo>
                <a:lnTo>
                  <a:pt x="166" y="900"/>
                </a:lnTo>
                <a:lnTo>
                  <a:pt x="153" y="890"/>
                </a:lnTo>
                <a:lnTo>
                  <a:pt x="123" y="835"/>
                </a:lnTo>
                <a:lnTo>
                  <a:pt x="121" y="820"/>
                </a:lnTo>
                <a:lnTo>
                  <a:pt x="115" y="808"/>
                </a:lnTo>
                <a:lnTo>
                  <a:pt x="113" y="796"/>
                </a:lnTo>
                <a:lnTo>
                  <a:pt x="91" y="764"/>
                </a:lnTo>
                <a:lnTo>
                  <a:pt x="93" y="732"/>
                </a:lnTo>
                <a:lnTo>
                  <a:pt x="99" y="725"/>
                </a:lnTo>
                <a:lnTo>
                  <a:pt x="105" y="724"/>
                </a:lnTo>
                <a:lnTo>
                  <a:pt x="116" y="712"/>
                </a:lnTo>
                <a:lnTo>
                  <a:pt x="118" y="691"/>
                </a:lnTo>
                <a:lnTo>
                  <a:pt x="111" y="683"/>
                </a:lnTo>
                <a:lnTo>
                  <a:pt x="94" y="676"/>
                </a:lnTo>
                <a:lnTo>
                  <a:pt x="78" y="662"/>
                </a:lnTo>
                <a:lnTo>
                  <a:pt x="73" y="646"/>
                </a:lnTo>
                <a:lnTo>
                  <a:pt x="73" y="604"/>
                </a:lnTo>
                <a:lnTo>
                  <a:pt x="77" y="598"/>
                </a:lnTo>
                <a:lnTo>
                  <a:pt x="74" y="588"/>
                </a:lnTo>
                <a:lnTo>
                  <a:pt x="80" y="586"/>
                </a:lnTo>
                <a:lnTo>
                  <a:pt x="82" y="565"/>
                </a:lnTo>
                <a:lnTo>
                  <a:pt x="86" y="564"/>
                </a:lnTo>
                <a:lnTo>
                  <a:pt x="91" y="571"/>
                </a:lnTo>
                <a:lnTo>
                  <a:pt x="90" y="587"/>
                </a:lnTo>
                <a:lnTo>
                  <a:pt x="93" y="592"/>
                </a:lnTo>
                <a:lnTo>
                  <a:pt x="108" y="603"/>
                </a:lnTo>
                <a:lnTo>
                  <a:pt x="111" y="598"/>
                </a:lnTo>
                <a:lnTo>
                  <a:pt x="112" y="588"/>
                </a:lnTo>
                <a:lnTo>
                  <a:pt x="105" y="565"/>
                </a:lnTo>
                <a:lnTo>
                  <a:pt x="103" y="550"/>
                </a:lnTo>
                <a:lnTo>
                  <a:pt x="105" y="533"/>
                </a:lnTo>
                <a:lnTo>
                  <a:pt x="101" y="531"/>
                </a:lnTo>
                <a:lnTo>
                  <a:pt x="91" y="542"/>
                </a:lnTo>
                <a:lnTo>
                  <a:pt x="90" y="549"/>
                </a:lnTo>
                <a:lnTo>
                  <a:pt x="86" y="556"/>
                </a:lnTo>
                <a:lnTo>
                  <a:pt x="73" y="550"/>
                </a:lnTo>
                <a:lnTo>
                  <a:pt x="58" y="529"/>
                </a:lnTo>
                <a:lnTo>
                  <a:pt x="44" y="523"/>
                </a:lnTo>
                <a:lnTo>
                  <a:pt x="50" y="509"/>
                </a:lnTo>
                <a:lnTo>
                  <a:pt x="50" y="462"/>
                </a:lnTo>
                <a:lnTo>
                  <a:pt x="31" y="442"/>
                </a:lnTo>
                <a:lnTo>
                  <a:pt x="23" y="424"/>
                </a:lnTo>
                <a:lnTo>
                  <a:pt x="8" y="385"/>
                </a:lnTo>
                <a:lnTo>
                  <a:pt x="16" y="373"/>
                </a:lnTo>
                <a:lnTo>
                  <a:pt x="12" y="360"/>
                </a:lnTo>
                <a:lnTo>
                  <a:pt x="11" y="350"/>
                </a:lnTo>
                <a:lnTo>
                  <a:pt x="19" y="322"/>
                </a:lnTo>
                <a:lnTo>
                  <a:pt x="28" y="309"/>
                </a:lnTo>
                <a:lnTo>
                  <a:pt x="30" y="302"/>
                </a:lnTo>
                <a:lnTo>
                  <a:pt x="28" y="274"/>
                </a:lnTo>
                <a:lnTo>
                  <a:pt x="16" y="248"/>
                </a:lnTo>
                <a:lnTo>
                  <a:pt x="15" y="241"/>
                </a:lnTo>
                <a:lnTo>
                  <a:pt x="12" y="234"/>
                </a:lnTo>
                <a:lnTo>
                  <a:pt x="6" y="227"/>
                </a:lnTo>
                <a:lnTo>
                  <a:pt x="1" y="216"/>
                </a:lnTo>
                <a:lnTo>
                  <a:pt x="0" y="199"/>
                </a:lnTo>
                <a:lnTo>
                  <a:pt x="2" y="194"/>
                </a:lnTo>
                <a:lnTo>
                  <a:pt x="1" y="182"/>
                </a:lnTo>
                <a:lnTo>
                  <a:pt x="15" y="160"/>
                </a:lnTo>
                <a:lnTo>
                  <a:pt x="51" y="121"/>
                </a:lnTo>
                <a:lnTo>
                  <a:pt x="51" y="113"/>
                </a:lnTo>
                <a:lnTo>
                  <a:pt x="54" y="97"/>
                </a:lnTo>
                <a:lnTo>
                  <a:pt x="62" y="90"/>
                </a:lnTo>
                <a:lnTo>
                  <a:pt x="70" y="74"/>
                </a:lnTo>
                <a:lnTo>
                  <a:pt x="74" y="40"/>
                </a:lnTo>
                <a:lnTo>
                  <a:pt x="66" y="24"/>
                </a:lnTo>
                <a:lnTo>
                  <a:pt x="74" y="7"/>
                </a:lnTo>
                <a:lnTo>
                  <a:pt x="79" y="0"/>
                </a:lnTo>
                <a:lnTo>
                  <a:pt x="458" y="104"/>
                </a:lnTo>
                <a:lnTo>
                  <a:pt x="362" y="481"/>
                </a:lnTo>
                <a:lnTo>
                  <a:pt x="780" y="1096"/>
                </a:lnTo>
                <a:lnTo>
                  <a:pt x="780" y="1115"/>
                </a:lnTo>
                <a:lnTo>
                  <a:pt x="782" y="1121"/>
                </a:lnTo>
                <a:lnTo>
                  <a:pt x="780" y="1126"/>
                </a:lnTo>
                <a:lnTo>
                  <a:pt x="788" y="1142"/>
                </a:lnTo>
                <a:lnTo>
                  <a:pt x="788" y="1154"/>
                </a:lnTo>
                <a:lnTo>
                  <a:pt x="792" y="1164"/>
                </a:lnTo>
                <a:lnTo>
                  <a:pt x="796" y="1179"/>
                </a:lnTo>
                <a:lnTo>
                  <a:pt x="802" y="1182"/>
                </a:lnTo>
                <a:lnTo>
                  <a:pt x="808" y="1190"/>
                </a:lnTo>
                <a:lnTo>
                  <a:pt x="810" y="1202"/>
                </a:lnTo>
                <a:lnTo>
                  <a:pt x="808" y="1206"/>
                </a:lnTo>
                <a:lnTo>
                  <a:pt x="804" y="1203"/>
                </a:lnTo>
                <a:lnTo>
                  <a:pt x="791" y="1214"/>
                </a:lnTo>
                <a:lnTo>
                  <a:pt x="776" y="1219"/>
                </a:lnTo>
                <a:lnTo>
                  <a:pt x="765" y="1234"/>
                </a:lnTo>
                <a:lnTo>
                  <a:pt x="757" y="1269"/>
                </a:lnTo>
                <a:lnTo>
                  <a:pt x="737" y="1295"/>
                </a:lnTo>
                <a:lnTo>
                  <a:pt x="726" y="1295"/>
                </a:lnTo>
                <a:lnTo>
                  <a:pt x="725" y="1302"/>
                </a:lnTo>
                <a:lnTo>
                  <a:pt x="728" y="1311"/>
                </a:lnTo>
                <a:lnTo>
                  <a:pt x="727" y="1318"/>
                </a:lnTo>
                <a:lnTo>
                  <a:pt x="722" y="1334"/>
                </a:lnTo>
                <a:lnTo>
                  <a:pt x="726" y="1341"/>
                </a:lnTo>
                <a:lnTo>
                  <a:pt x="740" y="1353"/>
                </a:lnTo>
                <a:lnTo>
                  <a:pt x="742" y="1359"/>
                </a:lnTo>
                <a:lnTo>
                  <a:pt x="738" y="1365"/>
                </a:lnTo>
                <a:lnTo>
                  <a:pt x="736" y="1373"/>
                </a:lnTo>
                <a:lnTo>
                  <a:pt x="727" y="1382"/>
                </a:lnTo>
                <a:lnTo>
                  <a:pt x="722" y="1380"/>
                </a:lnTo>
                <a:lnTo>
                  <a:pt x="706" y="1378"/>
                </a:lnTo>
              </a:path>
            </a:pathLst>
          </a:custGeom>
          <a:solidFill>
            <a:schemeClr val="accent5"/>
          </a:solidFill>
          <a:ln w="15875" cap="rnd" cmpd="sng">
            <a:solidFill>
              <a:srgbClr val="FFFFFF"/>
            </a:solidFill>
            <a:prstDash val="solid"/>
            <a:round/>
            <a:headEnd type="none" w="sm" len="sm"/>
            <a:tailEnd type="none" w="sm" len="sm"/>
          </a:ln>
        </p:spPr>
        <p:txBody>
          <a:bodyPr spcFirstLastPara="1" wrap="square" lIns="68575" tIns="34275" rIns="68575" bIns="34275" anchor="t" anchorCtr="0">
            <a:noAutofit/>
          </a:bodyPr>
          <a:lstStyle/>
          <a:p>
            <a:pPr marL="0" marR="0" lvl="0" indent="0" algn="ctr" rtl="0">
              <a:spcBef>
                <a:spcPts val="0"/>
              </a:spcBef>
              <a:spcAft>
                <a:spcPts val="0"/>
              </a:spcAft>
              <a:buNone/>
            </a:pPr>
            <a:endParaRPr sz="1000">
              <a:solidFill>
                <a:srgbClr val="5A5A5A"/>
              </a:solidFill>
              <a:latin typeface="Arial"/>
              <a:ea typeface="Arial"/>
              <a:cs typeface="Arial"/>
              <a:sym typeface="Arial"/>
            </a:endParaRPr>
          </a:p>
        </p:txBody>
      </p:sp>
      <p:sp>
        <p:nvSpPr>
          <p:cNvPr id="224" name="Google Shape;224;p35"/>
          <p:cNvSpPr/>
          <p:nvPr/>
        </p:nvSpPr>
        <p:spPr>
          <a:xfrm>
            <a:off x="4201486" y="1313085"/>
            <a:ext cx="1127406" cy="668617"/>
          </a:xfrm>
          <a:custGeom>
            <a:avLst/>
            <a:gdLst/>
            <a:ahLst/>
            <a:cxnLst/>
            <a:rect l="l" t="t" r="r" b="b"/>
            <a:pathLst>
              <a:path w="1037" h="658" extrusionOk="0">
                <a:moveTo>
                  <a:pt x="993" y="657"/>
                </a:moveTo>
                <a:lnTo>
                  <a:pt x="362" y="579"/>
                </a:lnTo>
                <a:lnTo>
                  <a:pt x="353" y="643"/>
                </a:lnTo>
                <a:lnTo>
                  <a:pt x="345" y="635"/>
                </a:lnTo>
                <a:lnTo>
                  <a:pt x="341" y="619"/>
                </a:lnTo>
                <a:lnTo>
                  <a:pt x="328" y="606"/>
                </a:lnTo>
                <a:lnTo>
                  <a:pt x="316" y="615"/>
                </a:lnTo>
                <a:lnTo>
                  <a:pt x="318" y="625"/>
                </a:lnTo>
                <a:lnTo>
                  <a:pt x="292" y="625"/>
                </a:lnTo>
                <a:lnTo>
                  <a:pt x="288" y="627"/>
                </a:lnTo>
                <a:lnTo>
                  <a:pt x="277" y="621"/>
                </a:lnTo>
                <a:lnTo>
                  <a:pt x="253" y="620"/>
                </a:lnTo>
                <a:lnTo>
                  <a:pt x="247" y="615"/>
                </a:lnTo>
                <a:lnTo>
                  <a:pt x="240" y="616"/>
                </a:lnTo>
                <a:lnTo>
                  <a:pt x="232" y="624"/>
                </a:lnTo>
                <a:lnTo>
                  <a:pt x="224" y="622"/>
                </a:lnTo>
                <a:lnTo>
                  <a:pt x="204" y="615"/>
                </a:lnTo>
                <a:lnTo>
                  <a:pt x="198" y="618"/>
                </a:lnTo>
                <a:lnTo>
                  <a:pt x="192" y="631"/>
                </a:lnTo>
                <a:lnTo>
                  <a:pt x="180" y="624"/>
                </a:lnTo>
                <a:lnTo>
                  <a:pt x="173" y="610"/>
                </a:lnTo>
                <a:lnTo>
                  <a:pt x="173" y="606"/>
                </a:lnTo>
                <a:lnTo>
                  <a:pt x="177" y="589"/>
                </a:lnTo>
                <a:lnTo>
                  <a:pt x="174" y="580"/>
                </a:lnTo>
                <a:lnTo>
                  <a:pt x="165" y="569"/>
                </a:lnTo>
                <a:lnTo>
                  <a:pt x="155" y="569"/>
                </a:lnTo>
                <a:lnTo>
                  <a:pt x="144" y="552"/>
                </a:lnTo>
                <a:lnTo>
                  <a:pt x="151" y="541"/>
                </a:lnTo>
                <a:lnTo>
                  <a:pt x="151" y="533"/>
                </a:lnTo>
                <a:lnTo>
                  <a:pt x="140" y="519"/>
                </a:lnTo>
                <a:lnTo>
                  <a:pt x="135" y="502"/>
                </a:lnTo>
                <a:lnTo>
                  <a:pt x="135" y="476"/>
                </a:lnTo>
                <a:lnTo>
                  <a:pt x="137" y="461"/>
                </a:lnTo>
                <a:lnTo>
                  <a:pt x="133" y="456"/>
                </a:lnTo>
                <a:lnTo>
                  <a:pt x="129" y="454"/>
                </a:lnTo>
                <a:lnTo>
                  <a:pt x="125" y="444"/>
                </a:lnTo>
                <a:lnTo>
                  <a:pt x="122" y="442"/>
                </a:lnTo>
                <a:lnTo>
                  <a:pt x="118" y="444"/>
                </a:lnTo>
                <a:lnTo>
                  <a:pt x="91" y="466"/>
                </a:lnTo>
                <a:lnTo>
                  <a:pt x="86" y="468"/>
                </a:lnTo>
                <a:lnTo>
                  <a:pt x="68" y="450"/>
                </a:lnTo>
                <a:lnTo>
                  <a:pt x="73" y="440"/>
                </a:lnTo>
                <a:lnTo>
                  <a:pt x="72" y="433"/>
                </a:lnTo>
                <a:lnTo>
                  <a:pt x="72" y="421"/>
                </a:lnTo>
                <a:lnTo>
                  <a:pt x="86" y="411"/>
                </a:lnTo>
                <a:lnTo>
                  <a:pt x="87" y="400"/>
                </a:lnTo>
                <a:lnTo>
                  <a:pt x="85" y="398"/>
                </a:lnTo>
                <a:lnTo>
                  <a:pt x="87" y="378"/>
                </a:lnTo>
                <a:lnTo>
                  <a:pt x="94" y="372"/>
                </a:lnTo>
                <a:lnTo>
                  <a:pt x="93" y="365"/>
                </a:lnTo>
                <a:lnTo>
                  <a:pt x="113" y="325"/>
                </a:lnTo>
                <a:lnTo>
                  <a:pt x="107" y="318"/>
                </a:lnTo>
                <a:lnTo>
                  <a:pt x="87" y="315"/>
                </a:lnTo>
                <a:lnTo>
                  <a:pt x="86" y="304"/>
                </a:lnTo>
                <a:lnTo>
                  <a:pt x="73" y="303"/>
                </a:lnTo>
                <a:lnTo>
                  <a:pt x="66" y="288"/>
                </a:lnTo>
                <a:lnTo>
                  <a:pt x="63" y="272"/>
                </a:lnTo>
                <a:lnTo>
                  <a:pt x="48" y="238"/>
                </a:lnTo>
                <a:lnTo>
                  <a:pt x="25" y="217"/>
                </a:lnTo>
                <a:lnTo>
                  <a:pt x="16" y="203"/>
                </a:lnTo>
                <a:lnTo>
                  <a:pt x="9" y="196"/>
                </a:lnTo>
                <a:lnTo>
                  <a:pt x="14" y="190"/>
                </a:lnTo>
                <a:lnTo>
                  <a:pt x="19" y="177"/>
                </a:lnTo>
                <a:lnTo>
                  <a:pt x="14" y="156"/>
                </a:lnTo>
                <a:lnTo>
                  <a:pt x="0" y="123"/>
                </a:lnTo>
                <a:lnTo>
                  <a:pt x="22" y="0"/>
                </a:lnTo>
                <a:lnTo>
                  <a:pt x="117" y="17"/>
                </a:lnTo>
                <a:lnTo>
                  <a:pt x="370" y="60"/>
                </a:lnTo>
                <a:lnTo>
                  <a:pt x="631" y="104"/>
                </a:lnTo>
                <a:lnTo>
                  <a:pt x="1036" y="146"/>
                </a:lnTo>
                <a:lnTo>
                  <a:pt x="1004" y="532"/>
                </a:lnTo>
                <a:lnTo>
                  <a:pt x="993" y="657"/>
                </a:lnTo>
              </a:path>
            </a:pathLst>
          </a:custGeom>
          <a:solidFill>
            <a:schemeClr val="accent5"/>
          </a:solidFill>
          <a:ln w="15875" cap="rnd" cmpd="sng">
            <a:solidFill>
              <a:srgbClr val="FFFFFF"/>
            </a:solidFill>
            <a:prstDash val="solid"/>
            <a:round/>
            <a:headEnd type="none" w="sm" len="sm"/>
            <a:tailEnd type="none" w="sm" len="sm"/>
          </a:ln>
        </p:spPr>
        <p:txBody>
          <a:bodyPr spcFirstLastPara="1" wrap="square" lIns="68575" tIns="34275" rIns="68575" bIns="34275" anchor="t" anchorCtr="0">
            <a:noAutofit/>
          </a:bodyPr>
          <a:lstStyle/>
          <a:p>
            <a:pPr marL="0" marR="0" lvl="0" indent="0" algn="ctr" rtl="0">
              <a:spcBef>
                <a:spcPts val="0"/>
              </a:spcBef>
              <a:spcAft>
                <a:spcPts val="0"/>
              </a:spcAft>
              <a:buNone/>
            </a:pPr>
            <a:endParaRPr sz="1000">
              <a:solidFill>
                <a:srgbClr val="5A5A5A"/>
              </a:solidFill>
              <a:latin typeface="Arial"/>
              <a:ea typeface="Arial"/>
              <a:cs typeface="Arial"/>
              <a:sym typeface="Arial"/>
            </a:endParaRPr>
          </a:p>
        </p:txBody>
      </p:sp>
      <p:sp>
        <p:nvSpPr>
          <p:cNvPr id="225" name="Google Shape;225;p35"/>
          <p:cNvSpPr/>
          <p:nvPr/>
        </p:nvSpPr>
        <p:spPr>
          <a:xfrm>
            <a:off x="3927517" y="1292428"/>
            <a:ext cx="658831" cy="996946"/>
          </a:xfrm>
          <a:custGeom>
            <a:avLst/>
            <a:gdLst/>
            <a:ahLst/>
            <a:cxnLst/>
            <a:rect l="l" t="t" r="r" b="b"/>
            <a:pathLst>
              <a:path w="606" h="981" extrusionOk="0">
                <a:moveTo>
                  <a:pt x="0" y="873"/>
                </a:moveTo>
                <a:lnTo>
                  <a:pt x="51" y="646"/>
                </a:lnTo>
                <a:lnTo>
                  <a:pt x="64" y="630"/>
                </a:lnTo>
                <a:lnTo>
                  <a:pt x="64" y="615"/>
                </a:lnTo>
                <a:lnTo>
                  <a:pt x="67" y="613"/>
                </a:lnTo>
                <a:lnTo>
                  <a:pt x="68" y="609"/>
                </a:lnTo>
                <a:lnTo>
                  <a:pt x="72" y="602"/>
                </a:lnTo>
                <a:lnTo>
                  <a:pt x="65" y="592"/>
                </a:lnTo>
                <a:lnTo>
                  <a:pt x="52" y="586"/>
                </a:lnTo>
                <a:lnTo>
                  <a:pt x="48" y="577"/>
                </a:lnTo>
                <a:lnTo>
                  <a:pt x="53" y="562"/>
                </a:lnTo>
                <a:lnTo>
                  <a:pt x="75" y="527"/>
                </a:lnTo>
                <a:lnTo>
                  <a:pt x="89" y="521"/>
                </a:lnTo>
                <a:lnTo>
                  <a:pt x="98" y="510"/>
                </a:lnTo>
                <a:lnTo>
                  <a:pt x="99" y="502"/>
                </a:lnTo>
                <a:lnTo>
                  <a:pt x="107" y="494"/>
                </a:lnTo>
                <a:lnTo>
                  <a:pt x="151" y="426"/>
                </a:lnTo>
                <a:lnTo>
                  <a:pt x="148" y="409"/>
                </a:lnTo>
                <a:lnTo>
                  <a:pt x="139" y="401"/>
                </a:lnTo>
                <a:lnTo>
                  <a:pt x="131" y="399"/>
                </a:lnTo>
                <a:lnTo>
                  <a:pt x="122" y="386"/>
                </a:lnTo>
                <a:lnTo>
                  <a:pt x="120" y="375"/>
                </a:lnTo>
                <a:lnTo>
                  <a:pt x="119" y="359"/>
                </a:lnTo>
                <a:lnTo>
                  <a:pt x="123" y="354"/>
                </a:lnTo>
                <a:lnTo>
                  <a:pt x="125" y="347"/>
                </a:lnTo>
                <a:lnTo>
                  <a:pt x="120" y="336"/>
                </a:lnTo>
                <a:lnTo>
                  <a:pt x="120" y="326"/>
                </a:lnTo>
                <a:lnTo>
                  <a:pt x="123" y="321"/>
                </a:lnTo>
                <a:lnTo>
                  <a:pt x="194" y="0"/>
                </a:lnTo>
                <a:lnTo>
                  <a:pt x="193" y="0"/>
                </a:lnTo>
                <a:lnTo>
                  <a:pt x="274" y="20"/>
                </a:lnTo>
                <a:lnTo>
                  <a:pt x="252" y="143"/>
                </a:lnTo>
                <a:lnTo>
                  <a:pt x="266" y="176"/>
                </a:lnTo>
                <a:lnTo>
                  <a:pt x="271" y="197"/>
                </a:lnTo>
                <a:lnTo>
                  <a:pt x="266" y="210"/>
                </a:lnTo>
                <a:lnTo>
                  <a:pt x="261" y="216"/>
                </a:lnTo>
                <a:lnTo>
                  <a:pt x="268" y="223"/>
                </a:lnTo>
                <a:lnTo>
                  <a:pt x="277" y="237"/>
                </a:lnTo>
                <a:lnTo>
                  <a:pt x="300" y="258"/>
                </a:lnTo>
                <a:lnTo>
                  <a:pt x="315" y="292"/>
                </a:lnTo>
                <a:lnTo>
                  <a:pt x="318" y="308"/>
                </a:lnTo>
                <a:lnTo>
                  <a:pt x="325" y="323"/>
                </a:lnTo>
                <a:lnTo>
                  <a:pt x="338" y="324"/>
                </a:lnTo>
                <a:lnTo>
                  <a:pt x="339" y="335"/>
                </a:lnTo>
                <a:lnTo>
                  <a:pt x="359" y="338"/>
                </a:lnTo>
                <a:lnTo>
                  <a:pt x="365" y="345"/>
                </a:lnTo>
                <a:lnTo>
                  <a:pt x="345" y="385"/>
                </a:lnTo>
                <a:lnTo>
                  <a:pt x="346" y="392"/>
                </a:lnTo>
                <a:lnTo>
                  <a:pt x="339" y="398"/>
                </a:lnTo>
                <a:lnTo>
                  <a:pt x="337" y="418"/>
                </a:lnTo>
                <a:lnTo>
                  <a:pt x="339" y="420"/>
                </a:lnTo>
                <a:lnTo>
                  <a:pt x="338" y="431"/>
                </a:lnTo>
                <a:lnTo>
                  <a:pt x="324" y="441"/>
                </a:lnTo>
                <a:lnTo>
                  <a:pt x="324" y="453"/>
                </a:lnTo>
                <a:lnTo>
                  <a:pt x="325" y="460"/>
                </a:lnTo>
                <a:lnTo>
                  <a:pt x="320" y="470"/>
                </a:lnTo>
                <a:lnTo>
                  <a:pt x="338" y="488"/>
                </a:lnTo>
                <a:lnTo>
                  <a:pt x="343" y="486"/>
                </a:lnTo>
                <a:lnTo>
                  <a:pt x="370" y="464"/>
                </a:lnTo>
                <a:lnTo>
                  <a:pt x="374" y="462"/>
                </a:lnTo>
                <a:lnTo>
                  <a:pt x="377" y="464"/>
                </a:lnTo>
                <a:lnTo>
                  <a:pt x="381" y="474"/>
                </a:lnTo>
                <a:lnTo>
                  <a:pt x="385" y="476"/>
                </a:lnTo>
                <a:lnTo>
                  <a:pt x="389" y="481"/>
                </a:lnTo>
                <a:lnTo>
                  <a:pt x="387" y="496"/>
                </a:lnTo>
                <a:lnTo>
                  <a:pt x="387" y="522"/>
                </a:lnTo>
                <a:lnTo>
                  <a:pt x="392" y="539"/>
                </a:lnTo>
                <a:lnTo>
                  <a:pt x="403" y="553"/>
                </a:lnTo>
                <a:lnTo>
                  <a:pt x="403" y="561"/>
                </a:lnTo>
                <a:lnTo>
                  <a:pt x="396" y="572"/>
                </a:lnTo>
                <a:lnTo>
                  <a:pt x="407" y="589"/>
                </a:lnTo>
                <a:lnTo>
                  <a:pt x="417" y="589"/>
                </a:lnTo>
                <a:lnTo>
                  <a:pt x="426" y="600"/>
                </a:lnTo>
                <a:lnTo>
                  <a:pt x="429" y="609"/>
                </a:lnTo>
                <a:lnTo>
                  <a:pt x="425" y="626"/>
                </a:lnTo>
                <a:lnTo>
                  <a:pt x="425" y="630"/>
                </a:lnTo>
                <a:lnTo>
                  <a:pt x="432" y="644"/>
                </a:lnTo>
                <a:lnTo>
                  <a:pt x="444" y="651"/>
                </a:lnTo>
                <a:lnTo>
                  <a:pt x="450" y="638"/>
                </a:lnTo>
                <a:lnTo>
                  <a:pt x="456" y="635"/>
                </a:lnTo>
                <a:lnTo>
                  <a:pt x="476" y="642"/>
                </a:lnTo>
                <a:lnTo>
                  <a:pt x="484" y="644"/>
                </a:lnTo>
                <a:lnTo>
                  <a:pt x="492" y="636"/>
                </a:lnTo>
                <a:lnTo>
                  <a:pt x="499" y="635"/>
                </a:lnTo>
                <a:lnTo>
                  <a:pt x="505" y="640"/>
                </a:lnTo>
                <a:lnTo>
                  <a:pt x="529" y="641"/>
                </a:lnTo>
                <a:lnTo>
                  <a:pt x="540" y="647"/>
                </a:lnTo>
                <a:lnTo>
                  <a:pt x="544" y="645"/>
                </a:lnTo>
                <a:lnTo>
                  <a:pt x="570" y="645"/>
                </a:lnTo>
                <a:lnTo>
                  <a:pt x="568" y="635"/>
                </a:lnTo>
                <a:lnTo>
                  <a:pt x="580" y="626"/>
                </a:lnTo>
                <a:lnTo>
                  <a:pt x="593" y="639"/>
                </a:lnTo>
                <a:lnTo>
                  <a:pt x="597" y="655"/>
                </a:lnTo>
                <a:lnTo>
                  <a:pt x="605" y="663"/>
                </a:lnTo>
                <a:lnTo>
                  <a:pt x="559" y="980"/>
                </a:lnTo>
                <a:lnTo>
                  <a:pt x="277" y="929"/>
                </a:lnTo>
                <a:lnTo>
                  <a:pt x="0" y="873"/>
                </a:lnTo>
              </a:path>
            </a:pathLst>
          </a:custGeom>
          <a:solidFill>
            <a:schemeClr val="accent5"/>
          </a:solidFill>
          <a:ln w="15875" cap="rnd" cmpd="sng">
            <a:solidFill>
              <a:srgbClr val="FFFFFF"/>
            </a:solidFill>
            <a:prstDash val="solid"/>
            <a:round/>
            <a:headEnd type="none" w="sm" len="sm"/>
            <a:tailEnd type="none" w="sm" len="sm"/>
          </a:ln>
        </p:spPr>
        <p:txBody>
          <a:bodyPr spcFirstLastPara="1" wrap="square" lIns="68575" tIns="34275" rIns="68575" bIns="34275" anchor="t" anchorCtr="0">
            <a:noAutofit/>
          </a:bodyPr>
          <a:lstStyle/>
          <a:p>
            <a:pPr marL="0" marR="0" lvl="0" indent="0" algn="ctr" rtl="0">
              <a:spcBef>
                <a:spcPts val="0"/>
              </a:spcBef>
              <a:spcAft>
                <a:spcPts val="0"/>
              </a:spcAft>
              <a:buNone/>
            </a:pPr>
            <a:endParaRPr sz="1000">
              <a:solidFill>
                <a:srgbClr val="5A5A5A"/>
              </a:solidFill>
              <a:latin typeface="Arial"/>
              <a:ea typeface="Arial"/>
              <a:cs typeface="Arial"/>
              <a:sym typeface="Arial"/>
            </a:endParaRPr>
          </a:p>
        </p:txBody>
      </p:sp>
      <p:sp>
        <p:nvSpPr>
          <p:cNvPr id="226" name="Google Shape;226;p35"/>
          <p:cNvSpPr/>
          <p:nvPr/>
        </p:nvSpPr>
        <p:spPr>
          <a:xfrm>
            <a:off x="3526349" y="2113249"/>
            <a:ext cx="703405" cy="1008903"/>
          </a:xfrm>
          <a:custGeom>
            <a:avLst/>
            <a:gdLst/>
            <a:ahLst/>
            <a:cxnLst/>
            <a:rect l="l" t="t" r="r" b="b"/>
            <a:pathLst>
              <a:path w="647" h="993" extrusionOk="0">
                <a:moveTo>
                  <a:pt x="96" y="0"/>
                </a:moveTo>
                <a:lnTo>
                  <a:pt x="0" y="377"/>
                </a:lnTo>
                <a:lnTo>
                  <a:pt x="418" y="992"/>
                </a:lnTo>
                <a:lnTo>
                  <a:pt x="418" y="986"/>
                </a:lnTo>
                <a:lnTo>
                  <a:pt x="423" y="977"/>
                </a:lnTo>
                <a:lnTo>
                  <a:pt x="430" y="951"/>
                </a:lnTo>
                <a:lnTo>
                  <a:pt x="426" y="941"/>
                </a:lnTo>
                <a:lnTo>
                  <a:pt x="432" y="881"/>
                </a:lnTo>
                <a:lnTo>
                  <a:pt x="428" y="857"/>
                </a:lnTo>
                <a:lnTo>
                  <a:pt x="433" y="851"/>
                </a:lnTo>
                <a:lnTo>
                  <a:pt x="448" y="848"/>
                </a:lnTo>
                <a:lnTo>
                  <a:pt x="468" y="853"/>
                </a:lnTo>
                <a:lnTo>
                  <a:pt x="475" y="862"/>
                </a:lnTo>
                <a:lnTo>
                  <a:pt x="474" y="865"/>
                </a:lnTo>
                <a:lnTo>
                  <a:pt x="482" y="873"/>
                </a:lnTo>
                <a:lnTo>
                  <a:pt x="493" y="873"/>
                </a:lnTo>
                <a:lnTo>
                  <a:pt x="512" y="820"/>
                </a:lnTo>
                <a:lnTo>
                  <a:pt x="524" y="753"/>
                </a:lnTo>
                <a:lnTo>
                  <a:pt x="646" y="121"/>
                </a:lnTo>
                <a:lnTo>
                  <a:pt x="369" y="65"/>
                </a:lnTo>
                <a:lnTo>
                  <a:pt x="96" y="0"/>
                </a:lnTo>
              </a:path>
            </a:pathLst>
          </a:custGeom>
          <a:solidFill>
            <a:schemeClr val="accent5"/>
          </a:solidFill>
          <a:ln w="15875" cap="rnd" cmpd="sng">
            <a:solidFill>
              <a:srgbClr val="FFFFFF"/>
            </a:solidFill>
            <a:prstDash val="solid"/>
            <a:round/>
            <a:headEnd type="none" w="sm" len="sm"/>
            <a:tailEnd type="none" w="sm" len="sm"/>
          </a:ln>
        </p:spPr>
        <p:txBody>
          <a:bodyPr spcFirstLastPara="1" wrap="square" lIns="68575" tIns="34275" rIns="68575" bIns="34275" anchor="t" anchorCtr="0">
            <a:noAutofit/>
          </a:bodyPr>
          <a:lstStyle/>
          <a:p>
            <a:pPr marL="0" marR="0" lvl="0" indent="0" algn="ctr" rtl="0">
              <a:spcBef>
                <a:spcPts val="0"/>
              </a:spcBef>
              <a:spcAft>
                <a:spcPts val="0"/>
              </a:spcAft>
              <a:buNone/>
            </a:pPr>
            <a:endParaRPr sz="1000">
              <a:solidFill>
                <a:srgbClr val="5A5A5A"/>
              </a:solidFill>
              <a:latin typeface="Arial"/>
              <a:ea typeface="Arial"/>
              <a:cs typeface="Arial"/>
              <a:sym typeface="Arial"/>
            </a:endParaRPr>
          </a:p>
        </p:txBody>
      </p:sp>
      <p:sp>
        <p:nvSpPr>
          <p:cNvPr id="227" name="Google Shape;227;p35"/>
          <p:cNvSpPr/>
          <p:nvPr/>
        </p:nvSpPr>
        <p:spPr>
          <a:xfrm>
            <a:off x="4092562" y="2232632"/>
            <a:ext cx="622954" cy="724063"/>
          </a:xfrm>
          <a:custGeom>
            <a:avLst/>
            <a:gdLst/>
            <a:ahLst/>
            <a:cxnLst/>
            <a:rect l="l" t="t" r="r" b="b"/>
            <a:pathLst>
              <a:path w="573" h="712" extrusionOk="0">
                <a:moveTo>
                  <a:pt x="502" y="711"/>
                </a:moveTo>
                <a:lnTo>
                  <a:pt x="572" y="204"/>
                </a:lnTo>
                <a:lnTo>
                  <a:pt x="384" y="174"/>
                </a:lnTo>
                <a:lnTo>
                  <a:pt x="404" y="51"/>
                </a:lnTo>
                <a:lnTo>
                  <a:pt x="122" y="0"/>
                </a:lnTo>
                <a:lnTo>
                  <a:pt x="0" y="632"/>
                </a:lnTo>
                <a:lnTo>
                  <a:pt x="0" y="633"/>
                </a:lnTo>
                <a:lnTo>
                  <a:pt x="502" y="711"/>
                </a:lnTo>
              </a:path>
            </a:pathLst>
          </a:custGeom>
          <a:solidFill>
            <a:schemeClr val="accent5"/>
          </a:solidFill>
          <a:ln w="15875" cap="rnd" cmpd="sng">
            <a:solidFill>
              <a:srgbClr val="FFFFFF"/>
            </a:solidFill>
            <a:prstDash val="solid"/>
            <a:round/>
            <a:headEnd type="none" w="sm" len="sm"/>
            <a:tailEnd type="none" w="sm" len="sm"/>
          </a:ln>
        </p:spPr>
        <p:txBody>
          <a:bodyPr spcFirstLastPara="1" wrap="square" lIns="68575" tIns="34275" rIns="68575" bIns="34275" anchor="t" anchorCtr="0">
            <a:noAutofit/>
          </a:bodyPr>
          <a:lstStyle/>
          <a:p>
            <a:pPr marL="0" marR="0" lvl="0" indent="0" algn="ctr" rtl="0">
              <a:spcBef>
                <a:spcPts val="0"/>
              </a:spcBef>
              <a:spcAft>
                <a:spcPts val="0"/>
              </a:spcAft>
              <a:buNone/>
            </a:pPr>
            <a:endParaRPr sz="1000">
              <a:solidFill>
                <a:srgbClr val="5A5A5A"/>
              </a:solidFill>
              <a:latin typeface="Arial"/>
              <a:ea typeface="Arial"/>
              <a:cs typeface="Arial"/>
              <a:sym typeface="Arial"/>
            </a:endParaRPr>
          </a:p>
        </p:txBody>
      </p:sp>
      <p:sp>
        <p:nvSpPr>
          <p:cNvPr id="228" name="Google Shape;228;p35"/>
          <p:cNvSpPr/>
          <p:nvPr/>
        </p:nvSpPr>
        <p:spPr>
          <a:xfrm>
            <a:off x="3891642" y="2877538"/>
            <a:ext cx="751241" cy="814299"/>
          </a:xfrm>
          <a:custGeom>
            <a:avLst/>
            <a:gdLst/>
            <a:ahLst/>
            <a:cxnLst/>
            <a:rect l="l" t="t" r="r" b="b"/>
            <a:pathLst>
              <a:path w="691" h="801" extrusionOk="0">
                <a:moveTo>
                  <a:pt x="589" y="800"/>
                </a:moveTo>
                <a:lnTo>
                  <a:pt x="690" y="79"/>
                </a:lnTo>
                <a:lnTo>
                  <a:pt x="188" y="1"/>
                </a:lnTo>
                <a:lnTo>
                  <a:pt x="188" y="0"/>
                </a:lnTo>
                <a:lnTo>
                  <a:pt x="176" y="67"/>
                </a:lnTo>
                <a:lnTo>
                  <a:pt x="157" y="120"/>
                </a:lnTo>
                <a:lnTo>
                  <a:pt x="146" y="120"/>
                </a:lnTo>
                <a:lnTo>
                  <a:pt x="138" y="112"/>
                </a:lnTo>
                <a:lnTo>
                  <a:pt x="139" y="109"/>
                </a:lnTo>
                <a:lnTo>
                  <a:pt x="132" y="100"/>
                </a:lnTo>
                <a:lnTo>
                  <a:pt x="112" y="95"/>
                </a:lnTo>
                <a:lnTo>
                  <a:pt x="97" y="98"/>
                </a:lnTo>
                <a:lnTo>
                  <a:pt x="92" y="104"/>
                </a:lnTo>
                <a:lnTo>
                  <a:pt x="96" y="128"/>
                </a:lnTo>
                <a:lnTo>
                  <a:pt x="90" y="188"/>
                </a:lnTo>
                <a:lnTo>
                  <a:pt x="94" y="198"/>
                </a:lnTo>
                <a:lnTo>
                  <a:pt x="87" y="224"/>
                </a:lnTo>
                <a:lnTo>
                  <a:pt x="82" y="233"/>
                </a:lnTo>
                <a:lnTo>
                  <a:pt x="82" y="239"/>
                </a:lnTo>
                <a:lnTo>
                  <a:pt x="82" y="258"/>
                </a:lnTo>
                <a:lnTo>
                  <a:pt x="84" y="264"/>
                </a:lnTo>
                <a:lnTo>
                  <a:pt x="82" y="269"/>
                </a:lnTo>
                <a:lnTo>
                  <a:pt x="90" y="285"/>
                </a:lnTo>
                <a:lnTo>
                  <a:pt x="90" y="297"/>
                </a:lnTo>
                <a:lnTo>
                  <a:pt x="94" y="307"/>
                </a:lnTo>
                <a:lnTo>
                  <a:pt x="98" y="322"/>
                </a:lnTo>
                <a:lnTo>
                  <a:pt x="104" y="325"/>
                </a:lnTo>
                <a:lnTo>
                  <a:pt x="110" y="333"/>
                </a:lnTo>
                <a:lnTo>
                  <a:pt x="112" y="345"/>
                </a:lnTo>
                <a:lnTo>
                  <a:pt x="110" y="349"/>
                </a:lnTo>
                <a:lnTo>
                  <a:pt x="106" y="346"/>
                </a:lnTo>
                <a:lnTo>
                  <a:pt x="93" y="357"/>
                </a:lnTo>
                <a:lnTo>
                  <a:pt x="78" y="362"/>
                </a:lnTo>
                <a:lnTo>
                  <a:pt x="67" y="377"/>
                </a:lnTo>
                <a:lnTo>
                  <a:pt x="59" y="412"/>
                </a:lnTo>
                <a:lnTo>
                  <a:pt x="39" y="438"/>
                </a:lnTo>
                <a:lnTo>
                  <a:pt x="28" y="438"/>
                </a:lnTo>
                <a:lnTo>
                  <a:pt x="27" y="445"/>
                </a:lnTo>
                <a:lnTo>
                  <a:pt x="30" y="454"/>
                </a:lnTo>
                <a:lnTo>
                  <a:pt x="29" y="461"/>
                </a:lnTo>
                <a:lnTo>
                  <a:pt x="24" y="477"/>
                </a:lnTo>
                <a:lnTo>
                  <a:pt x="28" y="484"/>
                </a:lnTo>
                <a:lnTo>
                  <a:pt x="42" y="496"/>
                </a:lnTo>
                <a:lnTo>
                  <a:pt x="44" y="502"/>
                </a:lnTo>
                <a:lnTo>
                  <a:pt x="40" y="508"/>
                </a:lnTo>
                <a:lnTo>
                  <a:pt x="38" y="516"/>
                </a:lnTo>
                <a:lnTo>
                  <a:pt x="29" y="525"/>
                </a:lnTo>
                <a:lnTo>
                  <a:pt x="24" y="523"/>
                </a:lnTo>
                <a:lnTo>
                  <a:pt x="8" y="521"/>
                </a:lnTo>
                <a:lnTo>
                  <a:pt x="0" y="551"/>
                </a:lnTo>
                <a:lnTo>
                  <a:pt x="371" y="766"/>
                </a:lnTo>
                <a:lnTo>
                  <a:pt x="589" y="800"/>
                </a:lnTo>
              </a:path>
            </a:pathLst>
          </a:custGeom>
          <a:solidFill>
            <a:schemeClr val="accent5"/>
          </a:solidFill>
          <a:ln w="15875" cap="rnd" cmpd="sng">
            <a:solidFill>
              <a:srgbClr val="FFFFFF"/>
            </a:solidFill>
            <a:prstDash val="solid"/>
            <a:round/>
            <a:headEnd type="none" w="sm" len="sm"/>
            <a:tailEnd type="none" w="sm" len="sm"/>
          </a:ln>
        </p:spPr>
        <p:txBody>
          <a:bodyPr spcFirstLastPara="1" wrap="square" lIns="68575" tIns="34275" rIns="68575" bIns="34275" anchor="t" anchorCtr="0">
            <a:noAutofit/>
          </a:bodyPr>
          <a:lstStyle/>
          <a:p>
            <a:pPr marL="0" marR="0" lvl="0" indent="0" algn="ctr" rtl="0">
              <a:spcBef>
                <a:spcPts val="0"/>
              </a:spcBef>
              <a:spcAft>
                <a:spcPts val="0"/>
              </a:spcAft>
              <a:buNone/>
            </a:pPr>
            <a:endParaRPr sz="1000">
              <a:solidFill>
                <a:srgbClr val="5A5A5A"/>
              </a:solidFill>
              <a:latin typeface="Arial"/>
              <a:ea typeface="Arial"/>
              <a:cs typeface="Arial"/>
              <a:sym typeface="Arial"/>
            </a:endParaRPr>
          </a:p>
        </p:txBody>
      </p:sp>
      <p:sp>
        <p:nvSpPr>
          <p:cNvPr id="229" name="Google Shape;229;p35"/>
          <p:cNvSpPr/>
          <p:nvPr/>
        </p:nvSpPr>
        <p:spPr>
          <a:xfrm>
            <a:off x="4513509" y="1901249"/>
            <a:ext cx="768636" cy="594687"/>
          </a:xfrm>
          <a:custGeom>
            <a:avLst/>
            <a:gdLst/>
            <a:ahLst/>
            <a:cxnLst/>
            <a:rect l="l" t="t" r="r" b="b"/>
            <a:pathLst>
              <a:path w="707" h="586" extrusionOk="0">
                <a:moveTo>
                  <a:pt x="663" y="585"/>
                </a:moveTo>
                <a:lnTo>
                  <a:pt x="685" y="330"/>
                </a:lnTo>
                <a:lnTo>
                  <a:pt x="706" y="78"/>
                </a:lnTo>
                <a:lnTo>
                  <a:pt x="75" y="0"/>
                </a:lnTo>
                <a:lnTo>
                  <a:pt x="66" y="64"/>
                </a:lnTo>
                <a:lnTo>
                  <a:pt x="20" y="381"/>
                </a:lnTo>
                <a:lnTo>
                  <a:pt x="0" y="504"/>
                </a:lnTo>
                <a:lnTo>
                  <a:pt x="188" y="534"/>
                </a:lnTo>
                <a:lnTo>
                  <a:pt x="663" y="585"/>
                </a:lnTo>
              </a:path>
            </a:pathLst>
          </a:custGeom>
          <a:solidFill>
            <a:schemeClr val="accent5"/>
          </a:solidFill>
          <a:ln w="15875" cap="rnd" cmpd="sng">
            <a:solidFill>
              <a:srgbClr val="FFFFFF"/>
            </a:solidFill>
            <a:prstDash val="solid"/>
            <a:round/>
            <a:headEnd type="none" w="sm" len="sm"/>
            <a:tailEnd type="none" w="sm" len="sm"/>
          </a:ln>
        </p:spPr>
        <p:txBody>
          <a:bodyPr spcFirstLastPara="1" wrap="square" lIns="68575" tIns="34275" rIns="68575" bIns="34275" anchor="t" anchorCtr="0">
            <a:noAutofit/>
          </a:bodyPr>
          <a:lstStyle/>
          <a:p>
            <a:pPr marL="0" marR="0" lvl="0" indent="0" algn="ctr" rtl="0">
              <a:spcBef>
                <a:spcPts val="0"/>
              </a:spcBef>
              <a:spcAft>
                <a:spcPts val="0"/>
              </a:spcAft>
              <a:buNone/>
            </a:pPr>
            <a:endParaRPr sz="1000">
              <a:solidFill>
                <a:srgbClr val="5A5A5A"/>
              </a:solidFill>
              <a:latin typeface="Arial"/>
              <a:ea typeface="Arial"/>
              <a:cs typeface="Arial"/>
              <a:sym typeface="Arial"/>
            </a:endParaRPr>
          </a:p>
        </p:txBody>
      </p:sp>
      <p:sp>
        <p:nvSpPr>
          <p:cNvPr id="230" name="Google Shape;230;p35"/>
          <p:cNvSpPr/>
          <p:nvPr/>
        </p:nvSpPr>
        <p:spPr>
          <a:xfrm>
            <a:off x="4641795" y="2443752"/>
            <a:ext cx="801252" cy="590339"/>
          </a:xfrm>
          <a:custGeom>
            <a:avLst/>
            <a:gdLst/>
            <a:ahLst/>
            <a:cxnLst/>
            <a:rect l="l" t="t" r="r" b="b"/>
            <a:pathLst>
              <a:path w="737" h="582" extrusionOk="0">
                <a:moveTo>
                  <a:pt x="0" y="507"/>
                </a:moveTo>
                <a:lnTo>
                  <a:pt x="70" y="0"/>
                </a:lnTo>
                <a:lnTo>
                  <a:pt x="545" y="51"/>
                </a:lnTo>
                <a:lnTo>
                  <a:pt x="736" y="67"/>
                </a:lnTo>
                <a:lnTo>
                  <a:pt x="729" y="195"/>
                </a:lnTo>
                <a:lnTo>
                  <a:pt x="707" y="581"/>
                </a:lnTo>
                <a:lnTo>
                  <a:pt x="608" y="575"/>
                </a:lnTo>
                <a:lnTo>
                  <a:pt x="0" y="507"/>
                </a:lnTo>
              </a:path>
            </a:pathLst>
          </a:custGeom>
          <a:solidFill>
            <a:schemeClr val="accent5"/>
          </a:solidFill>
          <a:ln w="15875" cap="rnd" cmpd="sng">
            <a:solidFill>
              <a:srgbClr val="FFFFFF"/>
            </a:solidFill>
            <a:prstDash val="solid"/>
            <a:round/>
            <a:headEnd type="none" w="sm" len="sm"/>
            <a:tailEnd type="none" w="sm" len="sm"/>
          </a:ln>
        </p:spPr>
        <p:txBody>
          <a:bodyPr spcFirstLastPara="1" wrap="square" lIns="68575" tIns="34275" rIns="68575" bIns="34275" anchor="t" anchorCtr="0">
            <a:noAutofit/>
          </a:bodyPr>
          <a:lstStyle/>
          <a:p>
            <a:pPr marL="0" marR="0" lvl="0" indent="0" algn="ctr" rtl="0">
              <a:spcBef>
                <a:spcPts val="0"/>
              </a:spcBef>
              <a:spcAft>
                <a:spcPts val="0"/>
              </a:spcAft>
              <a:buNone/>
            </a:pPr>
            <a:endParaRPr sz="1000">
              <a:solidFill>
                <a:srgbClr val="5A5A5A"/>
              </a:solidFill>
              <a:latin typeface="Arial"/>
              <a:ea typeface="Arial"/>
              <a:cs typeface="Arial"/>
              <a:sym typeface="Arial"/>
            </a:endParaRPr>
          </a:p>
        </p:txBody>
      </p:sp>
      <p:sp>
        <p:nvSpPr>
          <p:cNvPr id="231" name="Google Shape;231;p35"/>
          <p:cNvSpPr/>
          <p:nvPr/>
        </p:nvSpPr>
        <p:spPr>
          <a:xfrm>
            <a:off x="4531990" y="2957991"/>
            <a:ext cx="771898" cy="744719"/>
          </a:xfrm>
          <a:custGeom>
            <a:avLst/>
            <a:gdLst/>
            <a:ahLst/>
            <a:cxnLst/>
            <a:rect l="l" t="t" r="r" b="b"/>
            <a:pathLst>
              <a:path w="710" h="733" extrusionOk="0">
                <a:moveTo>
                  <a:pt x="101" y="0"/>
                </a:moveTo>
                <a:lnTo>
                  <a:pt x="0" y="721"/>
                </a:lnTo>
                <a:lnTo>
                  <a:pt x="92" y="732"/>
                </a:lnTo>
                <a:lnTo>
                  <a:pt x="99" y="676"/>
                </a:lnTo>
                <a:lnTo>
                  <a:pt x="275" y="698"/>
                </a:lnTo>
                <a:lnTo>
                  <a:pt x="274" y="696"/>
                </a:lnTo>
                <a:lnTo>
                  <a:pt x="269" y="685"/>
                </a:lnTo>
                <a:lnTo>
                  <a:pt x="274" y="679"/>
                </a:lnTo>
                <a:lnTo>
                  <a:pt x="272" y="675"/>
                </a:lnTo>
                <a:lnTo>
                  <a:pt x="269" y="672"/>
                </a:lnTo>
                <a:lnTo>
                  <a:pt x="272" y="669"/>
                </a:lnTo>
                <a:lnTo>
                  <a:pt x="653" y="706"/>
                </a:lnTo>
                <a:lnTo>
                  <a:pt x="699" y="130"/>
                </a:lnTo>
                <a:lnTo>
                  <a:pt x="705" y="130"/>
                </a:lnTo>
                <a:lnTo>
                  <a:pt x="709" y="68"/>
                </a:lnTo>
                <a:lnTo>
                  <a:pt x="101" y="0"/>
                </a:lnTo>
              </a:path>
            </a:pathLst>
          </a:custGeom>
          <a:solidFill>
            <a:srgbClr val="1B6DF1"/>
          </a:solidFill>
          <a:ln w="15875" cap="rnd" cmpd="sng">
            <a:solidFill>
              <a:srgbClr val="FFFFFF"/>
            </a:solidFill>
            <a:prstDash val="solid"/>
            <a:round/>
            <a:headEnd type="none" w="sm" len="sm"/>
            <a:tailEnd type="none" w="sm" len="sm"/>
          </a:ln>
        </p:spPr>
        <p:txBody>
          <a:bodyPr spcFirstLastPara="1" wrap="square" lIns="68575" tIns="34275" rIns="68575" bIns="34275" anchor="t" anchorCtr="0">
            <a:noAutofit/>
          </a:bodyPr>
          <a:lstStyle/>
          <a:p>
            <a:pPr marL="0" marR="0" lvl="0" indent="0" algn="ctr" rtl="0">
              <a:spcBef>
                <a:spcPts val="0"/>
              </a:spcBef>
              <a:spcAft>
                <a:spcPts val="0"/>
              </a:spcAft>
              <a:buNone/>
            </a:pPr>
            <a:endParaRPr sz="1000">
              <a:solidFill>
                <a:srgbClr val="5A5A5A"/>
              </a:solidFill>
              <a:latin typeface="Arial"/>
              <a:ea typeface="Arial"/>
              <a:cs typeface="Arial"/>
              <a:sym typeface="Arial"/>
            </a:endParaRPr>
          </a:p>
        </p:txBody>
      </p:sp>
      <p:sp>
        <p:nvSpPr>
          <p:cNvPr id="232" name="Google Shape;232;p35"/>
          <p:cNvSpPr/>
          <p:nvPr/>
        </p:nvSpPr>
        <p:spPr>
          <a:xfrm>
            <a:off x="5293016" y="1460942"/>
            <a:ext cx="725149" cy="422914"/>
          </a:xfrm>
          <a:custGeom>
            <a:avLst/>
            <a:gdLst/>
            <a:ahLst/>
            <a:cxnLst/>
            <a:rect l="l" t="t" r="r" b="b"/>
            <a:pathLst>
              <a:path w="667" h="416" extrusionOk="0">
                <a:moveTo>
                  <a:pt x="0" y="386"/>
                </a:moveTo>
                <a:lnTo>
                  <a:pt x="32" y="0"/>
                </a:lnTo>
                <a:lnTo>
                  <a:pt x="325" y="21"/>
                </a:lnTo>
                <a:lnTo>
                  <a:pt x="612" y="28"/>
                </a:lnTo>
                <a:lnTo>
                  <a:pt x="613" y="38"/>
                </a:lnTo>
                <a:lnTo>
                  <a:pt x="623" y="69"/>
                </a:lnTo>
                <a:lnTo>
                  <a:pt x="619" y="77"/>
                </a:lnTo>
                <a:lnTo>
                  <a:pt x="616" y="99"/>
                </a:lnTo>
                <a:lnTo>
                  <a:pt x="617" y="135"/>
                </a:lnTo>
                <a:lnTo>
                  <a:pt x="625" y="176"/>
                </a:lnTo>
                <a:lnTo>
                  <a:pt x="636" y="188"/>
                </a:lnTo>
                <a:lnTo>
                  <a:pt x="643" y="224"/>
                </a:lnTo>
                <a:lnTo>
                  <a:pt x="646" y="288"/>
                </a:lnTo>
                <a:lnTo>
                  <a:pt x="648" y="301"/>
                </a:lnTo>
                <a:lnTo>
                  <a:pt x="648" y="324"/>
                </a:lnTo>
                <a:lnTo>
                  <a:pt x="650" y="333"/>
                </a:lnTo>
                <a:lnTo>
                  <a:pt x="666" y="380"/>
                </a:lnTo>
                <a:lnTo>
                  <a:pt x="663" y="396"/>
                </a:lnTo>
                <a:lnTo>
                  <a:pt x="664" y="415"/>
                </a:lnTo>
                <a:lnTo>
                  <a:pt x="0" y="386"/>
                </a:lnTo>
              </a:path>
            </a:pathLst>
          </a:custGeom>
          <a:solidFill>
            <a:schemeClr val="accent5"/>
          </a:solidFill>
          <a:ln w="15875" cap="rnd" cmpd="sng">
            <a:solidFill>
              <a:srgbClr val="FFFFFF"/>
            </a:solidFill>
            <a:prstDash val="solid"/>
            <a:round/>
            <a:headEnd type="none" w="sm" len="sm"/>
            <a:tailEnd type="none" w="sm" len="sm"/>
          </a:ln>
        </p:spPr>
        <p:txBody>
          <a:bodyPr spcFirstLastPara="1" wrap="square" lIns="68575" tIns="34275" rIns="68575" bIns="34275" anchor="t" anchorCtr="0">
            <a:noAutofit/>
          </a:bodyPr>
          <a:lstStyle/>
          <a:p>
            <a:pPr marL="0" marR="0" lvl="0" indent="0" algn="ctr" rtl="0">
              <a:spcBef>
                <a:spcPts val="0"/>
              </a:spcBef>
              <a:spcAft>
                <a:spcPts val="0"/>
              </a:spcAft>
              <a:buNone/>
            </a:pPr>
            <a:endParaRPr sz="1000">
              <a:solidFill>
                <a:srgbClr val="5A5A5A"/>
              </a:solidFill>
              <a:latin typeface="Arial"/>
              <a:ea typeface="Arial"/>
              <a:cs typeface="Arial"/>
              <a:sym typeface="Arial"/>
            </a:endParaRPr>
          </a:p>
        </p:txBody>
      </p:sp>
      <p:sp>
        <p:nvSpPr>
          <p:cNvPr id="233" name="Google Shape;233;p35"/>
          <p:cNvSpPr/>
          <p:nvPr/>
        </p:nvSpPr>
        <p:spPr>
          <a:xfrm>
            <a:off x="5258227" y="1853415"/>
            <a:ext cx="771898" cy="485969"/>
          </a:xfrm>
          <a:custGeom>
            <a:avLst/>
            <a:gdLst/>
            <a:ahLst/>
            <a:cxnLst/>
            <a:rect l="l" t="t" r="r" b="b"/>
            <a:pathLst>
              <a:path w="710" h="479" extrusionOk="0">
                <a:moveTo>
                  <a:pt x="0" y="377"/>
                </a:moveTo>
                <a:lnTo>
                  <a:pt x="21" y="125"/>
                </a:lnTo>
                <a:lnTo>
                  <a:pt x="32" y="0"/>
                </a:lnTo>
                <a:lnTo>
                  <a:pt x="696" y="29"/>
                </a:lnTo>
                <a:lnTo>
                  <a:pt x="697" y="40"/>
                </a:lnTo>
                <a:lnTo>
                  <a:pt x="691" y="53"/>
                </a:lnTo>
                <a:lnTo>
                  <a:pt x="675" y="70"/>
                </a:lnTo>
                <a:lnTo>
                  <a:pt x="676" y="82"/>
                </a:lnTo>
                <a:lnTo>
                  <a:pt x="708" y="111"/>
                </a:lnTo>
                <a:lnTo>
                  <a:pt x="709" y="345"/>
                </a:lnTo>
                <a:lnTo>
                  <a:pt x="703" y="344"/>
                </a:lnTo>
                <a:lnTo>
                  <a:pt x="695" y="345"/>
                </a:lnTo>
                <a:lnTo>
                  <a:pt x="699" y="353"/>
                </a:lnTo>
                <a:lnTo>
                  <a:pt x="702" y="360"/>
                </a:lnTo>
                <a:lnTo>
                  <a:pt x="698" y="373"/>
                </a:lnTo>
                <a:lnTo>
                  <a:pt x="704" y="380"/>
                </a:lnTo>
                <a:lnTo>
                  <a:pt x="708" y="398"/>
                </a:lnTo>
                <a:lnTo>
                  <a:pt x="701" y="405"/>
                </a:lnTo>
                <a:lnTo>
                  <a:pt x="703" y="417"/>
                </a:lnTo>
                <a:lnTo>
                  <a:pt x="694" y="438"/>
                </a:lnTo>
                <a:lnTo>
                  <a:pt x="703" y="463"/>
                </a:lnTo>
                <a:lnTo>
                  <a:pt x="706" y="475"/>
                </a:lnTo>
                <a:lnTo>
                  <a:pt x="705" y="478"/>
                </a:lnTo>
                <a:lnTo>
                  <a:pt x="685" y="465"/>
                </a:lnTo>
                <a:lnTo>
                  <a:pt x="644" y="438"/>
                </a:lnTo>
                <a:lnTo>
                  <a:pt x="634" y="434"/>
                </a:lnTo>
                <a:lnTo>
                  <a:pt x="617" y="434"/>
                </a:lnTo>
                <a:lnTo>
                  <a:pt x="604" y="445"/>
                </a:lnTo>
                <a:lnTo>
                  <a:pt x="590" y="448"/>
                </a:lnTo>
                <a:lnTo>
                  <a:pt x="577" y="445"/>
                </a:lnTo>
                <a:lnTo>
                  <a:pt x="570" y="428"/>
                </a:lnTo>
                <a:lnTo>
                  <a:pt x="560" y="421"/>
                </a:lnTo>
                <a:lnTo>
                  <a:pt x="546" y="424"/>
                </a:lnTo>
                <a:lnTo>
                  <a:pt x="529" y="424"/>
                </a:lnTo>
                <a:lnTo>
                  <a:pt x="515" y="404"/>
                </a:lnTo>
                <a:lnTo>
                  <a:pt x="0" y="377"/>
                </a:lnTo>
              </a:path>
            </a:pathLst>
          </a:custGeom>
          <a:solidFill>
            <a:schemeClr val="accent5"/>
          </a:solidFill>
          <a:ln w="15875" cap="rnd" cmpd="sng">
            <a:solidFill>
              <a:srgbClr val="FFFFFF"/>
            </a:solidFill>
            <a:prstDash val="solid"/>
            <a:round/>
            <a:headEnd type="none" w="sm" len="sm"/>
            <a:tailEnd type="none" w="sm" len="sm"/>
          </a:ln>
        </p:spPr>
        <p:txBody>
          <a:bodyPr spcFirstLastPara="1" wrap="square" lIns="68575" tIns="34275" rIns="68575" bIns="34275" anchor="t" anchorCtr="0">
            <a:noAutofit/>
          </a:bodyPr>
          <a:lstStyle/>
          <a:p>
            <a:pPr marL="0" marR="0" lvl="0" indent="0" algn="ctr" rtl="0">
              <a:spcBef>
                <a:spcPts val="0"/>
              </a:spcBef>
              <a:spcAft>
                <a:spcPts val="0"/>
              </a:spcAft>
              <a:buNone/>
            </a:pPr>
            <a:endParaRPr sz="1000">
              <a:solidFill>
                <a:srgbClr val="5A5A5A"/>
              </a:solidFill>
              <a:latin typeface="Arial"/>
              <a:ea typeface="Arial"/>
              <a:cs typeface="Arial"/>
              <a:sym typeface="Arial"/>
            </a:endParaRPr>
          </a:p>
        </p:txBody>
      </p:sp>
      <p:sp>
        <p:nvSpPr>
          <p:cNvPr id="234" name="Google Shape;234;p35"/>
          <p:cNvSpPr/>
          <p:nvPr/>
        </p:nvSpPr>
        <p:spPr>
          <a:xfrm>
            <a:off x="5410433" y="2641619"/>
            <a:ext cx="843653" cy="408780"/>
          </a:xfrm>
          <a:custGeom>
            <a:avLst/>
            <a:gdLst/>
            <a:ahLst/>
            <a:cxnLst/>
            <a:rect l="l" t="t" r="r" b="b"/>
            <a:pathLst>
              <a:path w="751" h="403" extrusionOk="0">
                <a:moveTo>
                  <a:pt x="22" y="0"/>
                </a:moveTo>
                <a:lnTo>
                  <a:pt x="673" y="16"/>
                </a:lnTo>
                <a:lnTo>
                  <a:pt x="715" y="47"/>
                </a:lnTo>
                <a:lnTo>
                  <a:pt x="702" y="63"/>
                </a:lnTo>
                <a:lnTo>
                  <a:pt x="699" y="78"/>
                </a:lnTo>
                <a:lnTo>
                  <a:pt x="706" y="87"/>
                </a:lnTo>
                <a:lnTo>
                  <a:pt x="717" y="92"/>
                </a:lnTo>
                <a:lnTo>
                  <a:pt x="723" y="114"/>
                </a:lnTo>
                <a:lnTo>
                  <a:pt x="733" y="121"/>
                </a:lnTo>
                <a:lnTo>
                  <a:pt x="743" y="123"/>
                </a:lnTo>
                <a:lnTo>
                  <a:pt x="747" y="125"/>
                </a:lnTo>
                <a:lnTo>
                  <a:pt x="750" y="402"/>
                </a:lnTo>
                <a:lnTo>
                  <a:pt x="0" y="386"/>
                </a:lnTo>
                <a:lnTo>
                  <a:pt x="22" y="0"/>
                </a:lnTo>
              </a:path>
            </a:pathLst>
          </a:custGeom>
          <a:solidFill>
            <a:schemeClr val="accent5"/>
          </a:solidFill>
          <a:ln w="15875" cap="rnd" cmpd="sng">
            <a:solidFill>
              <a:srgbClr val="FFFFFF"/>
            </a:solidFill>
            <a:prstDash val="solid"/>
            <a:round/>
            <a:headEnd type="none" w="sm" len="sm"/>
            <a:tailEnd type="none" w="sm" len="sm"/>
          </a:ln>
        </p:spPr>
        <p:txBody>
          <a:bodyPr spcFirstLastPara="1" wrap="square" lIns="68575" tIns="34275" rIns="68575" bIns="34275" anchor="t" anchorCtr="0">
            <a:noAutofit/>
          </a:bodyPr>
          <a:lstStyle/>
          <a:p>
            <a:pPr marL="0" marR="0" lvl="0" indent="0" algn="ctr" rtl="0">
              <a:spcBef>
                <a:spcPts val="0"/>
              </a:spcBef>
              <a:spcAft>
                <a:spcPts val="0"/>
              </a:spcAft>
              <a:buNone/>
            </a:pPr>
            <a:endParaRPr sz="1000">
              <a:solidFill>
                <a:srgbClr val="5A5A5A"/>
              </a:solidFill>
              <a:latin typeface="Arial"/>
              <a:ea typeface="Arial"/>
              <a:cs typeface="Arial"/>
              <a:sym typeface="Arial"/>
            </a:endParaRPr>
          </a:p>
        </p:txBody>
      </p:sp>
      <p:sp>
        <p:nvSpPr>
          <p:cNvPr id="235" name="Google Shape;235;p35"/>
          <p:cNvSpPr/>
          <p:nvPr/>
        </p:nvSpPr>
        <p:spPr>
          <a:xfrm>
            <a:off x="5234309" y="2236101"/>
            <a:ext cx="911057" cy="422913"/>
          </a:xfrm>
          <a:custGeom>
            <a:avLst/>
            <a:gdLst/>
            <a:ahLst/>
            <a:cxnLst/>
            <a:rect l="l" t="t" r="r" b="b"/>
            <a:pathLst>
              <a:path w="838" h="416" extrusionOk="0">
                <a:moveTo>
                  <a:pt x="0" y="255"/>
                </a:moveTo>
                <a:lnTo>
                  <a:pt x="22" y="0"/>
                </a:lnTo>
                <a:lnTo>
                  <a:pt x="537" y="27"/>
                </a:lnTo>
                <a:lnTo>
                  <a:pt x="551" y="47"/>
                </a:lnTo>
                <a:lnTo>
                  <a:pt x="568" y="47"/>
                </a:lnTo>
                <a:lnTo>
                  <a:pt x="582" y="44"/>
                </a:lnTo>
                <a:lnTo>
                  <a:pt x="592" y="51"/>
                </a:lnTo>
                <a:lnTo>
                  <a:pt x="599" y="68"/>
                </a:lnTo>
                <a:lnTo>
                  <a:pt x="612" y="71"/>
                </a:lnTo>
                <a:lnTo>
                  <a:pt x="626" y="68"/>
                </a:lnTo>
                <a:lnTo>
                  <a:pt x="639" y="57"/>
                </a:lnTo>
                <a:lnTo>
                  <a:pt x="656" y="57"/>
                </a:lnTo>
                <a:lnTo>
                  <a:pt x="666" y="61"/>
                </a:lnTo>
                <a:lnTo>
                  <a:pt x="707" y="88"/>
                </a:lnTo>
                <a:lnTo>
                  <a:pt x="727" y="101"/>
                </a:lnTo>
                <a:lnTo>
                  <a:pt x="728" y="115"/>
                </a:lnTo>
                <a:lnTo>
                  <a:pt x="741" y="122"/>
                </a:lnTo>
                <a:lnTo>
                  <a:pt x="741" y="132"/>
                </a:lnTo>
                <a:lnTo>
                  <a:pt x="735" y="149"/>
                </a:lnTo>
                <a:lnTo>
                  <a:pt x="744" y="159"/>
                </a:lnTo>
                <a:lnTo>
                  <a:pt x="751" y="179"/>
                </a:lnTo>
                <a:lnTo>
                  <a:pt x="762" y="190"/>
                </a:lnTo>
                <a:lnTo>
                  <a:pt x="758" y="200"/>
                </a:lnTo>
                <a:lnTo>
                  <a:pt x="762" y="210"/>
                </a:lnTo>
                <a:lnTo>
                  <a:pt x="776" y="220"/>
                </a:lnTo>
                <a:lnTo>
                  <a:pt x="779" y="231"/>
                </a:lnTo>
                <a:lnTo>
                  <a:pt x="776" y="241"/>
                </a:lnTo>
                <a:lnTo>
                  <a:pt x="772" y="261"/>
                </a:lnTo>
                <a:lnTo>
                  <a:pt x="785" y="268"/>
                </a:lnTo>
                <a:lnTo>
                  <a:pt x="789" y="278"/>
                </a:lnTo>
                <a:lnTo>
                  <a:pt x="782" y="288"/>
                </a:lnTo>
                <a:lnTo>
                  <a:pt x="785" y="298"/>
                </a:lnTo>
                <a:lnTo>
                  <a:pt x="792" y="308"/>
                </a:lnTo>
                <a:lnTo>
                  <a:pt x="789" y="319"/>
                </a:lnTo>
                <a:lnTo>
                  <a:pt x="792" y="332"/>
                </a:lnTo>
                <a:lnTo>
                  <a:pt x="796" y="338"/>
                </a:lnTo>
                <a:lnTo>
                  <a:pt x="803" y="349"/>
                </a:lnTo>
                <a:lnTo>
                  <a:pt x="813" y="359"/>
                </a:lnTo>
                <a:lnTo>
                  <a:pt x="816" y="376"/>
                </a:lnTo>
                <a:lnTo>
                  <a:pt x="830" y="393"/>
                </a:lnTo>
                <a:lnTo>
                  <a:pt x="837" y="397"/>
                </a:lnTo>
                <a:lnTo>
                  <a:pt x="833" y="411"/>
                </a:lnTo>
                <a:lnTo>
                  <a:pt x="835" y="415"/>
                </a:lnTo>
                <a:lnTo>
                  <a:pt x="184" y="399"/>
                </a:lnTo>
                <a:lnTo>
                  <a:pt x="191" y="271"/>
                </a:lnTo>
                <a:lnTo>
                  <a:pt x="0" y="255"/>
                </a:lnTo>
              </a:path>
            </a:pathLst>
          </a:custGeom>
          <a:solidFill>
            <a:schemeClr val="accent5"/>
          </a:solidFill>
          <a:ln w="15875" cap="rnd" cmpd="sng">
            <a:solidFill>
              <a:srgbClr val="FFFFFF"/>
            </a:solidFill>
            <a:prstDash val="solid"/>
            <a:round/>
            <a:headEnd type="none" w="sm" len="sm"/>
            <a:tailEnd type="none" w="sm" len="sm"/>
          </a:ln>
        </p:spPr>
        <p:txBody>
          <a:bodyPr spcFirstLastPara="1" wrap="square" lIns="68575" tIns="34275" rIns="68575" bIns="34275" anchor="t" anchorCtr="0">
            <a:noAutofit/>
          </a:bodyPr>
          <a:lstStyle/>
          <a:p>
            <a:pPr marL="0" marR="0" lvl="0" indent="0" algn="ctr" rtl="0">
              <a:spcBef>
                <a:spcPts val="0"/>
              </a:spcBef>
              <a:spcAft>
                <a:spcPts val="0"/>
              </a:spcAft>
              <a:buNone/>
            </a:pPr>
            <a:endParaRPr sz="1000">
              <a:solidFill>
                <a:srgbClr val="5A5A5A"/>
              </a:solidFill>
              <a:latin typeface="Arial"/>
              <a:ea typeface="Arial"/>
              <a:cs typeface="Arial"/>
              <a:sym typeface="Arial"/>
            </a:endParaRPr>
          </a:p>
        </p:txBody>
      </p:sp>
      <p:sp>
        <p:nvSpPr>
          <p:cNvPr id="236" name="Google Shape;236;p35"/>
          <p:cNvSpPr/>
          <p:nvPr/>
        </p:nvSpPr>
        <p:spPr>
          <a:xfrm>
            <a:off x="5298455" y="3027571"/>
            <a:ext cx="949108" cy="458791"/>
          </a:xfrm>
          <a:custGeom>
            <a:avLst/>
            <a:gdLst/>
            <a:ahLst/>
            <a:cxnLst/>
            <a:rect l="l" t="t" r="r" b="b"/>
            <a:pathLst>
              <a:path w="873" h="452" extrusionOk="0">
                <a:moveTo>
                  <a:pt x="853" y="22"/>
                </a:moveTo>
                <a:lnTo>
                  <a:pt x="103" y="6"/>
                </a:lnTo>
                <a:lnTo>
                  <a:pt x="4" y="0"/>
                </a:lnTo>
                <a:lnTo>
                  <a:pt x="0" y="62"/>
                </a:lnTo>
                <a:lnTo>
                  <a:pt x="305" y="80"/>
                </a:lnTo>
                <a:lnTo>
                  <a:pt x="297" y="327"/>
                </a:lnTo>
                <a:lnTo>
                  <a:pt x="307" y="329"/>
                </a:lnTo>
                <a:lnTo>
                  <a:pt x="313" y="333"/>
                </a:lnTo>
                <a:lnTo>
                  <a:pt x="328" y="353"/>
                </a:lnTo>
                <a:lnTo>
                  <a:pt x="335" y="356"/>
                </a:lnTo>
                <a:lnTo>
                  <a:pt x="357" y="354"/>
                </a:lnTo>
                <a:lnTo>
                  <a:pt x="363" y="348"/>
                </a:lnTo>
                <a:lnTo>
                  <a:pt x="375" y="354"/>
                </a:lnTo>
                <a:lnTo>
                  <a:pt x="379" y="360"/>
                </a:lnTo>
                <a:lnTo>
                  <a:pt x="378" y="365"/>
                </a:lnTo>
                <a:lnTo>
                  <a:pt x="383" y="375"/>
                </a:lnTo>
                <a:lnTo>
                  <a:pt x="386" y="377"/>
                </a:lnTo>
                <a:lnTo>
                  <a:pt x="414" y="382"/>
                </a:lnTo>
                <a:lnTo>
                  <a:pt x="425" y="387"/>
                </a:lnTo>
                <a:lnTo>
                  <a:pt x="431" y="387"/>
                </a:lnTo>
                <a:lnTo>
                  <a:pt x="433" y="385"/>
                </a:lnTo>
                <a:lnTo>
                  <a:pt x="441" y="383"/>
                </a:lnTo>
                <a:lnTo>
                  <a:pt x="447" y="393"/>
                </a:lnTo>
                <a:lnTo>
                  <a:pt x="458" y="398"/>
                </a:lnTo>
                <a:lnTo>
                  <a:pt x="465" y="390"/>
                </a:lnTo>
                <a:lnTo>
                  <a:pt x="492" y="393"/>
                </a:lnTo>
                <a:lnTo>
                  <a:pt x="493" y="398"/>
                </a:lnTo>
                <a:lnTo>
                  <a:pt x="504" y="408"/>
                </a:lnTo>
                <a:lnTo>
                  <a:pt x="508" y="410"/>
                </a:lnTo>
                <a:lnTo>
                  <a:pt x="508" y="423"/>
                </a:lnTo>
                <a:lnTo>
                  <a:pt x="528" y="427"/>
                </a:lnTo>
                <a:lnTo>
                  <a:pt x="532" y="414"/>
                </a:lnTo>
                <a:lnTo>
                  <a:pt x="540" y="412"/>
                </a:lnTo>
                <a:lnTo>
                  <a:pt x="565" y="429"/>
                </a:lnTo>
                <a:lnTo>
                  <a:pt x="569" y="429"/>
                </a:lnTo>
                <a:lnTo>
                  <a:pt x="581" y="422"/>
                </a:lnTo>
                <a:lnTo>
                  <a:pt x="589" y="422"/>
                </a:lnTo>
                <a:lnTo>
                  <a:pt x="591" y="427"/>
                </a:lnTo>
                <a:lnTo>
                  <a:pt x="588" y="437"/>
                </a:lnTo>
                <a:lnTo>
                  <a:pt x="592" y="445"/>
                </a:lnTo>
                <a:lnTo>
                  <a:pt x="599" y="440"/>
                </a:lnTo>
                <a:lnTo>
                  <a:pt x="598" y="434"/>
                </a:lnTo>
                <a:lnTo>
                  <a:pt x="606" y="423"/>
                </a:lnTo>
                <a:lnTo>
                  <a:pt x="616" y="417"/>
                </a:lnTo>
                <a:lnTo>
                  <a:pt x="620" y="417"/>
                </a:lnTo>
                <a:lnTo>
                  <a:pt x="622" y="426"/>
                </a:lnTo>
                <a:lnTo>
                  <a:pt x="633" y="430"/>
                </a:lnTo>
                <a:lnTo>
                  <a:pt x="638" y="429"/>
                </a:lnTo>
                <a:lnTo>
                  <a:pt x="642" y="424"/>
                </a:lnTo>
                <a:lnTo>
                  <a:pt x="650" y="425"/>
                </a:lnTo>
                <a:lnTo>
                  <a:pt x="652" y="427"/>
                </a:lnTo>
                <a:lnTo>
                  <a:pt x="652" y="429"/>
                </a:lnTo>
                <a:lnTo>
                  <a:pt x="662" y="435"/>
                </a:lnTo>
                <a:lnTo>
                  <a:pt x="679" y="447"/>
                </a:lnTo>
                <a:lnTo>
                  <a:pt x="695" y="433"/>
                </a:lnTo>
                <a:lnTo>
                  <a:pt x="702" y="429"/>
                </a:lnTo>
                <a:lnTo>
                  <a:pt x="725" y="428"/>
                </a:lnTo>
                <a:lnTo>
                  <a:pt x="743" y="421"/>
                </a:lnTo>
                <a:lnTo>
                  <a:pt x="750" y="420"/>
                </a:lnTo>
                <a:lnTo>
                  <a:pt x="759" y="420"/>
                </a:lnTo>
                <a:lnTo>
                  <a:pt x="782" y="423"/>
                </a:lnTo>
                <a:lnTo>
                  <a:pt x="797" y="418"/>
                </a:lnTo>
                <a:lnTo>
                  <a:pt x="801" y="416"/>
                </a:lnTo>
                <a:lnTo>
                  <a:pt x="851" y="443"/>
                </a:lnTo>
                <a:lnTo>
                  <a:pt x="860" y="444"/>
                </a:lnTo>
                <a:lnTo>
                  <a:pt x="864" y="449"/>
                </a:lnTo>
                <a:lnTo>
                  <a:pt x="870" y="451"/>
                </a:lnTo>
                <a:lnTo>
                  <a:pt x="872" y="226"/>
                </a:lnTo>
                <a:lnTo>
                  <a:pt x="853" y="86"/>
                </a:lnTo>
                <a:lnTo>
                  <a:pt x="853" y="22"/>
                </a:lnTo>
              </a:path>
            </a:pathLst>
          </a:custGeom>
          <a:solidFill>
            <a:srgbClr val="1B6DF1"/>
          </a:solidFill>
          <a:ln w="15875" cap="rnd" cmpd="sng">
            <a:solidFill>
              <a:srgbClr val="FFFFFF"/>
            </a:solidFill>
            <a:prstDash val="solid"/>
            <a:round/>
            <a:headEnd type="none" w="sm" len="sm"/>
            <a:tailEnd type="none" w="sm" len="sm"/>
          </a:ln>
        </p:spPr>
        <p:txBody>
          <a:bodyPr spcFirstLastPara="1" wrap="square" lIns="68575" tIns="34275" rIns="68575" bIns="34275" anchor="t" anchorCtr="0">
            <a:noAutofit/>
          </a:bodyPr>
          <a:lstStyle/>
          <a:p>
            <a:pPr marL="0" marR="0" lvl="0" indent="0" algn="ctr" rtl="0">
              <a:spcBef>
                <a:spcPts val="0"/>
              </a:spcBef>
              <a:spcAft>
                <a:spcPts val="0"/>
              </a:spcAft>
              <a:buNone/>
            </a:pPr>
            <a:endParaRPr sz="1000">
              <a:solidFill>
                <a:srgbClr val="5A5A5A"/>
              </a:solidFill>
              <a:latin typeface="Arial"/>
              <a:ea typeface="Arial"/>
              <a:cs typeface="Arial"/>
              <a:sym typeface="Arial"/>
            </a:endParaRPr>
          </a:p>
        </p:txBody>
      </p:sp>
      <p:sp>
        <p:nvSpPr>
          <p:cNvPr id="237" name="Google Shape;237;p35"/>
          <p:cNvSpPr/>
          <p:nvPr/>
        </p:nvSpPr>
        <p:spPr>
          <a:xfrm>
            <a:off x="4824443" y="3086453"/>
            <a:ext cx="1549232" cy="1409902"/>
          </a:xfrm>
          <a:custGeom>
            <a:avLst/>
            <a:gdLst/>
            <a:ahLst/>
            <a:cxnLst/>
            <a:rect l="l" t="t" r="r" b="b"/>
            <a:pathLst>
              <a:path w="1418" h="1384" extrusionOk="0">
                <a:moveTo>
                  <a:pt x="1306" y="389"/>
                </a:moveTo>
                <a:lnTo>
                  <a:pt x="1300" y="387"/>
                </a:lnTo>
                <a:lnTo>
                  <a:pt x="1296" y="382"/>
                </a:lnTo>
                <a:lnTo>
                  <a:pt x="1287" y="381"/>
                </a:lnTo>
                <a:lnTo>
                  <a:pt x="1237" y="354"/>
                </a:lnTo>
                <a:lnTo>
                  <a:pt x="1233" y="356"/>
                </a:lnTo>
                <a:lnTo>
                  <a:pt x="1218" y="361"/>
                </a:lnTo>
                <a:lnTo>
                  <a:pt x="1195" y="358"/>
                </a:lnTo>
                <a:lnTo>
                  <a:pt x="1186" y="358"/>
                </a:lnTo>
                <a:lnTo>
                  <a:pt x="1179" y="359"/>
                </a:lnTo>
                <a:lnTo>
                  <a:pt x="1161" y="366"/>
                </a:lnTo>
                <a:lnTo>
                  <a:pt x="1138" y="367"/>
                </a:lnTo>
                <a:lnTo>
                  <a:pt x="1131" y="371"/>
                </a:lnTo>
                <a:lnTo>
                  <a:pt x="1115" y="385"/>
                </a:lnTo>
                <a:lnTo>
                  <a:pt x="1098" y="373"/>
                </a:lnTo>
                <a:lnTo>
                  <a:pt x="1088" y="367"/>
                </a:lnTo>
                <a:lnTo>
                  <a:pt x="1088" y="365"/>
                </a:lnTo>
                <a:lnTo>
                  <a:pt x="1086" y="363"/>
                </a:lnTo>
                <a:lnTo>
                  <a:pt x="1078" y="362"/>
                </a:lnTo>
                <a:lnTo>
                  <a:pt x="1074" y="367"/>
                </a:lnTo>
                <a:lnTo>
                  <a:pt x="1069" y="368"/>
                </a:lnTo>
                <a:lnTo>
                  <a:pt x="1058" y="364"/>
                </a:lnTo>
                <a:lnTo>
                  <a:pt x="1056" y="355"/>
                </a:lnTo>
                <a:lnTo>
                  <a:pt x="1052" y="355"/>
                </a:lnTo>
                <a:lnTo>
                  <a:pt x="1042" y="361"/>
                </a:lnTo>
                <a:lnTo>
                  <a:pt x="1034" y="372"/>
                </a:lnTo>
                <a:lnTo>
                  <a:pt x="1035" y="378"/>
                </a:lnTo>
                <a:lnTo>
                  <a:pt x="1028" y="383"/>
                </a:lnTo>
                <a:lnTo>
                  <a:pt x="1024" y="375"/>
                </a:lnTo>
                <a:lnTo>
                  <a:pt x="1027" y="365"/>
                </a:lnTo>
                <a:lnTo>
                  <a:pt x="1025" y="360"/>
                </a:lnTo>
                <a:lnTo>
                  <a:pt x="1017" y="360"/>
                </a:lnTo>
                <a:lnTo>
                  <a:pt x="1005" y="367"/>
                </a:lnTo>
                <a:lnTo>
                  <a:pt x="1001" y="367"/>
                </a:lnTo>
                <a:lnTo>
                  <a:pt x="976" y="350"/>
                </a:lnTo>
                <a:lnTo>
                  <a:pt x="968" y="352"/>
                </a:lnTo>
                <a:lnTo>
                  <a:pt x="964" y="365"/>
                </a:lnTo>
                <a:lnTo>
                  <a:pt x="944" y="361"/>
                </a:lnTo>
                <a:lnTo>
                  <a:pt x="944" y="348"/>
                </a:lnTo>
                <a:lnTo>
                  <a:pt x="940" y="346"/>
                </a:lnTo>
                <a:lnTo>
                  <a:pt x="929" y="336"/>
                </a:lnTo>
                <a:lnTo>
                  <a:pt x="928" y="331"/>
                </a:lnTo>
                <a:lnTo>
                  <a:pt x="901" y="328"/>
                </a:lnTo>
                <a:lnTo>
                  <a:pt x="894" y="336"/>
                </a:lnTo>
                <a:lnTo>
                  <a:pt x="883" y="331"/>
                </a:lnTo>
                <a:lnTo>
                  <a:pt x="877" y="321"/>
                </a:lnTo>
                <a:lnTo>
                  <a:pt x="869" y="323"/>
                </a:lnTo>
                <a:lnTo>
                  <a:pt x="867" y="325"/>
                </a:lnTo>
                <a:lnTo>
                  <a:pt x="861" y="325"/>
                </a:lnTo>
                <a:lnTo>
                  <a:pt x="850" y="320"/>
                </a:lnTo>
                <a:lnTo>
                  <a:pt x="822" y="315"/>
                </a:lnTo>
                <a:lnTo>
                  <a:pt x="819" y="313"/>
                </a:lnTo>
                <a:lnTo>
                  <a:pt x="814" y="303"/>
                </a:lnTo>
                <a:lnTo>
                  <a:pt x="815" y="298"/>
                </a:lnTo>
                <a:lnTo>
                  <a:pt x="811" y="292"/>
                </a:lnTo>
                <a:lnTo>
                  <a:pt x="799" y="286"/>
                </a:lnTo>
                <a:lnTo>
                  <a:pt x="793" y="292"/>
                </a:lnTo>
                <a:lnTo>
                  <a:pt x="771" y="294"/>
                </a:lnTo>
                <a:lnTo>
                  <a:pt x="764" y="291"/>
                </a:lnTo>
                <a:lnTo>
                  <a:pt x="749" y="271"/>
                </a:lnTo>
                <a:lnTo>
                  <a:pt x="743" y="267"/>
                </a:lnTo>
                <a:lnTo>
                  <a:pt x="733" y="265"/>
                </a:lnTo>
                <a:lnTo>
                  <a:pt x="741" y="18"/>
                </a:lnTo>
                <a:lnTo>
                  <a:pt x="436" y="0"/>
                </a:lnTo>
                <a:lnTo>
                  <a:pt x="430" y="0"/>
                </a:lnTo>
                <a:lnTo>
                  <a:pt x="384" y="576"/>
                </a:lnTo>
                <a:lnTo>
                  <a:pt x="3" y="539"/>
                </a:lnTo>
                <a:lnTo>
                  <a:pt x="0" y="542"/>
                </a:lnTo>
                <a:lnTo>
                  <a:pt x="3" y="545"/>
                </a:lnTo>
                <a:lnTo>
                  <a:pt x="5" y="549"/>
                </a:lnTo>
                <a:lnTo>
                  <a:pt x="0" y="555"/>
                </a:lnTo>
                <a:lnTo>
                  <a:pt x="5" y="566"/>
                </a:lnTo>
                <a:lnTo>
                  <a:pt x="6" y="568"/>
                </a:lnTo>
                <a:lnTo>
                  <a:pt x="26" y="581"/>
                </a:lnTo>
                <a:lnTo>
                  <a:pt x="31" y="594"/>
                </a:lnTo>
                <a:lnTo>
                  <a:pt x="39" y="611"/>
                </a:lnTo>
                <a:lnTo>
                  <a:pt x="59" y="624"/>
                </a:lnTo>
                <a:lnTo>
                  <a:pt x="118" y="695"/>
                </a:lnTo>
                <a:lnTo>
                  <a:pt x="168" y="735"/>
                </a:lnTo>
                <a:lnTo>
                  <a:pt x="171" y="742"/>
                </a:lnTo>
                <a:lnTo>
                  <a:pt x="175" y="751"/>
                </a:lnTo>
                <a:lnTo>
                  <a:pt x="174" y="762"/>
                </a:lnTo>
                <a:lnTo>
                  <a:pt x="178" y="769"/>
                </a:lnTo>
                <a:lnTo>
                  <a:pt x="189" y="787"/>
                </a:lnTo>
                <a:lnTo>
                  <a:pt x="188" y="826"/>
                </a:lnTo>
                <a:lnTo>
                  <a:pt x="191" y="840"/>
                </a:lnTo>
                <a:lnTo>
                  <a:pt x="209" y="868"/>
                </a:lnTo>
                <a:lnTo>
                  <a:pt x="283" y="923"/>
                </a:lnTo>
                <a:lnTo>
                  <a:pt x="335" y="955"/>
                </a:lnTo>
                <a:lnTo>
                  <a:pt x="349" y="957"/>
                </a:lnTo>
                <a:lnTo>
                  <a:pt x="358" y="952"/>
                </a:lnTo>
                <a:lnTo>
                  <a:pt x="370" y="938"/>
                </a:lnTo>
                <a:lnTo>
                  <a:pt x="379" y="931"/>
                </a:lnTo>
                <a:lnTo>
                  <a:pt x="400" y="881"/>
                </a:lnTo>
                <a:lnTo>
                  <a:pt x="411" y="865"/>
                </a:lnTo>
                <a:lnTo>
                  <a:pt x="419" y="861"/>
                </a:lnTo>
                <a:lnTo>
                  <a:pt x="436" y="866"/>
                </a:lnTo>
                <a:lnTo>
                  <a:pt x="441" y="865"/>
                </a:lnTo>
                <a:lnTo>
                  <a:pt x="444" y="857"/>
                </a:lnTo>
                <a:lnTo>
                  <a:pt x="449" y="852"/>
                </a:lnTo>
                <a:lnTo>
                  <a:pt x="459" y="855"/>
                </a:lnTo>
                <a:lnTo>
                  <a:pt x="467" y="861"/>
                </a:lnTo>
                <a:lnTo>
                  <a:pt x="497" y="865"/>
                </a:lnTo>
                <a:lnTo>
                  <a:pt x="504" y="869"/>
                </a:lnTo>
                <a:lnTo>
                  <a:pt x="524" y="875"/>
                </a:lnTo>
                <a:lnTo>
                  <a:pt x="533" y="870"/>
                </a:lnTo>
                <a:lnTo>
                  <a:pt x="555" y="884"/>
                </a:lnTo>
                <a:lnTo>
                  <a:pt x="560" y="896"/>
                </a:lnTo>
                <a:lnTo>
                  <a:pt x="564" y="898"/>
                </a:lnTo>
                <a:lnTo>
                  <a:pt x="567" y="903"/>
                </a:lnTo>
                <a:lnTo>
                  <a:pt x="570" y="905"/>
                </a:lnTo>
                <a:lnTo>
                  <a:pt x="581" y="910"/>
                </a:lnTo>
                <a:lnTo>
                  <a:pt x="594" y="929"/>
                </a:lnTo>
                <a:lnTo>
                  <a:pt x="615" y="947"/>
                </a:lnTo>
                <a:lnTo>
                  <a:pt x="627" y="964"/>
                </a:lnTo>
                <a:lnTo>
                  <a:pt x="627" y="972"/>
                </a:lnTo>
                <a:lnTo>
                  <a:pt x="661" y="1052"/>
                </a:lnTo>
                <a:lnTo>
                  <a:pt x="666" y="1066"/>
                </a:lnTo>
                <a:lnTo>
                  <a:pt x="702" y="1108"/>
                </a:lnTo>
                <a:lnTo>
                  <a:pt x="705" y="1118"/>
                </a:lnTo>
                <a:lnTo>
                  <a:pt x="730" y="1144"/>
                </a:lnTo>
                <a:lnTo>
                  <a:pt x="737" y="1149"/>
                </a:lnTo>
                <a:lnTo>
                  <a:pt x="746" y="1161"/>
                </a:lnTo>
                <a:lnTo>
                  <a:pt x="749" y="1168"/>
                </a:lnTo>
                <a:lnTo>
                  <a:pt x="747" y="1194"/>
                </a:lnTo>
                <a:lnTo>
                  <a:pt x="755" y="1205"/>
                </a:lnTo>
                <a:lnTo>
                  <a:pt x="758" y="1235"/>
                </a:lnTo>
                <a:lnTo>
                  <a:pt x="766" y="1244"/>
                </a:lnTo>
                <a:lnTo>
                  <a:pt x="792" y="1294"/>
                </a:lnTo>
                <a:lnTo>
                  <a:pt x="795" y="1309"/>
                </a:lnTo>
                <a:lnTo>
                  <a:pt x="812" y="1310"/>
                </a:lnTo>
                <a:lnTo>
                  <a:pt x="832" y="1323"/>
                </a:lnTo>
                <a:lnTo>
                  <a:pt x="856" y="1331"/>
                </a:lnTo>
                <a:lnTo>
                  <a:pt x="891" y="1353"/>
                </a:lnTo>
                <a:lnTo>
                  <a:pt x="941" y="1357"/>
                </a:lnTo>
                <a:lnTo>
                  <a:pt x="950" y="1360"/>
                </a:lnTo>
                <a:lnTo>
                  <a:pt x="976" y="1377"/>
                </a:lnTo>
                <a:lnTo>
                  <a:pt x="990" y="1383"/>
                </a:lnTo>
                <a:lnTo>
                  <a:pt x="1001" y="1368"/>
                </a:lnTo>
                <a:lnTo>
                  <a:pt x="1013" y="1370"/>
                </a:lnTo>
                <a:lnTo>
                  <a:pt x="1016" y="1366"/>
                </a:lnTo>
                <a:lnTo>
                  <a:pt x="1016" y="1360"/>
                </a:lnTo>
                <a:lnTo>
                  <a:pt x="1005" y="1355"/>
                </a:lnTo>
                <a:lnTo>
                  <a:pt x="1006" y="1351"/>
                </a:lnTo>
                <a:lnTo>
                  <a:pt x="995" y="1338"/>
                </a:lnTo>
                <a:lnTo>
                  <a:pt x="980" y="1278"/>
                </a:lnTo>
                <a:lnTo>
                  <a:pt x="972" y="1254"/>
                </a:lnTo>
                <a:lnTo>
                  <a:pt x="984" y="1219"/>
                </a:lnTo>
                <a:lnTo>
                  <a:pt x="983" y="1207"/>
                </a:lnTo>
                <a:lnTo>
                  <a:pt x="979" y="1205"/>
                </a:lnTo>
                <a:lnTo>
                  <a:pt x="976" y="1204"/>
                </a:lnTo>
                <a:lnTo>
                  <a:pt x="974" y="1201"/>
                </a:lnTo>
                <a:lnTo>
                  <a:pt x="974" y="1199"/>
                </a:lnTo>
                <a:lnTo>
                  <a:pt x="977" y="1197"/>
                </a:lnTo>
                <a:lnTo>
                  <a:pt x="992" y="1186"/>
                </a:lnTo>
                <a:lnTo>
                  <a:pt x="1002" y="1153"/>
                </a:lnTo>
                <a:lnTo>
                  <a:pt x="994" y="1151"/>
                </a:lnTo>
                <a:lnTo>
                  <a:pt x="991" y="1134"/>
                </a:lnTo>
                <a:lnTo>
                  <a:pt x="999" y="1125"/>
                </a:lnTo>
                <a:lnTo>
                  <a:pt x="1010" y="1133"/>
                </a:lnTo>
                <a:lnTo>
                  <a:pt x="1028" y="1120"/>
                </a:lnTo>
                <a:lnTo>
                  <a:pt x="1033" y="1102"/>
                </a:lnTo>
                <a:lnTo>
                  <a:pt x="1024" y="1096"/>
                </a:lnTo>
                <a:lnTo>
                  <a:pt x="1028" y="1088"/>
                </a:lnTo>
                <a:lnTo>
                  <a:pt x="1033" y="1089"/>
                </a:lnTo>
                <a:lnTo>
                  <a:pt x="1037" y="1090"/>
                </a:lnTo>
                <a:lnTo>
                  <a:pt x="1041" y="1086"/>
                </a:lnTo>
                <a:lnTo>
                  <a:pt x="1047" y="1089"/>
                </a:lnTo>
                <a:lnTo>
                  <a:pt x="1054" y="1089"/>
                </a:lnTo>
                <a:lnTo>
                  <a:pt x="1058" y="1086"/>
                </a:lnTo>
                <a:lnTo>
                  <a:pt x="1059" y="1083"/>
                </a:lnTo>
                <a:lnTo>
                  <a:pt x="1059" y="1069"/>
                </a:lnTo>
                <a:lnTo>
                  <a:pt x="1062" y="1064"/>
                </a:lnTo>
                <a:lnTo>
                  <a:pt x="1066" y="1064"/>
                </a:lnTo>
                <a:lnTo>
                  <a:pt x="1069" y="1066"/>
                </a:lnTo>
                <a:lnTo>
                  <a:pt x="1073" y="1067"/>
                </a:lnTo>
                <a:lnTo>
                  <a:pt x="1100" y="1060"/>
                </a:lnTo>
                <a:lnTo>
                  <a:pt x="1103" y="1058"/>
                </a:lnTo>
                <a:lnTo>
                  <a:pt x="1104" y="1054"/>
                </a:lnTo>
                <a:lnTo>
                  <a:pt x="1102" y="1052"/>
                </a:lnTo>
                <a:lnTo>
                  <a:pt x="1088" y="1043"/>
                </a:lnTo>
                <a:lnTo>
                  <a:pt x="1088" y="1037"/>
                </a:lnTo>
                <a:lnTo>
                  <a:pt x="1113" y="1030"/>
                </a:lnTo>
                <a:lnTo>
                  <a:pt x="1117" y="1025"/>
                </a:lnTo>
                <a:lnTo>
                  <a:pt x="1125" y="1022"/>
                </a:lnTo>
                <a:lnTo>
                  <a:pt x="1126" y="1025"/>
                </a:lnTo>
                <a:lnTo>
                  <a:pt x="1123" y="1028"/>
                </a:lnTo>
                <a:lnTo>
                  <a:pt x="1127" y="1035"/>
                </a:lnTo>
                <a:lnTo>
                  <a:pt x="1131" y="1035"/>
                </a:lnTo>
                <a:lnTo>
                  <a:pt x="1136" y="1031"/>
                </a:lnTo>
                <a:lnTo>
                  <a:pt x="1174" y="1019"/>
                </a:lnTo>
                <a:lnTo>
                  <a:pt x="1239" y="976"/>
                </a:lnTo>
                <a:lnTo>
                  <a:pt x="1242" y="961"/>
                </a:lnTo>
                <a:lnTo>
                  <a:pt x="1273" y="936"/>
                </a:lnTo>
                <a:lnTo>
                  <a:pt x="1274" y="931"/>
                </a:lnTo>
                <a:lnTo>
                  <a:pt x="1261" y="913"/>
                </a:lnTo>
                <a:lnTo>
                  <a:pt x="1264" y="899"/>
                </a:lnTo>
                <a:lnTo>
                  <a:pt x="1283" y="890"/>
                </a:lnTo>
                <a:lnTo>
                  <a:pt x="1288" y="891"/>
                </a:lnTo>
                <a:lnTo>
                  <a:pt x="1285" y="906"/>
                </a:lnTo>
                <a:lnTo>
                  <a:pt x="1287" y="912"/>
                </a:lnTo>
                <a:lnTo>
                  <a:pt x="1310" y="909"/>
                </a:lnTo>
                <a:lnTo>
                  <a:pt x="1314" y="914"/>
                </a:lnTo>
                <a:lnTo>
                  <a:pt x="1360" y="895"/>
                </a:lnTo>
                <a:lnTo>
                  <a:pt x="1387" y="892"/>
                </a:lnTo>
                <a:lnTo>
                  <a:pt x="1388" y="891"/>
                </a:lnTo>
                <a:lnTo>
                  <a:pt x="1386" y="888"/>
                </a:lnTo>
                <a:lnTo>
                  <a:pt x="1382" y="884"/>
                </a:lnTo>
                <a:lnTo>
                  <a:pt x="1379" y="875"/>
                </a:lnTo>
                <a:lnTo>
                  <a:pt x="1383" y="871"/>
                </a:lnTo>
                <a:lnTo>
                  <a:pt x="1386" y="864"/>
                </a:lnTo>
                <a:lnTo>
                  <a:pt x="1394" y="855"/>
                </a:lnTo>
                <a:lnTo>
                  <a:pt x="1403" y="826"/>
                </a:lnTo>
                <a:lnTo>
                  <a:pt x="1396" y="815"/>
                </a:lnTo>
                <a:lnTo>
                  <a:pt x="1396" y="806"/>
                </a:lnTo>
                <a:lnTo>
                  <a:pt x="1398" y="800"/>
                </a:lnTo>
                <a:lnTo>
                  <a:pt x="1397" y="792"/>
                </a:lnTo>
                <a:lnTo>
                  <a:pt x="1401" y="777"/>
                </a:lnTo>
                <a:lnTo>
                  <a:pt x="1409" y="770"/>
                </a:lnTo>
                <a:lnTo>
                  <a:pt x="1413" y="758"/>
                </a:lnTo>
                <a:lnTo>
                  <a:pt x="1417" y="735"/>
                </a:lnTo>
                <a:lnTo>
                  <a:pt x="1417" y="721"/>
                </a:lnTo>
                <a:lnTo>
                  <a:pt x="1413" y="701"/>
                </a:lnTo>
                <a:lnTo>
                  <a:pt x="1405" y="688"/>
                </a:lnTo>
                <a:lnTo>
                  <a:pt x="1401" y="684"/>
                </a:lnTo>
                <a:lnTo>
                  <a:pt x="1402" y="676"/>
                </a:lnTo>
                <a:lnTo>
                  <a:pt x="1398" y="672"/>
                </a:lnTo>
                <a:lnTo>
                  <a:pt x="1393" y="660"/>
                </a:lnTo>
                <a:lnTo>
                  <a:pt x="1386" y="654"/>
                </a:lnTo>
                <a:lnTo>
                  <a:pt x="1383" y="650"/>
                </a:lnTo>
                <a:lnTo>
                  <a:pt x="1388" y="637"/>
                </a:lnTo>
                <a:lnTo>
                  <a:pt x="1379" y="618"/>
                </a:lnTo>
                <a:lnTo>
                  <a:pt x="1363" y="604"/>
                </a:lnTo>
                <a:lnTo>
                  <a:pt x="1359" y="596"/>
                </a:lnTo>
                <a:lnTo>
                  <a:pt x="1356" y="467"/>
                </a:lnTo>
                <a:lnTo>
                  <a:pt x="1355" y="400"/>
                </a:lnTo>
                <a:lnTo>
                  <a:pt x="1340" y="396"/>
                </a:lnTo>
                <a:lnTo>
                  <a:pt x="1326" y="402"/>
                </a:lnTo>
                <a:lnTo>
                  <a:pt x="1321" y="401"/>
                </a:lnTo>
                <a:lnTo>
                  <a:pt x="1306" y="389"/>
                </a:lnTo>
              </a:path>
            </a:pathLst>
          </a:custGeom>
          <a:solidFill>
            <a:srgbClr val="E3ECFB"/>
          </a:solidFill>
          <a:ln w="15875" cap="rnd" cmpd="sng">
            <a:solidFill>
              <a:srgbClr val="FFFFFF"/>
            </a:solidFill>
            <a:prstDash val="solid"/>
            <a:round/>
            <a:headEnd type="none" w="sm" len="sm"/>
            <a:tailEnd type="none" w="sm" len="sm"/>
          </a:ln>
        </p:spPr>
        <p:txBody>
          <a:bodyPr spcFirstLastPara="1" wrap="square" lIns="68575" tIns="34275" rIns="68575" bIns="34275" anchor="t" anchorCtr="0">
            <a:noAutofit/>
          </a:bodyPr>
          <a:lstStyle/>
          <a:p>
            <a:pPr marL="0" marR="0" lvl="0" indent="0" algn="ctr" rtl="0">
              <a:spcBef>
                <a:spcPts val="0"/>
              </a:spcBef>
              <a:spcAft>
                <a:spcPts val="0"/>
              </a:spcAft>
              <a:buNone/>
            </a:pPr>
            <a:endParaRPr sz="1000">
              <a:solidFill>
                <a:srgbClr val="5A5A5A"/>
              </a:solidFill>
              <a:latin typeface="Arial"/>
              <a:ea typeface="Arial"/>
              <a:cs typeface="Arial"/>
              <a:sym typeface="Arial"/>
            </a:endParaRPr>
          </a:p>
        </p:txBody>
      </p:sp>
      <p:sp>
        <p:nvSpPr>
          <p:cNvPr id="238" name="Google Shape;238;p35"/>
          <p:cNvSpPr/>
          <p:nvPr/>
        </p:nvSpPr>
        <p:spPr>
          <a:xfrm>
            <a:off x="6225838" y="3073231"/>
            <a:ext cx="556600" cy="491425"/>
          </a:xfrm>
          <a:custGeom>
            <a:avLst/>
            <a:gdLst/>
            <a:ahLst/>
            <a:cxnLst/>
            <a:rect l="l" t="t" r="r" b="b"/>
            <a:pathLst>
              <a:path w="10000" h="10000" extrusionOk="0">
                <a:moveTo>
                  <a:pt x="117" y="432"/>
                </a:moveTo>
                <a:lnTo>
                  <a:pt x="9004" y="0"/>
                </a:lnTo>
                <a:lnTo>
                  <a:pt x="8965" y="129"/>
                </a:lnTo>
                <a:cubicBezTo>
                  <a:pt x="9023" y="173"/>
                  <a:pt x="9082" y="216"/>
                  <a:pt x="9140" y="260"/>
                </a:cubicBezTo>
                <a:cubicBezTo>
                  <a:pt x="9173" y="339"/>
                  <a:pt x="9205" y="418"/>
                  <a:pt x="9238" y="497"/>
                </a:cubicBezTo>
                <a:cubicBezTo>
                  <a:pt x="9219" y="569"/>
                  <a:pt x="9200" y="640"/>
                  <a:pt x="9180" y="713"/>
                </a:cubicBezTo>
                <a:lnTo>
                  <a:pt x="8926" y="950"/>
                </a:lnTo>
                <a:lnTo>
                  <a:pt x="8672" y="1253"/>
                </a:lnTo>
                <a:cubicBezTo>
                  <a:pt x="8665" y="1318"/>
                  <a:pt x="8659" y="1382"/>
                  <a:pt x="8652" y="1447"/>
                </a:cubicBezTo>
                <a:lnTo>
                  <a:pt x="10000" y="1361"/>
                </a:lnTo>
                <a:cubicBezTo>
                  <a:pt x="9980" y="1397"/>
                  <a:pt x="9961" y="1433"/>
                  <a:pt x="9942" y="1469"/>
                </a:cubicBezTo>
                <a:cubicBezTo>
                  <a:pt x="9954" y="1519"/>
                  <a:pt x="9968" y="1569"/>
                  <a:pt x="9981" y="1620"/>
                </a:cubicBezTo>
                <a:cubicBezTo>
                  <a:pt x="9948" y="1699"/>
                  <a:pt x="9916" y="1778"/>
                  <a:pt x="9883" y="1857"/>
                </a:cubicBezTo>
                <a:lnTo>
                  <a:pt x="9630" y="2139"/>
                </a:lnTo>
                <a:cubicBezTo>
                  <a:pt x="9597" y="2333"/>
                  <a:pt x="9565" y="2528"/>
                  <a:pt x="9532" y="2722"/>
                </a:cubicBezTo>
                <a:lnTo>
                  <a:pt x="9277" y="3067"/>
                </a:lnTo>
                <a:cubicBezTo>
                  <a:pt x="9297" y="3196"/>
                  <a:pt x="9317" y="3326"/>
                  <a:pt x="9337" y="3456"/>
                </a:cubicBezTo>
                <a:cubicBezTo>
                  <a:pt x="9330" y="3621"/>
                  <a:pt x="9324" y="3787"/>
                  <a:pt x="9317" y="3953"/>
                </a:cubicBezTo>
                <a:lnTo>
                  <a:pt x="9238" y="3975"/>
                </a:lnTo>
                <a:lnTo>
                  <a:pt x="9024" y="4190"/>
                </a:lnTo>
                <a:cubicBezTo>
                  <a:pt x="9011" y="4247"/>
                  <a:pt x="8998" y="4305"/>
                  <a:pt x="8985" y="4363"/>
                </a:cubicBezTo>
                <a:lnTo>
                  <a:pt x="8614" y="4730"/>
                </a:lnTo>
                <a:cubicBezTo>
                  <a:pt x="8568" y="4874"/>
                  <a:pt x="8523" y="5018"/>
                  <a:pt x="8477" y="5162"/>
                </a:cubicBezTo>
                <a:cubicBezTo>
                  <a:pt x="8484" y="5307"/>
                  <a:pt x="8490" y="5450"/>
                  <a:pt x="8497" y="5594"/>
                </a:cubicBezTo>
                <a:cubicBezTo>
                  <a:pt x="8477" y="5673"/>
                  <a:pt x="8457" y="5753"/>
                  <a:pt x="8437" y="5832"/>
                </a:cubicBezTo>
                <a:lnTo>
                  <a:pt x="8086" y="6091"/>
                </a:lnTo>
                <a:lnTo>
                  <a:pt x="7832" y="6501"/>
                </a:lnTo>
                <a:lnTo>
                  <a:pt x="7715" y="6610"/>
                </a:lnTo>
                <a:lnTo>
                  <a:pt x="7715" y="6976"/>
                </a:lnTo>
                <a:cubicBezTo>
                  <a:pt x="7656" y="7055"/>
                  <a:pt x="7598" y="7135"/>
                  <a:pt x="7539" y="7214"/>
                </a:cubicBezTo>
                <a:lnTo>
                  <a:pt x="7539" y="7494"/>
                </a:lnTo>
                <a:cubicBezTo>
                  <a:pt x="7500" y="7610"/>
                  <a:pt x="7461" y="7725"/>
                  <a:pt x="7422" y="7840"/>
                </a:cubicBezTo>
                <a:cubicBezTo>
                  <a:pt x="7357" y="7970"/>
                  <a:pt x="7291" y="8099"/>
                  <a:pt x="7226" y="8229"/>
                </a:cubicBezTo>
                <a:cubicBezTo>
                  <a:pt x="7252" y="8366"/>
                  <a:pt x="7279" y="8503"/>
                  <a:pt x="7304" y="8640"/>
                </a:cubicBezTo>
                <a:lnTo>
                  <a:pt x="7481" y="8878"/>
                </a:lnTo>
                <a:cubicBezTo>
                  <a:pt x="7494" y="8964"/>
                  <a:pt x="7506" y="9050"/>
                  <a:pt x="7519" y="9136"/>
                </a:cubicBezTo>
                <a:cubicBezTo>
                  <a:pt x="7545" y="9165"/>
                  <a:pt x="7572" y="9194"/>
                  <a:pt x="7598" y="9223"/>
                </a:cubicBezTo>
                <a:cubicBezTo>
                  <a:pt x="7592" y="9266"/>
                  <a:pt x="7585" y="9309"/>
                  <a:pt x="7579" y="9353"/>
                </a:cubicBezTo>
                <a:cubicBezTo>
                  <a:pt x="7540" y="9382"/>
                  <a:pt x="7500" y="9410"/>
                  <a:pt x="7461" y="9439"/>
                </a:cubicBezTo>
                <a:lnTo>
                  <a:pt x="7422" y="9676"/>
                </a:lnTo>
                <a:cubicBezTo>
                  <a:pt x="7428" y="9726"/>
                  <a:pt x="7435" y="9778"/>
                  <a:pt x="7441" y="9828"/>
                </a:cubicBezTo>
                <a:lnTo>
                  <a:pt x="1425" y="10000"/>
                </a:lnTo>
                <a:cubicBezTo>
                  <a:pt x="1419" y="9518"/>
                  <a:pt x="1412" y="9035"/>
                  <a:pt x="1406" y="8553"/>
                </a:cubicBezTo>
                <a:lnTo>
                  <a:pt x="1113" y="8467"/>
                </a:lnTo>
                <a:lnTo>
                  <a:pt x="840" y="8597"/>
                </a:lnTo>
                <a:cubicBezTo>
                  <a:pt x="807" y="8590"/>
                  <a:pt x="774" y="8582"/>
                  <a:pt x="742" y="8575"/>
                </a:cubicBezTo>
                <a:lnTo>
                  <a:pt x="449" y="8315"/>
                </a:lnTo>
                <a:cubicBezTo>
                  <a:pt x="461" y="6696"/>
                  <a:pt x="416" y="5075"/>
                  <a:pt x="429" y="3456"/>
                </a:cubicBezTo>
                <a:cubicBezTo>
                  <a:pt x="305" y="2447"/>
                  <a:pt x="124" y="1539"/>
                  <a:pt x="0" y="531"/>
                </a:cubicBezTo>
              </a:path>
            </a:pathLst>
          </a:custGeom>
          <a:solidFill>
            <a:schemeClr val="accent5"/>
          </a:solidFill>
          <a:ln w="15875" cap="rnd" cmpd="sng">
            <a:solidFill>
              <a:srgbClr val="FFFFFF"/>
            </a:solidFill>
            <a:prstDash val="solid"/>
            <a:round/>
            <a:headEnd type="none" w="sm" len="sm"/>
            <a:tailEnd type="none" w="sm" len="sm"/>
          </a:ln>
        </p:spPr>
        <p:txBody>
          <a:bodyPr spcFirstLastPara="1" wrap="square" lIns="68575" tIns="34275" rIns="68575" bIns="34275" anchor="t" anchorCtr="0">
            <a:noAutofit/>
          </a:bodyPr>
          <a:lstStyle/>
          <a:p>
            <a:pPr marL="0" marR="0" lvl="0" indent="0" algn="ctr" rtl="0">
              <a:spcBef>
                <a:spcPts val="0"/>
              </a:spcBef>
              <a:spcAft>
                <a:spcPts val="0"/>
              </a:spcAft>
              <a:buNone/>
            </a:pPr>
            <a:endParaRPr sz="1000">
              <a:solidFill>
                <a:srgbClr val="5A5A5A"/>
              </a:solidFill>
              <a:latin typeface="Arial"/>
              <a:ea typeface="Arial"/>
              <a:cs typeface="Arial"/>
              <a:sym typeface="Arial"/>
            </a:endParaRPr>
          </a:p>
        </p:txBody>
      </p:sp>
      <p:sp>
        <p:nvSpPr>
          <p:cNvPr id="239" name="Google Shape;239;p35"/>
          <p:cNvSpPr/>
          <p:nvPr/>
        </p:nvSpPr>
        <p:spPr>
          <a:xfrm>
            <a:off x="6298661" y="3557026"/>
            <a:ext cx="625129" cy="508802"/>
          </a:xfrm>
          <a:custGeom>
            <a:avLst/>
            <a:gdLst/>
            <a:ahLst/>
            <a:cxnLst/>
            <a:rect l="l" t="t" r="r" b="b"/>
            <a:pathLst>
              <a:path w="575" h="501" extrusionOk="0">
                <a:moveTo>
                  <a:pt x="0" y="8"/>
                </a:moveTo>
                <a:lnTo>
                  <a:pt x="308" y="0"/>
                </a:lnTo>
                <a:lnTo>
                  <a:pt x="307" y="11"/>
                </a:lnTo>
                <a:lnTo>
                  <a:pt x="321" y="36"/>
                </a:lnTo>
                <a:lnTo>
                  <a:pt x="322" y="60"/>
                </a:lnTo>
                <a:lnTo>
                  <a:pt x="329" y="74"/>
                </a:lnTo>
                <a:lnTo>
                  <a:pt x="336" y="80"/>
                </a:lnTo>
                <a:lnTo>
                  <a:pt x="337" y="92"/>
                </a:lnTo>
                <a:lnTo>
                  <a:pt x="322" y="100"/>
                </a:lnTo>
                <a:lnTo>
                  <a:pt x="319" y="105"/>
                </a:lnTo>
                <a:lnTo>
                  <a:pt x="313" y="132"/>
                </a:lnTo>
                <a:lnTo>
                  <a:pt x="293" y="163"/>
                </a:lnTo>
                <a:lnTo>
                  <a:pt x="275" y="217"/>
                </a:lnTo>
                <a:lnTo>
                  <a:pt x="274" y="256"/>
                </a:lnTo>
                <a:lnTo>
                  <a:pt x="473" y="247"/>
                </a:lnTo>
                <a:lnTo>
                  <a:pt x="478" y="253"/>
                </a:lnTo>
                <a:lnTo>
                  <a:pt x="473" y="273"/>
                </a:lnTo>
                <a:lnTo>
                  <a:pt x="473" y="302"/>
                </a:lnTo>
                <a:lnTo>
                  <a:pt x="494" y="322"/>
                </a:lnTo>
                <a:lnTo>
                  <a:pt x="499" y="347"/>
                </a:lnTo>
                <a:lnTo>
                  <a:pt x="470" y="341"/>
                </a:lnTo>
                <a:lnTo>
                  <a:pt x="444" y="329"/>
                </a:lnTo>
                <a:lnTo>
                  <a:pt x="438" y="327"/>
                </a:lnTo>
                <a:lnTo>
                  <a:pt x="430" y="331"/>
                </a:lnTo>
                <a:lnTo>
                  <a:pt x="412" y="349"/>
                </a:lnTo>
                <a:lnTo>
                  <a:pt x="410" y="358"/>
                </a:lnTo>
                <a:lnTo>
                  <a:pt x="419" y="367"/>
                </a:lnTo>
                <a:lnTo>
                  <a:pt x="428" y="370"/>
                </a:lnTo>
                <a:lnTo>
                  <a:pt x="450" y="368"/>
                </a:lnTo>
                <a:lnTo>
                  <a:pt x="462" y="360"/>
                </a:lnTo>
                <a:lnTo>
                  <a:pt x="470" y="356"/>
                </a:lnTo>
                <a:lnTo>
                  <a:pt x="483" y="356"/>
                </a:lnTo>
                <a:lnTo>
                  <a:pt x="489" y="355"/>
                </a:lnTo>
                <a:lnTo>
                  <a:pt x="490" y="359"/>
                </a:lnTo>
                <a:lnTo>
                  <a:pt x="488" y="365"/>
                </a:lnTo>
                <a:lnTo>
                  <a:pt x="479" y="372"/>
                </a:lnTo>
                <a:lnTo>
                  <a:pt x="481" y="379"/>
                </a:lnTo>
                <a:lnTo>
                  <a:pt x="489" y="384"/>
                </a:lnTo>
                <a:lnTo>
                  <a:pt x="496" y="386"/>
                </a:lnTo>
                <a:lnTo>
                  <a:pt x="501" y="382"/>
                </a:lnTo>
                <a:lnTo>
                  <a:pt x="509" y="366"/>
                </a:lnTo>
                <a:lnTo>
                  <a:pt x="531" y="357"/>
                </a:lnTo>
                <a:lnTo>
                  <a:pt x="539" y="352"/>
                </a:lnTo>
                <a:lnTo>
                  <a:pt x="545" y="352"/>
                </a:lnTo>
                <a:lnTo>
                  <a:pt x="549" y="359"/>
                </a:lnTo>
                <a:lnTo>
                  <a:pt x="546" y="368"/>
                </a:lnTo>
                <a:lnTo>
                  <a:pt x="549" y="373"/>
                </a:lnTo>
                <a:lnTo>
                  <a:pt x="548" y="381"/>
                </a:lnTo>
                <a:lnTo>
                  <a:pt x="538" y="387"/>
                </a:lnTo>
                <a:lnTo>
                  <a:pt x="522" y="409"/>
                </a:lnTo>
                <a:lnTo>
                  <a:pt x="505" y="420"/>
                </a:lnTo>
                <a:lnTo>
                  <a:pt x="505" y="432"/>
                </a:lnTo>
                <a:lnTo>
                  <a:pt x="510" y="441"/>
                </a:lnTo>
                <a:lnTo>
                  <a:pt x="532" y="454"/>
                </a:lnTo>
                <a:lnTo>
                  <a:pt x="570" y="470"/>
                </a:lnTo>
                <a:lnTo>
                  <a:pt x="574" y="477"/>
                </a:lnTo>
                <a:lnTo>
                  <a:pt x="571" y="485"/>
                </a:lnTo>
                <a:lnTo>
                  <a:pt x="564" y="487"/>
                </a:lnTo>
                <a:lnTo>
                  <a:pt x="534" y="500"/>
                </a:lnTo>
                <a:lnTo>
                  <a:pt x="531" y="475"/>
                </a:lnTo>
                <a:lnTo>
                  <a:pt x="514" y="469"/>
                </a:lnTo>
                <a:lnTo>
                  <a:pt x="482" y="455"/>
                </a:lnTo>
                <a:lnTo>
                  <a:pt x="477" y="445"/>
                </a:lnTo>
                <a:lnTo>
                  <a:pt x="471" y="440"/>
                </a:lnTo>
                <a:lnTo>
                  <a:pt x="462" y="445"/>
                </a:lnTo>
                <a:lnTo>
                  <a:pt x="457" y="468"/>
                </a:lnTo>
                <a:lnTo>
                  <a:pt x="461" y="471"/>
                </a:lnTo>
                <a:lnTo>
                  <a:pt x="461" y="476"/>
                </a:lnTo>
                <a:lnTo>
                  <a:pt x="444" y="488"/>
                </a:lnTo>
                <a:lnTo>
                  <a:pt x="438" y="486"/>
                </a:lnTo>
                <a:lnTo>
                  <a:pt x="429" y="473"/>
                </a:lnTo>
                <a:lnTo>
                  <a:pt x="423" y="472"/>
                </a:lnTo>
                <a:lnTo>
                  <a:pt x="413" y="477"/>
                </a:lnTo>
                <a:lnTo>
                  <a:pt x="407" y="471"/>
                </a:lnTo>
                <a:lnTo>
                  <a:pt x="402" y="472"/>
                </a:lnTo>
                <a:lnTo>
                  <a:pt x="387" y="488"/>
                </a:lnTo>
                <a:lnTo>
                  <a:pt x="370" y="489"/>
                </a:lnTo>
                <a:lnTo>
                  <a:pt x="364" y="485"/>
                </a:lnTo>
                <a:lnTo>
                  <a:pt x="346" y="481"/>
                </a:lnTo>
                <a:lnTo>
                  <a:pt x="320" y="448"/>
                </a:lnTo>
                <a:lnTo>
                  <a:pt x="305" y="445"/>
                </a:lnTo>
                <a:lnTo>
                  <a:pt x="290" y="438"/>
                </a:lnTo>
                <a:lnTo>
                  <a:pt x="284" y="429"/>
                </a:lnTo>
                <a:lnTo>
                  <a:pt x="280" y="428"/>
                </a:lnTo>
                <a:lnTo>
                  <a:pt x="278" y="427"/>
                </a:lnTo>
                <a:lnTo>
                  <a:pt x="277" y="424"/>
                </a:lnTo>
                <a:lnTo>
                  <a:pt x="278" y="419"/>
                </a:lnTo>
                <a:lnTo>
                  <a:pt x="271" y="416"/>
                </a:lnTo>
                <a:lnTo>
                  <a:pt x="267" y="419"/>
                </a:lnTo>
                <a:lnTo>
                  <a:pt x="255" y="416"/>
                </a:lnTo>
                <a:lnTo>
                  <a:pt x="253" y="414"/>
                </a:lnTo>
                <a:lnTo>
                  <a:pt x="251" y="406"/>
                </a:lnTo>
                <a:lnTo>
                  <a:pt x="243" y="406"/>
                </a:lnTo>
                <a:lnTo>
                  <a:pt x="222" y="425"/>
                </a:lnTo>
                <a:lnTo>
                  <a:pt x="233" y="437"/>
                </a:lnTo>
                <a:lnTo>
                  <a:pt x="229" y="439"/>
                </a:lnTo>
                <a:lnTo>
                  <a:pt x="196" y="442"/>
                </a:lnTo>
                <a:lnTo>
                  <a:pt x="138" y="431"/>
                </a:lnTo>
                <a:lnTo>
                  <a:pt x="106" y="418"/>
                </a:lnTo>
                <a:lnTo>
                  <a:pt x="30" y="429"/>
                </a:lnTo>
                <a:lnTo>
                  <a:pt x="26" y="425"/>
                </a:lnTo>
                <a:lnTo>
                  <a:pt x="23" y="416"/>
                </a:lnTo>
                <a:lnTo>
                  <a:pt x="27" y="412"/>
                </a:lnTo>
                <a:lnTo>
                  <a:pt x="30" y="405"/>
                </a:lnTo>
                <a:lnTo>
                  <a:pt x="38" y="396"/>
                </a:lnTo>
                <a:lnTo>
                  <a:pt x="47" y="367"/>
                </a:lnTo>
                <a:lnTo>
                  <a:pt x="40" y="356"/>
                </a:lnTo>
                <a:lnTo>
                  <a:pt x="40" y="347"/>
                </a:lnTo>
                <a:lnTo>
                  <a:pt x="42" y="341"/>
                </a:lnTo>
                <a:lnTo>
                  <a:pt x="41" y="333"/>
                </a:lnTo>
                <a:lnTo>
                  <a:pt x="45" y="318"/>
                </a:lnTo>
                <a:lnTo>
                  <a:pt x="53" y="311"/>
                </a:lnTo>
                <a:lnTo>
                  <a:pt x="57" y="299"/>
                </a:lnTo>
                <a:lnTo>
                  <a:pt x="61" y="276"/>
                </a:lnTo>
                <a:lnTo>
                  <a:pt x="61" y="262"/>
                </a:lnTo>
                <a:lnTo>
                  <a:pt x="57" y="242"/>
                </a:lnTo>
                <a:lnTo>
                  <a:pt x="49" y="229"/>
                </a:lnTo>
                <a:lnTo>
                  <a:pt x="45" y="225"/>
                </a:lnTo>
                <a:lnTo>
                  <a:pt x="46" y="217"/>
                </a:lnTo>
                <a:lnTo>
                  <a:pt x="42" y="213"/>
                </a:lnTo>
                <a:lnTo>
                  <a:pt x="37" y="201"/>
                </a:lnTo>
                <a:lnTo>
                  <a:pt x="30" y="195"/>
                </a:lnTo>
                <a:lnTo>
                  <a:pt x="27" y="191"/>
                </a:lnTo>
                <a:lnTo>
                  <a:pt x="32" y="178"/>
                </a:lnTo>
                <a:lnTo>
                  <a:pt x="23" y="159"/>
                </a:lnTo>
                <a:lnTo>
                  <a:pt x="7" y="145"/>
                </a:lnTo>
                <a:lnTo>
                  <a:pt x="3" y="137"/>
                </a:lnTo>
                <a:lnTo>
                  <a:pt x="0" y="8"/>
                </a:lnTo>
              </a:path>
            </a:pathLst>
          </a:custGeom>
          <a:solidFill>
            <a:srgbClr val="1B6DF1"/>
          </a:solidFill>
          <a:ln w="15875" cap="rnd" cmpd="sng">
            <a:solidFill>
              <a:srgbClr val="FFFFFF"/>
            </a:solidFill>
            <a:prstDash val="solid"/>
            <a:round/>
            <a:headEnd type="none" w="sm" len="sm"/>
            <a:tailEnd type="none" w="sm" len="sm"/>
          </a:ln>
        </p:spPr>
        <p:txBody>
          <a:bodyPr spcFirstLastPara="1" wrap="square" lIns="68575" tIns="34275" rIns="68575" bIns="34275" anchor="t" anchorCtr="0">
            <a:noAutofit/>
          </a:bodyPr>
          <a:lstStyle/>
          <a:p>
            <a:pPr marL="0" marR="0" lvl="0" indent="0" algn="ctr" rtl="0">
              <a:spcBef>
                <a:spcPts val="0"/>
              </a:spcBef>
              <a:spcAft>
                <a:spcPts val="0"/>
              </a:spcAft>
              <a:buNone/>
            </a:pPr>
            <a:endParaRPr sz="1000">
              <a:solidFill>
                <a:srgbClr val="5A5A5A"/>
              </a:solidFill>
              <a:latin typeface="Arial"/>
              <a:ea typeface="Arial"/>
              <a:cs typeface="Arial"/>
              <a:sym typeface="Arial"/>
            </a:endParaRPr>
          </a:p>
        </p:txBody>
      </p:sp>
      <p:sp>
        <p:nvSpPr>
          <p:cNvPr id="240" name="Google Shape;240;p35"/>
          <p:cNvSpPr/>
          <p:nvPr/>
        </p:nvSpPr>
        <p:spPr>
          <a:xfrm>
            <a:off x="6596548" y="3276535"/>
            <a:ext cx="388123" cy="633826"/>
          </a:xfrm>
          <a:custGeom>
            <a:avLst/>
            <a:gdLst/>
            <a:ahLst/>
            <a:cxnLst/>
            <a:rect l="l" t="t" r="r" b="b"/>
            <a:pathLst>
              <a:path w="357" h="624" extrusionOk="0">
                <a:moveTo>
                  <a:pt x="329" y="0"/>
                </a:moveTo>
                <a:lnTo>
                  <a:pt x="115" y="15"/>
                </a:lnTo>
                <a:lnTo>
                  <a:pt x="113" y="23"/>
                </a:lnTo>
                <a:lnTo>
                  <a:pt x="94" y="40"/>
                </a:lnTo>
                <a:lnTo>
                  <a:pt x="87" y="60"/>
                </a:lnTo>
                <a:lnTo>
                  <a:pt x="88" y="80"/>
                </a:lnTo>
                <a:lnTo>
                  <a:pt x="85" y="91"/>
                </a:lnTo>
                <a:lnTo>
                  <a:pt x="67" y="103"/>
                </a:lnTo>
                <a:lnTo>
                  <a:pt x="54" y="122"/>
                </a:lnTo>
                <a:lnTo>
                  <a:pt x="48" y="127"/>
                </a:lnTo>
                <a:lnTo>
                  <a:pt x="48" y="144"/>
                </a:lnTo>
                <a:lnTo>
                  <a:pt x="39" y="155"/>
                </a:lnTo>
                <a:lnTo>
                  <a:pt x="39" y="168"/>
                </a:lnTo>
                <a:lnTo>
                  <a:pt x="33" y="184"/>
                </a:lnTo>
                <a:lnTo>
                  <a:pt x="23" y="202"/>
                </a:lnTo>
                <a:lnTo>
                  <a:pt x="27" y="221"/>
                </a:lnTo>
                <a:lnTo>
                  <a:pt x="36" y="232"/>
                </a:lnTo>
                <a:lnTo>
                  <a:pt x="38" y="244"/>
                </a:lnTo>
                <a:lnTo>
                  <a:pt x="42" y="248"/>
                </a:lnTo>
                <a:lnTo>
                  <a:pt x="41" y="254"/>
                </a:lnTo>
                <a:lnTo>
                  <a:pt x="35" y="258"/>
                </a:lnTo>
                <a:lnTo>
                  <a:pt x="33" y="269"/>
                </a:lnTo>
                <a:lnTo>
                  <a:pt x="34" y="276"/>
                </a:lnTo>
                <a:lnTo>
                  <a:pt x="33" y="287"/>
                </a:lnTo>
                <a:lnTo>
                  <a:pt x="47" y="312"/>
                </a:lnTo>
                <a:lnTo>
                  <a:pt x="48" y="336"/>
                </a:lnTo>
                <a:lnTo>
                  <a:pt x="55" y="350"/>
                </a:lnTo>
                <a:lnTo>
                  <a:pt x="62" y="356"/>
                </a:lnTo>
                <a:lnTo>
                  <a:pt x="63" y="368"/>
                </a:lnTo>
                <a:lnTo>
                  <a:pt x="48" y="376"/>
                </a:lnTo>
                <a:lnTo>
                  <a:pt x="45" y="381"/>
                </a:lnTo>
                <a:lnTo>
                  <a:pt x="39" y="408"/>
                </a:lnTo>
                <a:lnTo>
                  <a:pt x="19" y="439"/>
                </a:lnTo>
                <a:lnTo>
                  <a:pt x="1" y="493"/>
                </a:lnTo>
                <a:lnTo>
                  <a:pt x="0" y="532"/>
                </a:lnTo>
                <a:lnTo>
                  <a:pt x="199" y="523"/>
                </a:lnTo>
                <a:lnTo>
                  <a:pt x="204" y="529"/>
                </a:lnTo>
                <a:lnTo>
                  <a:pt x="199" y="549"/>
                </a:lnTo>
                <a:lnTo>
                  <a:pt x="199" y="578"/>
                </a:lnTo>
                <a:lnTo>
                  <a:pt x="220" y="598"/>
                </a:lnTo>
                <a:lnTo>
                  <a:pt x="225" y="623"/>
                </a:lnTo>
                <a:lnTo>
                  <a:pt x="239" y="623"/>
                </a:lnTo>
                <a:lnTo>
                  <a:pt x="260" y="605"/>
                </a:lnTo>
                <a:lnTo>
                  <a:pt x="310" y="590"/>
                </a:lnTo>
                <a:lnTo>
                  <a:pt x="321" y="594"/>
                </a:lnTo>
                <a:lnTo>
                  <a:pt x="338" y="589"/>
                </a:lnTo>
                <a:lnTo>
                  <a:pt x="342" y="593"/>
                </a:lnTo>
                <a:lnTo>
                  <a:pt x="352" y="597"/>
                </a:lnTo>
                <a:lnTo>
                  <a:pt x="356" y="594"/>
                </a:lnTo>
                <a:lnTo>
                  <a:pt x="334" y="404"/>
                </a:lnTo>
                <a:lnTo>
                  <a:pt x="332" y="387"/>
                </a:lnTo>
                <a:lnTo>
                  <a:pt x="339" y="12"/>
                </a:lnTo>
                <a:lnTo>
                  <a:pt x="329" y="0"/>
                </a:lnTo>
              </a:path>
            </a:pathLst>
          </a:custGeom>
          <a:solidFill>
            <a:srgbClr val="1B6DF1"/>
          </a:solidFill>
          <a:ln w="15875" cap="rnd" cmpd="sng">
            <a:solidFill>
              <a:srgbClr val="FFFFFF"/>
            </a:solidFill>
            <a:prstDash val="solid"/>
            <a:round/>
            <a:headEnd type="none" w="sm" len="sm"/>
            <a:tailEnd type="none" w="sm" len="sm"/>
          </a:ln>
        </p:spPr>
        <p:txBody>
          <a:bodyPr spcFirstLastPara="1" wrap="square" lIns="68575" tIns="34275" rIns="68575" bIns="34275" anchor="t" anchorCtr="0">
            <a:noAutofit/>
          </a:bodyPr>
          <a:lstStyle/>
          <a:p>
            <a:pPr marL="0" marR="0" lvl="0" indent="0" algn="ctr" rtl="0">
              <a:spcBef>
                <a:spcPts val="0"/>
              </a:spcBef>
              <a:spcAft>
                <a:spcPts val="0"/>
              </a:spcAft>
              <a:buNone/>
            </a:pPr>
            <a:endParaRPr sz="1000">
              <a:solidFill>
                <a:srgbClr val="5A5A5A"/>
              </a:solidFill>
              <a:latin typeface="Arial"/>
              <a:ea typeface="Arial"/>
              <a:cs typeface="Arial"/>
              <a:sym typeface="Arial"/>
            </a:endParaRPr>
          </a:p>
        </p:txBody>
      </p:sp>
      <p:sp>
        <p:nvSpPr>
          <p:cNvPr id="241" name="Google Shape;241;p35"/>
          <p:cNvSpPr/>
          <p:nvPr/>
        </p:nvSpPr>
        <p:spPr>
          <a:xfrm>
            <a:off x="6954231" y="3250442"/>
            <a:ext cx="425088" cy="632739"/>
          </a:xfrm>
          <a:custGeom>
            <a:avLst/>
            <a:gdLst/>
            <a:ahLst/>
            <a:cxnLst/>
            <a:rect l="l" t="t" r="r" b="b"/>
            <a:pathLst>
              <a:path w="391" h="622" extrusionOk="0">
                <a:moveTo>
                  <a:pt x="0" y="24"/>
                </a:moveTo>
                <a:lnTo>
                  <a:pt x="10" y="36"/>
                </a:lnTo>
                <a:lnTo>
                  <a:pt x="3" y="411"/>
                </a:lnTo>
                <a:lnTo>
                  <a:pt x="5" y="428"/>
                </a:lnTo>
                <a:lnTo>
                  <a:pt x="27" y="618"/>
                </a:lnTo>
                <a:lnTo>
                  <a:pt x="32" y="614"/>
                </a:lnTo>
                <a:lnTo>
                  <a:pt x="38" y="610"/>
                </a:lnTo>
                <a:lnTo>
                  <a:pt x="55" y="616"/>
                </a:lnTo>
                <a:lnTo>
                  <a:pt x="59" y="609"/>
                </a:lnTo>
                <a:lnTo>
                  <a:pt x="62" y="581"/>
                </a:lnTo>
                <a:lnTo>
                  <a:pt x="69" y="562"/>
                </a:lnTo>
                <a:lnTo>
                  <a:pt x="80" y="581"/>
                </a:lnTo>
                <a:lnTo>
                  <a:pt x="78" y="588"/>
                </a:lnTo>
                <a:lnTo>
                  <a:pt x="84" y="603"/>
                </a:lnTo>
                <a:lnTo>
                  <a:pt x="96" y="621"/>
                </a:lnTo>
                <a:lnTo>
                  <a:pt x="107" y="621"/>
                </a:lnTo>
                <a:lnTo>
                  <a:pt x="116" y="621"/>
                </a:lnTo>
                <a:lnTo>
                  <a:pt x="129" y="606"/>
                </a:lnTo>
                <a:lnTo>
                  <a:pt x="131" y="606"/>
                </a:lnTo>
                <a:lnTo>
                  <a:pt x="138" y="600"/>
                </a:lnTo>
                <a:lnTo>
                  <a:pt x="138" y="598"/>
                </a:lnTo>
                <a:lnTo>
                  <a:pt x="136" y="594"/>
                </a:lnTo>
                <a:lnTo>
                  <a:pt x="130" y="591"/>
                </a:lnTo>
                <a:lnTo>
                  <a:pt x="130" y="588"/>
                </a:lnTo>
                <a:lnTo>
                  <a:pt x="135" y="577"/>
                </a:lnTo>
                <a:lnTo>
                  <a:pt x="133" y="572"/>
                </a:lnTo>
                <a:lnTo>
                  <a:pt x="125" y="566"/>
                </a:lnTo>
                <a:lnTo>
                  <a:pt x="122" y="566"/>
                </a:lnTo>
                <a:lnTo>
                  <a:pt x="116" y="560"/>
                </a:lnTo>
                <a:lnTo>
                  <a:pt x="108" y="548"/>
                </a:lnTo>
                <a:lnTo>
                  <a:pt x="107" y="539"/>
                </a:lnTo>
                <a:lnTo>
                  <a:pt x="110" y="536"/>
                </a:lnTo>
                <a:lnTo>
                  <a:pt x="109" y="533"/>
                </a:lnTo>
                <a:lnTo>
                  <a:pt x="109" y="528"/>
                </a:lnTo>
                <a:lnTo>
                  <a:pt x="390" y="500"/>
                </a:lnTo>
                <a:lnTo>
                  <a:pt x="389" y="492"/>
                </a:lnTo>
                <a:lnTo>
                  <a:pt x="377" y="472"/>
                </a:lnTo>
                <a:lnTo>
                  <a:pt x="378" y="439"/>
                </a:lnTo>
                <a:lnTo>
                  <a:pt x="366" y="411"/>
                </a:lnTo>
                <a:lnTo>
                  <a:pt x="363" y="389"/>
                </a:lnTo>
                <a:lnTo>
                  <a:pt x="370" y="373"/>
                </a:lnTo>
                <a:lnTo>
                  <a:pt x="370" y="356"/>
                </a:lnTo>
                <a:lnTo>
                  <a:pt x="380" y="342"/>
                </a:lnTo>
                <a:lnTo>
                  <a:pt x="381" y="339"/>
                </a:lnTo>
                <a:lnTo>
                  <a:pt x="372" y="328"/>
                </a:lnTo>
                <a:lnTo>
                  <a:pt x="375" y="316"/>
                </a:lnTo>
                <a:lnTo>
                  <a:pt x="369" y="309"/>
                </a:lnTo>
                <a:lnTo>
                  <a:pt x="359" y="303"/>
                </a:lnTo>
                <a:lnTo>
                  <a:pt x="355" y="295"/>
                </a:lnTo>
                <a:lnTo>
                  <a:pt x="350" y="276"/>
                </a:lnTo>
                <a:lnTo>
                  <a:pt x="343" y="269"/>
                </a:lnTo>
                <a:lnTo>
                  <a:pt x="267" y="0"/>
                </a:lnTo>
                <a:lnTo>
                  <a:pt x="0" y="24"/>
                </a:lnTo>
              </a:path>
            </a:pathLst>
          </a:custGeom>
          <a:solidFill>
            <a:schemeClr val="accent5"/>
          </a:solidFill>
          <a:ln w="15875" cap="rnd" cmpd="sng">
            <a:solidFill>
              <a:srgbClr val="FFFFFF"/>
            </a:solidFill>
            <a:prstDash val="solid"/>
            <a:round/>
            <a:headEnd type="none" w="sm" len="sm"/>
            <a:tailEnd type="none" w="sm" len="sm"/>
          </a:ln>
        </p:spPr>
        <p:txBody>
          <a:bodyPr spcFirstLastPara="1" wrap="square" lIns="68575" tIns="34275" rIns="68575" bIns="34275" anchor="t" anchorCtr="0">
            <a:noAutofit/>
          </a:bodyPr>
          <a:lstStyle/>
          <a:p>
            <a:pPr marL="0" marR="0" lvl="0" indent="0" algn="ctr" rtl="0">
              <a:spcBef>
                <a:spcPts val="0"/>
              </a:spcBef>
              <a:spcAft>
                <a:spcPts val="0"/>
              </a:spcAft>
              <a:buNone/>
            </a:pPr>
            <a:endParaRPr sz="1000">
              <a:solidFill>
                <a:srgbClr val="5A5A5A"/>
              </a:solidFill>
              <a:latin typeface="Arial"/>
              <a:ea typeface="Arial"/>
              <a:cs typeface="Arial"/>
              <a:sym typeface="Arial"/>
            </a:endParaRPr>
          </a:p>
        </p:txBody>
      </p:sp>
      <p:sp>
        <p:nvSpPr>
          <p:cNvPr id="242" name="Google Shape;242;p35"/>
          <p:cNvSpPr/>
          <p:nvPr/>
        </p:nvSpPr>
        <p:spPr>
          <a:xfrm>
            <a:off x="7244509" y="3217826"/>
            <a:ext cx="604472" cy="580556"/>
          </a:xfrm>
          <a:custGeom>
            <a:avLst/>
            <a:gdLst/>
            <a:ahLst/>
            <a:cxnLst/>
            <a:rect l="l" t="t" r="r" b="b"/>
            <a:pathLst>
              <a:path w="556" h="572" extrusionOk="0">
                <a:moveTo>
                  <a:pt x="0" y="33"/>
                </a:moveTo>
                <a:lnTo>
                  <a:pt x="76" y="302"/>
                </a:lnTo>
                <a:lnTo>
                  <a:pt x="83" y="309"/>
                </a:lnTo>
                <a:lnTo>
                  <a:pt x="88" y="328"/>
                </a:lnTo>
                <a:lnTo>
                  <a:pt x="92" y="336"/>
                </a:lnTo>
                <a:lnTo>
                  <a:pt x="102" y="342"/>
                </a:lnTo>
                <a:lnTo>
                  <a:pt x="108" y="349"/>
                </a:lnTo>
                <a:lnTo>
                  <a:pt x="105" y="361"/>
                </a:lnTo>
                <a:lnTo>
                  <a:pt x="114" y="372"/>
                </a:lnTo>
                <a:lnTo>
                  <a:pt x="113" y="375"/>
                </a:lnTo>
                <a:lnTo>
                  <a:pt x="103" y="389"/>
                </a:lnTo>
                <a:lnTo>
                  <a:pt x="103" y="406"/>
                </a:lnTo>
                <a:lnTo>
                  <a:pt x="96" y="422"/>
                </a:lnTo>
                <a:lnTo>
                  <a:pt x="99" y="444"/>
                </a:lnTo>
                <a:lnTo>
                  <a:pt x="111" y="472"/>
                </a:lnTo>
                <a:lnTo>
                  <a:pt x="110" y="505"/>
                </a:lnTo>
                <a:lnTo>
                  <a:pt x="122" y="525"/>
                </a:lnTo>
                <a:lnTo>
                  <a:pt x="123" y="533"/>
                </a:lnTo>
                <a:lnTo>
                  <a:pt x="125" y="539"/>
                </a:lnTo>
                <a:lnTo>
                  <a:pt x="135" y="550"/>
                </a:lnTo>
                <a:lnTo>
                  <a:pt x="134" y="558"/>
                </a:lnTo>
                <a:lnTo>
                  <a:pt x="141" y="567"/>
                </a:lnTo>
                <a:lnTo>
                  <a:pt x="432" y="549"/>
                </a:lnTo>
                <a:lnTo>
                  <a:pt x="437" y="564"/>
                </a:lnTo>
                <a:lnTo>
                  <a:pt x="441" y="570"/>
                </a:lnTo>
                <a:lnTo>
                  <a:pt x="456" y="571"/>
                </a:lnTo>
                <a:lnTo>
                  <a:pt x="459" y="556"/>
                </a:lnTo>
                <a:lnTo>
                  <a:pt x="450" y="528"/>
                </a:lnTo>
                <a:lnTo>
                  <a:pt x="451" y="519"/>
                </a:lnTo>
                <a:lnTo>
                  <a:pt x="454" y="514"/>
                </a:lnTo>
                <a:lnTo>
                  <a:pt x="463" y="508"/>
                </a:lnTo>
                <a:lnTo>
                  <a:pt x="484" y="517"/>
                </a:lnTo>
                <a:lnTo>
                  <a:pt x="502" y="518"/>
                </a:lnTo>
                <a:lnTo>
                  <a:pt x="511" y="516"/>
                </a:lnTo>
                <a:lnTo>
                  <a:pt x="508" y="494"/>
                </a:lnTo>
                <a:lnTo>
                  <a:pt x="505" y="483"/>
                </a:lnTo>
                <a:lnTo>
                  <a:pt x="505" y="469"/>
                </a:lnTo>
                <a:lnTo>
                  <a:pt x="507" y="459"/>
                </a:lnTo>
                <a:lnTo>
                  <a:pt x="522" y="414"/>
                </a:lnTo>
                <a:lnTo>
                  <a:pt x="525" y="396"/>
                </a:lnTo>
                <a:lnTo>
                  <a:pt x="531" y="378"/>
                </a:lnTo>
                <a:lnTo>
                  <a:pt x="541" y="360"/>
                </a:lnTo>
                <a:lnTo>
                  <a:pt x="550" y="351"/>
                </a:lnTo>
                <a:lnTo>
                  <a:pt x="554" y="348"/>
                </a:lnTo>
                <a:lnTo>
                  <a:pt x="555" y="343"/>
                </a:lnTo>
                <a:lnTo>
                  <a:pt x="549" y="340"/>
                </a:lnTo>
                <a:lnTo>
                  <a:pt x="549" y="338"/>
                </a:lnTo>
                <a:lnTo>
                  <a:pt x="543" y="339"/>
                </a:lnTo>
                <a:lnTo>
                  <a:pt x="529" y="337"/>
                </a:lnTo>
                <a:lnTo>
                  <a:pt x="524" y="333"/>
                </a:lnTo>
                <a:lnTo>
                  <a:pt x="521" y="328"/>
                </a:lnTo>
                <a:lnTo>
                  <a:pt x="515" y="302"/>
                </a:lnTo>
                <a:lnTo>
                  <a:pt x="501" y="284"/>
                </a:lnTo>
                <a:lnTo>
                  <a:pt x="486" y="277"/>
                </a:lnTo>
                <a:lnTo>
                  <a:pt x="478" y="251"/>
                </a:lnTo>
                <a:lnTo>
                  <a:pt x="467" y="239"/>
                </a:lnTo>
                <a:lnTo>
                  <a:pt x="463" y="225"/>
                </a:lnTo>
                <a:lnTo>
                  <a:pt x="454" y="221"/>
                </a:lnTo>
                <a:lnTo>
                  <a:pt x="436" y="214"/>
                </a:lnTo>
                <a:lnTo>
                  <a:pt x="424" y="199"/>
                </a:lnTo>
                <a:lnTo>
                  <a:pt x="413" y="191"/>
                </a:lnTo>
                <a:lnTo>
                  <a:pt x="412" y="184"/>
                </a:lnTo>
                <a:lnTo>
                  <a:pt x="406" y="172"/>
                </a:lnTo>
                <a:lnTo>
                  <a:pt x="401" y="168"/>
                </a:lnTo>
                <a:lnTo>
                  <a:pt x="384" y="161"/>
                </a:lnTo>
                <a:lnTo>
                  <a:pt x="351" y="131"/>
                </a:lnTo>
                <a:lnTo>
                  <a:pt x="336" y="126"/>
                </a:lnTo>
                <a:lnTo>
                  <a:pt x="332" y="116"/>
                </a:lnTo>
                <a:lnTo>
                  <a:pt x="318" y="104"/>
                </a:lnTo>
                <a:lnTo>
                  <a:pt x="309" y="84"/>
                </a:lnTo>
                <a:lnTo>
                  <a:pt x="298" y="73"/>
                </a:lnTo>
                <a:lnTo>
                  <a:pt x="295" y="66"/>
                </a:lnTo>
                <a:lnTo>
                  <a:pt x="274" y="63"/>
                </a:lnTo>
                <a:lnTo>
                  <a:pt x="245" y="48"/>
                </a:lnTo>
                <a:lnTo>
                  <a:pt x="237" y="40"/>
                </a:lnTo>
                <a:lnTo>
                  <a:pt x="247" y="19"/>
                </a:lnTo>
                <a:lnTo>
                  <a:pt x="254" y="13"/>
                </a:lnTo>
                <a:lnTo>
                  <a:pt x="259" y="6"/>
                </a:lnTo>
                <a:lnTo>
                  <a:pt x="260" y="1"/>
                </a:lnTo>
                <a:lnTo>
                  <a:pt x="259" y="0"/>
                </a:lnTo>
                <a:lnTo>
                  <a:pt x="104" y="21"/>
                </a:lnTo>
                <a:lnTo>
                  <a:pt x="0" y="33"/>
                </a:lnTo>
              </a:path>
            </a:pathLst>
          </a:custGeom>
          <a:solidFill>
            <a:srgbClr val="1B6DF1"/>
          </a:solidFill>
          <a:ln w="15875" cap="rnd" cmpd="sng">
            <a:solidFill>
              <a:srgbClr val="FFFFFF"/>
            </a:solidFill>
            <a:prstDash val="solid"/>
            <a:round/>
            <a:headEnd type="none" w="sm" len="sm"/>
            <a:tailEnd type="none" w="sm" len="sm"/>
          </a:ln>
        </p:spPr>
        <p:txBody>
          <a:bodyPr spcFirstLastPara="1" wrap="square" lIns="68575" tIns="34275" rIns="68575" bIns="34275" anchor="t" anchorCtr="0">
            <a:noAutofit/>
          </a:bodyPr>
          <a:lstStyle/>
          <a:p>
            <a:pPr marL="0" marR="0" lvl="0" indent="0" algn="ctr" rtl="0">
              <a:spcBef>
                <a:spcPts val="0"/>
              </a:spcBef>
              <a:spcAft>
                <a:spcPts val="0"/>
              </a:spcAft>
              <a:buNone/>
            </a:pPr>
            <a:endParaRPr sz="1000">
              <a:solidFill>
                <a:srgbClr val="5A5A5A"/>
              </a:solidFill>
              <a:latin typeface="Arial"/>
              <a:ea typeface="Arial"/>
              <a:cs typeface="Arial"/>
              <a:sym typeface="Arial"/>
            </a:endParaRPr>
          </a:p>
        </p:txBody>
      </p:sp>
      <p:sp>
        <p:nvSpPr>
          <p:cNvPr id="243" name="Google Shape;243;p35"/>
          <p:cNvSpPr/>
          <p:nvPr/>
        </p:nvSpPr>
        <p:spPr>
          <a:xfrm>
            <a:off x="7070558" y="3734237"/>
            <a:ext cx="1005641" cy="709929"/>
          </a:xfrm>
          <a:custGeom>
            <a:avLst/>
            <a:gdLst/>
            <a:ahLst/>
            <a:cxnLst/>
            <a:rect l="l" t="t" r="r" b="b"/>
            <a:pathLst>
              <a:path w="925" h="699" extrusionOk="0">
                <a:moveTo>
                  <a:pt x="283" y="25"/>
                </a:moveTo>
                <a:lnTo>
                  <a:pt x="2" y="53"/>
                </a:lnTo>
                <a:lnTo>
                  <a:pt x="2" y="58"/>
                </a:lnTo>
                <a:lnTo>
                  <a:pt x="3" y="61"/>
                </a:lnTo>
                <a:lnTo>
                  <a:pt x="0" y="64"/>
                </a:lnTo>
                <a:lnTo>
                  <a:pt x="1" y="73"/>
                </a:lnTo>
                <a:lnTo>
                  <a:pt x="9" y="85"/>
                </a:lnTo>
                <a:lnTo>
                  <a:pt x="15" y="91"/>
                </a:lnTo>
                <a:lnTo>
                  <a:pt x="18" y="91"/>
                </a:lnTo>
                <a:lnTo>
                  <a:pt x="26" y="97"/>
                </a:lnTo>
                <a:lnTo>
                  <a:pt x="28" y="102"/>
                </a:lnTo>
                <a:lnTo>
                  <a:pt x="23" y="113"/>
                </a:lnTo>
                <a:lnTo>
                  <a:pt x="23" y="116"/>
                </a:lnTo>
                <a:lnTo>
                  <a:pt x="29" y="119"/>
                </a:lnTo>
                <a:lnTo>
                  <a:pt x="31" y="123"/>
                </a:lnTo>
                <a:lnTo>
                  <a:pt x="31" y="125"/>
                </a:lnTo>
                <a:lnTo>
                  <a:pt x="24" y="131"/>
                </a:lnTo>
                <a:lnTo>
                  <a:pt x="25" y="139"/>
                </a:lnTo>
                <a:lnTo>
                  <a:pt x="27" y="140"/>
                </a:lnTo>
                <a:lnTo>
                  <a:pt x="44" y="135"/>
                </a:lnTo>
                <a:lnTo>
                  <a:pt x="50" y="131"/>
                </a:lnTo>
                <a:lnTo>
                  <a:pt x="55" y="116"/>
                </a:lnTo>
                <a:lnTo>
                  <a:pt x="58" y="111"/>
                </a:lnTo>
                <a:lnTo>
                  <a:pt x="64" y="114"/>
                </a:lnTo>
                <a:lnTo>
                  <a:pt x="70" y="114"/>
                </a:lnTo>
                <a:lnTo>
                  <a:pt x="73" y="111"/>
                </a:lnTo>
                <a:lnTo>
                  <a:pt x="78" y="112"/>
                </a:lnTo>
                <a:lnTo>
                  <a:pt x="77" y="116"/>
                </a:lnTo>
                <a:lnTo>
                  <a:pt x="66" y="126"/>
                </a:lnTo>
                <a:lnTo>
                  <a:pt x="68" y="127"/>
                </a:lnTo>
                <a:lnTo>
                  <a:pt x="77" y="123"/>
                </a:lnTo>
                <a:lnTo>
                  <a:pt x="91" y="122"/>
                </a:lnTo>
                <a:lnTo>
                  <a:pt x="140" y="106"/>
                </a:lnTo>
                <a:lnTo>
                  <a:pt x="148" y="105"/>
                </a:lnTo>
                <a:lnTo>
                  <a:pt x="148" y="110"/>
                </a:lnTo>
                <a:lnTo>
                  <a:pt x="139" y="118"/>
                </a:lnTo>
                <a:lnTo>
                  <a:pt x="144" y="119"/>
                </a:lnTo>
                <a:lnTo>
                  <a:pt x="165" y="122"/>
                </a:lnTo>
                <a:lnTo>
                  <a:pt x="186" y="130"/>
                </a:lnTo>
                <a:lnTo>
                  <a:pt x="209" y="141"/>
                </a:lnTo>
                <a:lnTo>
                  <a:pt x="215" y="143"/>
                </a:lnTo>
                <a:lnTo>
                  <a:pt x="214" y="135"/>
                </a:lnTo>
                <a:lnTo>
                  <a:pt x="219" y="131"/>
                </a:lnTo>
                <a:lnTo>
                  <a:pt x="224" y="137"/>
                </a:lnTo>
                <a:lnTo>
                  <a:pt x="236" y="142"/>
                </a:lnTo>
                <a:lnTo>
                  <a:pt x="240" y="143"/>
                </a:lnTo>
                <a:lnTo>
                  <a:pt x="240" y="146"/>
                </a:lnTo>
                <a:lnTo>
                  <a:pt x="236" y="148"/>
                </a:lnTo>
                <a:lnTo>
                  <a:pt x="238" y="153"/>
                </a:lnTo>
                <a:lnTo>
                  <a:pt x="266" y="174"/>
                </a:lnTo>
                <a:lnTo>
                  <a:pt x="268" y="181"/>
                </a:lnTo>
                <a:lnTo>
                  <a:pt x="267" y="188"/>
                </a:lnTo>
                <a:lnTo>
                  <a:pt x="264" y="192"/>
                </a:lnTo>
                <a:lnTo>
                  <a:pt x="261" y="189"/>
                </a:lnTo>
                <a:lnTo>
                  <a:pt x="259" y="184"/>
                </a:lnTo>
                <a:lnTo>
                  <a:pt x="256" y="190"/>
                </a:lnTo>
                <a:lnTo>
                  <a:pt x="259" y="195"/>
                </a:lnTo>
                <a:lnTo>
                  <a:pt x="264" y="198"/>
                </a:lnTo>
                <a:lnTo>
                  <a:pt x="303" y="187"/>
                </a:lnTo>
                <a:lnTo>
                  <a:pt x="305" y="181"/>
                </a:lnTo>
                <a:lnTo>
                  <a:pt x="319" y="180"/>
                </a:lnTo>
                <a:lnTo>
                  <a:pt x="351" y="155"/>
                </a:lnTo>
                <a:lnTo>
                  <a:pt x="372" y="154"/>
                </a:lnTo>
                <a:lnTo>
                  <a:pt x="372" y="150"/>
                </a:lnTo>
                <a:lnTo>
                  <a:pt x="369" y="144"/>
                </a:lnTo>
                <a:lnTo>
                  <a:pt x="375" y="131"/>
                </a:lnTo>
                <a:lnTo>
                  <a:pt x="409" y="126"/>
                </a:lnTo>
                <a:lnTo>
                  <a:pt x="459" y="152"/>
                </a:lnTo>
                <a:lnTo>
                  <a:pt x="461" y="159"/>
                </a:lnTo>
                <a:lnTo>
                  <a:pt x="474" y="169"/>
                </a:lnTo>
                <a:lnTo>
                  <a:pt x="484" y="187"/>
                </a:lnTo>
                <a:lnTo>
                  <a:pt x="516" y="208"/>
                </a:lnTo>
                <a:lnTo>
                  <a:pt x="520" y="218"/>
                </a:lnTo>
                <a:lnTo>
                  <a:pt x="530" y="226"/>
                </a:lnTo>
                <a:lnTo>
                  <a:pt x="554" y="226"/>
                </a:lnTo>
                <a:lnTo>
                  <a:pt x="572" y="253"/>
                </a:lnTo>
                <a:lnTo>
                  <a:pt x="578" y="257"/>
                </a:lnTo>
                <a:lnTo>
                  <a:pt x="575" y="265"/>
                </a:lnTo>
                <a:lnTo>
                  <a:pt x="583" y="294"/>
                </a:lnTo>
                <a:lnTo>
                  <a:pt x="580" y="325"/>
                </a:lnTo>
                <a:lnTo>
                  <a:pt x="573" y="358"/>
                </a:lnTo>
                <a:lnTo>
                  <a:pt x="573" y="385"/>
                </a:lnTo>
                <a:lnTo>
                  <a:pt x="577" y="394"/>
                </a:lnTo>
                <a:lnTo>
                  <a:pt x="597" y="406"/>
                </a:lnTo>
                <a:lnTo>
                  <a:pt x="603" y="396"/>
                </a:lnTo>
                <a:lnTo>
                  <a:pt x="597" y="391"/>
                </a:lnTo>
                <a:lnTo>
                  <a:pt x="591" y="374"/>
                </a:lnTo>
                <a:lnTo>
                  <a:pt x="593" y="370"/>
                </a:lnTo>
                <a:lnTo>
                  <a:pt x="603" y="368"/>
                </a:lnTo>
                <a:lnTo>
                  <a:pt x="611" y="385"/>
                </a:lnTo>
                <a:lnTo>
                  <a:pt x="616" y="384"/>
                </a:lnTo>
                <a:lnTo>
                  <a:pt x="618" y="376"/>
                </a:lnTo>
                <a:lnTo>
                  <a:pt x="622" y="375"/>
                </a:lnTo>
                <a:lnTo>
                  <a:pt x="626" y="378"/>
                </a:lnTo>
                <a:lnTo>
                  <a:pt x="626" y="386"/>
                </a:lnTo>
                <a:lnTo>
                  <a:pt x="621" y="395"/>
                </a:lnTo>
                <a:lnTo>
                  <a:pt x="615" y="403"/>
                </a:lnTo>
                <a:lnTo>
                  <a:pt x="608" y="424"/>
                </a:lnTo>
                <a:lnTo>
                  <a:pt x="603" y="427"/>
                </a:lnTo>
                <a:lnTo>
                  <a:pt x="602" y="437"/>
                </a:lnTo>
                <a:lnTo>
                  <a:pt x="610" y="445"/>
                </a:lnTo>
                <a:lnTo>
                  <a:pt x="621" y="455"/>
                </a:lnTo>
                <a:lnTo>
                  <a:pt x="638" y="493"/>
                </a:lnTo>
                <a:lnTo>
                  <a:pt x="664" y="510"/>
                </a:lnTo>
                <a:lnTo>
                  <a:pt x="667" y="509"/>
                </a:lnTo>
                <a:lnTo>
                  <a:pt x="668" y="500"/>
                </a:lnTo>
                <a:lnTo>
                  <a:pt x="677" y="500"/>
                </a:lnTo>
                <a:lnTo>
                  <a:pt x="683" y="516"/>
                </a:lnTo>
                <a:lnTo>
                  <a:pt x="683" y="525"/>
                </a:lnTo>
                <a:lnTo>
                  <a:pt x="692" y="545"/>
                </a:lnTo>
                <a:lnTo>
                  <a:pt x="703" y="552"/>
                </a:lnTo>
                <a:lnTo>
                  <a:pt x="715" y="555"/>
                </a:lnTo>
                <a:lnTo>
                  <a:pt x="735" y="609"/>
                </a:lnTo>
                <a:lnTo>
                  <a:pt x="741" y="613"/>
                </a:lnTo>
                <a:lnTo>
                  <a:pt x="767" y="618"/>
                </a:lnTo>
                <a:lnTo>
                  <a:pt x="778" y="624"/>
                </a:lnTo>
                <a:lnTo>
                  <a:pt x="809" y="662"/>
                </a:lnTo>
                <a:lnTo>
                  <a:pt x="821" y="671"/>
                </a:lnTo>
                <a:lnTo>
                  <a:pt x="827" y="671"/>
                </a:lnTo>
                <a:lnTo>
                  <a:pt x="834" y="675"/>
                </a:lnTo>
                <a:lnTo>
                  <a:pt x="836" y="683"/>
                </a:lnTo>
                <a:lnTo>
                  <a:pt x="831" y="685"/>
                </a:lnTo>
                <a:lnTo>
                  <a:pt x="825" y="682"/>
                </a:lnTo>
                <a:lnTo>
                  <a:pt x="822" y="682"/>
                </a:lnTo>
                <a:lnTo>
                  <a:pt x="818" y="685"/>
                </a:lnTo>
                <a:lnTo>
                  <a:pt x="817" y="689"/>
                </a:lnTo>
                <a:lnTo>
                  <a:pt x="821" y="694"/>
                </a:lnTo>
                <a:lnTo>
                  <a:pt x="837" y="698"/>
                </a:lnTo>
                <a:lnTo>
                  <a:pt x="844" y="693"/>
                </a:lnTo>
                <a:lnTo>
                  <a:pt x="856" y="692"/>
                </a:lnTo>
                <a:lnTo>
                  <a:pt x="901" y="674"/>
                </a:lnTo>
                <a:lnTo>
                  <a:pt x="911" y="657"/>
                </a:lnTo>
                <a:lnTo>
                  <a:pt x="911" y="652"/>
                </a:lnTo>
                <a:lnTo>
                  <a:pt x="905" y="629"/>
                </a:lnTo>
                <a:lnTo>
                  <a:pt x="906" y="617"/>
                </a:lnTo>
                <a:lnTo>
                  <a:pt x="915" y="596"/>
                </a:lnTo>
                <a:lnTo>
                  <a:pt x="924" y="598"/>
                </a:lnTo>
                <a:lnTo>
                  <a:pt x="913" y="554"/>
                </a:lnTo>
                <a:lnTo>
                  <a:pt x="917" y="532"/>
                </a:lnTo>
                <a:lnTo>
                  <a:pt x="914" y="491"/>
                </a:lnTo>
                <a:lnTo>
                  <a:pt x="905" y="457"/>
                </a:lnTo>
                <a:lnTo>
                  <a:pt x="899" y="447"/>
                </a:lnTo>
                <a:lnTo>
                  <a:pt x="869" y="406"/>
                </a:lnTo>
                <a:lnTo>
                  <a:pt x="850" y="361"/>
                </a:lnTo>
                <a:lnTo>
                  <a:pt x="825" y="329"/>
                </a:lnTo>
                <a:lnTo>
                  <a:pt x="826" y="325"/>
                </a:lnTo>
                <a:lnTo>
                  <a:pt x="825" y="318"/>
                </a:lnTo>
                <a:lnTo>
                  <a:pt x="817" y="300"/>
                </a:lnTo>
                <a:lnTo>
                  <a:pt x="816" y="292"/>
                </a:lnTo>
                <a:lnTo>
                  <a:pt x="824" y="280"/>
                </a:lnTo>
                <a:lnTo>
                  <a:pt x="824" y="276"/>
                </a:lnTo>
                <a:lnTo>
                  <a:pt x="793" y="234"/>
                </a:lnTo>
                <a:lnTo>
                  <a:pt x="775" y="216"/>
                </a:lnTo>
                <a:lnTo>
                  <a:pt x="763" y="208"/>
                </a:lnTo>
                <a:lnTo>
                  <a:pt x="761" y="203"/>
                </a:lnTo>
                <a:lnTo>
                  <a:pt x="740" y="176"/>
                </a:lnTo>
                <a:lnTo>
                  <a:pt x="714" y="129"/>
                </a:lnTo>
                <a:lnTo>
                  <a:pt x="706" y="100"/>
                </a:lnTo>
                <a:lnTo>
                  <a:pt x="690" y="61"/>
                </a:lnTo>
                <a:lnTo>
                  <a:pt x="690" y="55"/>
                </a:lnTo>
                <a:lnTo>
                  <a:pt x="683" y="49"/>
                </a:lnTo>
                <a:lnTo>
                  <a:pt x="679" y="46"/>
                </a:lnTo>
                <a:lnTo>
                  <a:pt x="675" y="17"/>
                </a:lnTo>
                <a:lnTo>
                  <a:pt x="671" y="8"/>
                </a:lnTo>
                <a:lnTo>
                  <a:pt x="662" y="10"/>
                </a:lnTo>
                <a:lnTo>
                  <a:pt x="644" y="9"/>
                </a:lnTo>
                <a:lnTo>
                  <a:pt x="623" y="0"/>
                </a:lnTo>
                <a:lnTo>
                  <a:pt x="614" y="6"/>
                </a:lnTo>
                <a:lnTo>
                  <a:pt x="611" y="11"/>
                </a:lnTo>
                <a:lnTo>
                  <a:pt x="610" y="20"/>
                </a:lnTo>
                <a:lnTo>
                  <a:pt x="619" y="48"/>
                </a:lnTo>
                <a:lnTo>
                  <a:pt x="616" y="63"/>
                </a:lnTo>
                <a:lnTo>
                  <a:pt x="601" y="62"/>
                </a:lnTo>
                <a:lnTo>
                  <a:pt x="597" y="56"/>
                </a:lnTo>
                <a:lnTo>
                  <a:pt x="592" y="41"/>
                </a:lnTo>
                <a:lnTo>
                  <a:pt x="301" y="59"/>
                </a:lnTo>
                <a:lnTo>
                  <a:pt x="294" y="50"/>
                </a:lnTo>
                <a:lnTo>
                  <a:pt x="295" y="42"/>
                </a:lnTo>
                <a:lnTo>
                  <a:pt x="285" y="31"/>
                </a:lnTo>
                <a:lnTo>
                  <a:pt x="283" y="25"/>
                </a:lnTo>
              </a:path>
            </a:pathLst>
          </a:custGeom>
          <a:solidFill>
            <a:srgbClr val="1B6DF1"/>
          </a:solidFill>
          <a:ln w="15875" cap="rnd" cmpd="sng">
            <a:solidFill>
              <a:srgbClr val="FFFFFF"/>
            </a:solidFill>
            <a:prstDash val="solid"/>
            <a:round/>
            <a:headEnd type="none" w="sm" len="sm"/>
            <a:tailEnd type="none" w="sm" len="sm"/>
          </a:ln>
        </p:spPr>
        <p:txBody>
          <a:bodyPr spcFirstLastPara="1" wrap="square" lIns="68575" tIns="34275" rIns="68575" bIns="34275" anchor="t" anchorCtr="0">
            <a:noAutofit/>
          </a:bodyPr>
          <a:lstStyle/>
          <a:p>
            <a:pPr marL="0" marR="0" lvl="0" indent="0" algn="ctr" rtl="0">
              <a:spcBef>
                <a:spcPts val="0"/>
              </a:spcBef>
              <a:spcAft>
                <a:spcPts val="0"/>
              </a:spcAft>
              <a:buNone/>
            </a:pPr>
            <a:endParaRPr sz="1000">
              <a:solidFill>
                <a:srgbClr val="5A5A5A"/>
              </a:solidFill>
              <a:latin typeface="Arial"/>
              <a:ea typeface="Arial"/>
              <a:cs typeface="Arial"/>
              <a:sym typeface="Arial"/>
            </a:endParaRPr>
          </a:p>
        </p:txBody>
      </p:sp>
      <p:sp>
        <p:nvSpPr>
          <p:cNvPr id="244" name="Google Shape;244;p35"/>
          <p:cNvSpPr/>
          <p:nvPr/>
        </p:nvSpPr>
        <p:spPr>
          <a:xfrm>
            <a:off x="7502170" y="3164554"/>
            <a:ext cx="565334" cy="398996"/>
          </a:xfrm>
          <a:custGeom>
            <a:avLst/>
            <a:gdLst/>
            <a:ahLst/>
            <a:cxnLst/>
            <a:rect l="l" t="t" r="r" b="b"/>
            <a:pathLst>
              <a:path w="520" h="393" extrusionOk="0">
                <a:moveTo>
                  <a:pt x="312" y="391"/>
                </a:moveTo>
                <a:lnTo>
                  <a:pt x="306" y="392"/>
                </a:lnTo>
                <a:lnTo>
                  <a:pt x="292" y="390"/>
                </a:lnTo>
                <a:lnTo>
                  <a:pt x="287" y="386"/>
                </a:lnTo>
                <a:lnTo>
                  <a:pt x="284" y="381"/>
                </a:lnTo>
                <a:lnTo>
                  <a:pt x="278" y="355"/>
                </a:lnTo>
                <a:lnTo>
                  <a:pt x="264" y="337"/>
                </a:lnTo>
                <a:lnTo>
                  <a:pt x="249" y="330"/>
                </a:lnTo>
                <a:lnTo>
                  <a:pt x="241" y="304"/>
                </a:lnTo>
                <a:lnTo>
                  <a:pt x="230" y="292"/>
                </a:lnTo>
                <a:lnTo>
                  <a:pt x="226" y="278"/>
                </a:lnTo>
                <a:lnTo>
                  <a:pt x="217" y="274"/>
                </a:lnTo>
                <a:lnTo>
                  <a:pt x="199" y="267"/>
                </a:lnTo>
                <a:lnTo>
                  <a:pt x="187" y="252"/>
                </a:lnTo>
                <a:lnTo>
                  <a:pt x="176" y="244"/>
                </a:lnTo>
                <a:lnTo>
                  <a:pt x="175" y="237"/>
                </a:lnTo>
                <a:lnTo>
                  <a:pt x="169" y="225"/>
                </a:lnTo>
                <a:lnTo>
                  <a:pt x="164" y="221"/>
                </a:lnTo>
                <a:lnTo>
                  <a:pt x="147" y="214"/>
                </a:lnTo>
                <a:lnTo>
                  <a:pt x="114" y="184"/>
                </a:lnTo>
                <a:lnTo>
                  <a:pt x="99" y="179"/>
                </a:lnTo>
                <a:lnTo>
                  <a:pt x="95" y="169"/>
                </a:lnTo>
                <a:lnTo>
                  <a:pt x="81" y="157"/>
                </a:lnTo>
                <a:lnTo>
                  <a:pt x="72" y="137"/>
                </a:lnTo>
                <a:lnTo>
                  <a:pt x="61" y="126"/>
                </a:lnTo>
                <a:lnTo>
                  <a:pt x="58" y="119"/>
                </a:lnTo>
                <a:lnTo>
                  <a:pt x="37" y="116"/>
                </a:lnTo>
                <a:lnTo>
                  <a:pt x="8" y="101"/>
                </a:lnTo>
                <a:lnTo>
                  <a:pt x="0" y="93"/>
                </a:lnTo>
                <a:lnTo>
                  <a:pt x="10" y="72"/>
                </a:lnTo>
                <a:lnTo>
                  <a:pt x="17" y="66"/>
                </a:lnTo>
                <a:lnTo>
                  <a:pt x="22" y="59"/>
                </a:lnTo>
                <a:lnTo>
                  <a:pt x="23" y="54"/>
                </a:lnTo>
                <a:lnTo>
                  <a:pt x="22" y="53"/>
                </a:lnTo>
                <a:lnTo>
                  <a:pt x="52" y="37"/>
                </a:lnTo>
                <a:lnTo>
                  <a:pt x="61" y="37"/>
                </a:lnTo>
                <a:lnTo>
                  <a:pt x="62" y="31"/>
                </a:lnTo>
                <a:lnTo>
                  <a:pt x="89" y="19"/>
                </a:lnTo>
                <a:lnTo>
                  <a:pt x="91" y="14"/>
                </a:lnTo>
                <a:lnTo>
                  <a:pt x="96" y="15"/>
                </a:lnTo>
                <a:lnTo>
                  <a:pt x="230" y="0"/>
                </a:lnTo>
                <a:lnTo>
                  <a:pt x="231" y="3"/>
                </a:lnTo>
                <a:lnTo>
                  <a:pt x="229" y="8"/>
                </a:lnTo>
                <a:lnTo>
                  <a:pt x="233" y="13"/>
                </a:lnTo>
                <a:lnTo>
                  <a:pt x="243" y="7"/>
                </a:lnTo>
                <a:lnTo>
                  <a:pt x="264" y="23"/>
                </a:lnTo>
                <a:lnTo>
                  <a:pt x="267" y="39"/>
                </a:lnTo>
                <a:lnTo>
                  <a:pt x="382" y="25"/>
                </a:lnTo>
                <a:lnTo>
                  <a:pt x="519" y="118"/>
                </a:lnTo>
                <a:lnTo>
                  <a:pt x="514" y="122"/>
                </a:lnTo>
                <a:lnTo>
                  <a:pt x="503" y="129"/>
                </a:lnTo>
                <a:lnTo>
                  <a:pt x="493" y="142"/>
                </a:lnTo>
                <a:lnTo>
                  <a:pt x="477" y="168"/>
                </a:lnTo>
                <a:lnTo>
                  <a:pt x="472" y="178"/>
                </a:lnTo>
                <a:lnTo>
                  <a:pt x="466" y="193"/>
                </a:lnTo>
                <a:lnTo>
                  <a:pt x="468" y="206"/>
                </a:lnTo>
                <a:lnTo>
                  <a:pt x="467" y="217"/>
                </a:lnTo>
                <a:lnTo>
                  <a:pt x="463" y="222"/>
                </a:lnTo>
                <a:lnTo>
                  <a:pt x="460" y="228"/>
                </a:lnTo>
                <a:lnTo>
                  <a:pt x="452" y="229"/>
                </a:lnTo>
                <a:lnTo>
                  <a:pt x="446" y="236"/>
                </a:lnTo>
                <a:lnTo>
                  <a:pt x="440" y="242"/>
                </a:lnTo>
                <a:lnTo>
                  <a:pt x="432" y="254"/>
                </a:lnTo>
                <a:lnTo>
                  <a:pt x="428" y="263"/>
                </a:lnTo>
                <a:lnTo>
                  <a:pt x="411" y="275"/>
                </a:lnTo>
                <a:lnTo>
                  <a:pt x="401" y="290"/>
                </a:lnTo>
                <a:lnTo>
                  <a:pt x="392" y="298"/>
                </a:lnTo>
                <a:lnTo>
                  <a:pt x="379" y="307"/>
                </a:lnTo>
                <a:lnTo>
                  <a:pt x="372" y="314"/>
                </a:lnTo>
                <a:lnTo>
                  <a:pt x="366" y="320"/>
                </a:lnTo>
                <a:lnTo>
                  <a:pt x="356" y="325"/>
                </a:lnTo>
                <a:lnTo>
                  <a:pt x="349" y="327"/>
                </a:lnTo>
                <a:lnTo>
                  <a:pt x="346" y="331"/>
                </a:lnTo>
                <a:lnTo>
                  <a:pt x="347" y="335"/>
                </a:lnTo>
                <a:lnTo>
                  <a:pt x="346" y="337"/>
                </a:lnTo>
                <a:lnTo>
                  <a:pt x="341" y="346"/>
                </a:lnTo>
                <a:lnTo>
                  <a:pt x="333" y="354"/>
                </a:lnTo>
                <a:lnTo>
                  <a:pt x="325" y="355"/>
                </a:lnTo>
                <a:lnTo>
                  <a:pt x="323" y="357"/>
                </a:lnTo>
                <a:lnTo>
                  <a:pt x="321" y="359"/>
                </a:lnTo>
                <a:lnTo>
                  <a:pt x="324" y="362"/>
                </a:lnTo>
                <a:lnTo>
                  <a:pt x="327" y="363"/>
                </a:lnTo>
                <a:lnTo>
                  <a:pt x="329" y="365"/>
                </a:lnTo>
                <a:lnTo>
                  <a:pt x="328" y="370"/>
                </a:lnTo>
                <a:lnTo>
                  <a:pt x="324" y="373"/>
                </a:lnTo>
                <a:lnTo>
                  <a:pt x="314" y="382"/>
                </a:lnTo>
                <a:lnTo>
                  <a:pt x="311" y="389"/>
                </a:lnTo>
                <a:lnTo>
                  <a:pt x="312" y="391"/>
                </a:lnTo>
              </a:path>
            </a:pathLst>
          </a:custGeom>
          <a:solidFill>
            <a:srgbClr val="1B6DF1"/>
          </a:solidFill>
          <a:ln w="15875" cap="rnd" cmpd="sng">
            <a:solidFill>
              <a:srgbClr val="FFFFFF"/>
            </a:solidFill>
            <a:prstDash val="solid"/>
            <a:round/>
            <a:headEnd type="none" w="sm" len="sm"/>
            <a:tailEnd type="none" w="sm" len="sm"/>
          </a:ln>
        </p:spPr>
        <p:txBody>
          <a:bodyPr spcFirstLastPara="1" wrap="square" lIns="68575" tIns="34275" rIns="68575" bIns="34275" anchor="t" anchorCtr="0">
            <a:noAutofit/>
          </a:bodyPr>
          <a:lstStyle/>
          <a:p>
            <a:pPr marL="0" marR="0" lvl="0" indent="0" algn="ctr" rtl="0">
              <a:spcBef>
                <a:spcPts val="0"/>
              </a:spcBef>
              <a:spcAft>
                <a:spcPts val="0"/>
              </a:spcAft>
              <a:buNone/>
            </a:pPr>
            <a:endParaRPr sz="1000">
              <a:solidFill>
                <a:srgbClr val="5A5A5A"/>
              </a:solidFill>
              <a:latin typeface="Arial"/>
              <a:ea typeface="Arial"/>
              <a:cs typeface="Arial"/>
              <a:sym typeface="Arial"/>
            </a:endParaRPr>
          </a:p>
        </p:txBody>
      </p:sp>
      <p:sp>
        <p:nvSpPr>
          <p:cNvPr id="245" name="Google Shape;245;p35"/>
          <p:cNvSpPr/>
          <p:nvPr/>
        </p:nvSpPr>
        <p:spPr>
          <a:xfrm>
            <a:off x="7357574" y="2893847"/>
            <a:ext cx="970852" cy="391385"/>
          </a:xfrm>
          <a:custGeom>
            <a:avLst/>
            <a:gdLst/>
            <a:ahLst/>
            <a:cxnLst/>
            <a:rect l="l" t="t" r="r" b="b"/>
            <a:pathLst>
              <a:path w="893" h="385" extrusionOk="0">
                <a:moveTo>
                  <a:pt x="0" y="340"/>
                </a:moveTo>
                <a:lnTo>
                  <a:pt x="3" y="310"/>
                </a:lnTo>
                <a:lnTo>
                  <a:pt x="12" y="311"/>
                </a:lnTo>
                <a:lnTo>
                  <a:pt x="17" y="309"/>
                </a:lnTo>
                <a:lnTo>
                  <a:pt x="25" y="302"/>
                </a:lnTo>
                <a:lnTo>
                  <a:pt x="26" y="294"/>
                </a:lnTo>
                <a:lnTo>
                  <a:pt x="25" y="288"/>
                </a:lnTo>
                <a:lnTo>
                  <a:pt x="28" y="280"/>
                </a:lnTo>
                <a:lnTo>
                  <a:pt x="35" y="271"/>
                </a:lnTo>
                <a:lnTo>
                  <a:pt x="57" y="262"/>
                </a:lnTo>
                <a:lnTo>
                  <a:pt x="81" y="256"/>
                </a:lnTo>
                <a:lnTo>
                  <a:pt x="105" y="235"/>
                </a:lnTo>
                <a:lnTo>
                  <a:pt x="114" y="231"/>
                </a:lnTo>
                <a:lnTo>
                  <a:pt x="129" y="218"/>
                </a:lnTo>
                <a:lnTo>
                  <a:pt x="132" y="205"/>
                </a:lnTo>
                <a:lnTo>
                  <a:pt x="135" y="204"/>
                </a:lnTo>
                <a:lnTo>
                  <a:pt x="141" y="205"/>
                </a:lnTo>
                <a:lnTo>
                  <a:pt x="145" y="200"/>
                </a:lnTo>
                <a:lnTo>
                  <a:pt x="147" y="196"/>
                </a:lnTo>
                <a:lnTo>
                  <a:pt x="155" y="188"/>
                </a:lnTo>
                <a:lnTo>
                  <a:pt x="158" y="189"/>
                </a:lnTo>
                <a:lnTo>
                  <a:pt x="164" y="194"/>
                </a:lnTo>
                <a:lnTo>
                  <a:pt x="172" y="189"/>
                </a:lnTo>
                <a:lnTo>
                  <a:pt x="174" y="185"/>
                </a:lnTo>
                <a:lnTo>
                  <a:pt x="186" y="175"/>
                </a:lnTo>
                <a:lnTo>
                  <a:pt x="195" y="172"/>
                </a:lnTo>
                <a:lnTo>
                  <a:pt x="212" y="170"/>
                </a:lnTo>
                <a:lnTo>
                  <a:pt x="229" y="142"/>
                </a:lnTo>
                <a:lnTo>
                  <a:pt x="243" y="133"/>
                </a:lnTo>
                <a:lnTo>
                  <a:pt x="243" y="125"/>
                </a:lnTo>
                <a:lnTo>
                  <a:pt x="246" y="117"/>
                </a:lnTo>
                <a:lnTo>
                  <a:pt x="244" y="108"/>
                </a:lnTo>
                <a:lnTo>
                  <a:pt x="246" y="100"/>
                </a:lnTo>
                <a:lnTo>
                  <a:pt x="247" y="96"/>
                </a:lnTo>
                <a:lnTo>
                  <a:pt x="274" y="92"/>
                </a:lnTo>
                <a:lnTo>
                  <a:pt x="273" y="96"/>
                </a:lnTo>
                <a:lnTo>
                  <a:pt x="301" y="93"/>
                </a:lnTo>
                <a:lnTo>
                  <a:pt x="312" y="91"/>
                </a:lnTo>
                <a:lnTo>
                  <a:pt x="317" y="93"/>
                </a:lnTo>
                <a:lnTo>
                  <a:pt x="584" y="48"/>
                </a:lnTo>
                <a:lnTo>
                  <a:pt x="839" y="0"/>
                </a:lnTo>
                <a:lnTo>
                  <a:pt x="843" y="4"/>
                </a:lnTo>
                <a:lnTo>
                  <a:pt x="845" y="8"/>
                </a:lnTo>
                <a:lnTo>
                  <a:pt x="852" y="13"/>
                </a:lnTo>
                <a:lnTo>
                  <a:pt x="857" y="14"/>
                </a:lnTo>
                <a:lnTo>
                  <a:pt x="861" y="20"/>
                </a:lnTo>
                <a:lnTo>
                  <a:pt x="865" y="24"/>
                </a:lnTo>
                <a:lnTo>
                  <a:pt x="870" y="37"/>
                </a:lnTo>
                <a:lnTo>
                  <a:pt x="868" y="40"/>
                </a:lnTo>
                <a:lnTo>
                  <a:pt x="869" y="42"/>
                </a:lnTo>
                <a:lnTo>
                  <a:pt x="865" y="42"/>
                </a:lnTo>
                <a:lnTo>
                  <a:pt x="863" y="38"/>
                </a:lnTo>
                <a:lnTo>
                  <a:pt x="857" y="40"/>
                </a:lnTo>
                <a:lnTo>
                  <a:pt x="851" y="40"/>
                </a:lnTo>
                <a:lnTo>
                  <a:pt x="846" y="37"/>
                </a:lnTo>
                <a:lnTo>
                  <a:pt x="842" y="39"/>
                </a:lnTo>
                <a:lnTo>
                  <a:pt x="845" y="43"/>
                </a:lnTo>
                <a:lnTo>
                  <a:pt x="844" y="47"/>
                </a:lnTo>
                <a:lnTo>
                  <a:pt x="820" y="57"/>
                </a:lnTo>
                <a:lnTo>
                  <a:pt x="815" y="63"/>
                </a:lnTo>
                <a:lnTo>
                  <a:pt x="806" y="72"/>
                </a:lnTo>
                <a:lnTo>
                  <a:pt x="791" y="74"/>
                </a:lnTo>
                <a:lnTo>
                  <a:pt x="788" y="84"/>
                </a:lnTo>
                <a:lnTo>
                  <a:pt x="788" y="87"/>
                </a:lnTo>
                <a:lnTo>
                  <a:pt x="790" y="88"/>
                </a:lnTo>
                <a:lnTo>
                  <a:pt x="797" y="86"/>
                </a:lnTo>
                <a:lnTo>
                  <a:pt x="811" y="79"/>
                </a:lnTo>
                <a:lnTo>
                  <a:pt x="828" y="75"/>
                </a:lnTo>
                <a:lnTo>
                  <a:pt x="837" y="69"/>
                </a:lnTo>
                <a:lnTo>
                  <a:pt x="852" y="69"/>
                </a:lnTo>
                <a:lnTo>
                  <a:pt x="854" y="72"/>
                </a:lnTo>
                <a:lnTo>
                  <a:pt x="852" y="81"/>
                </a:lnTo>
                <a:lnTo>
                  <a:pt x="854" y="85"/>
                </a:lnTo>
                <a:lnTo>
                  <a:pt x="858" y="88"/>
                </a:lnTo>
                <a:lnTo>
                  <a:pt x="864" y="85"/>
                </a:lnTo>
                <a:lnTo>
                  <a:pt x="866" y="81"/>
                </a:lnTo>
                <a:lnTo>
                  <a:pt x="875" y="69"/>
                </a:lnTo>
                <a:lnTo>
                  <a:pt x="882" y="69"/>
                </a:lnTo>
                <a:lnTo>
                  <a:pt x="888" y="81"/>
                </a:lnTo>
                <a:lnTo>
                  <a:pt x="889" y="102"/>
                </a:lnTo>
                <a:lnTo>
                  <a:pt x="892" y="108"/>
                </a:lnTo>
                <a:lnTo>
                  <a:pt x="892" y="111"/>
                </a:lnTo>
                <a:lnTo>
                  <a:pt x="879" y="121"/>
                </a:lnTo>
                <a:lnTo>
                  <a:pt x="875" y="130"/>
                </a:lnTo>
                <a:lnTo>
                  <a:pt x="874" y="135"/>
                </a:lnTo>
                <a:lnTo>
                  <a:pt x="863" y="143"/>
                </a:lnTo>
                <a:lnTo>
                  <a:pt x="857" y="146"/>
                </a:lnTo>
                <a:lnTo>
                  <a:pt x="849" y="151"/>
                </a:lnTo>
                <a:lnTo>
                  <a:pt x="831" y="149"/>
                </a:lnTo>
                <a:lnTo>
                  <a:pt x="826" y="147"/>
                </a:lnTo>
                <a:lnTo>
                  <a:pt x="824" y="150"/>
                </a:lnTo>
                <a:lnTo>
                  <a:pt x="822" y="150"/>
                </a:lnTo>
                <a:lnTo>
                  <a:pt x="819" y="142"/>
                </a:lnTo>
                <a:lnTo>
                  <a:pt x="819" y="138"/>
                </a:lnTo>
                <a:lnTo>
                  <a:pt x="816" y="135"/>
                </a:lnTo>
                <a:lnTo>
                  <a:pt x="812" y="134"/>
                </a:lnTo>
                <a:lnTo>
                  <a:pt x="809" y="136"/>
                </a:lnTo>
                <a:lnTo>
                  <a:pt x="811" y="152"/>
                </a:lnTo>
                <a:lnTo>
                  <a:pt x="809" y="157"/>
                </a:lnTo>
                <a:lnTo>
                  <a:pt x="807" y="154"/>
                </a:lnTo>
                <a:lnTo>
                  <a:pt x="812" y="162"/>
                </a:lnTo>
                <a:lnTo>
                  <a:pt x="819" y="162"/>
                </a:lnTo>
                <a:lnTo>
                  <a:pt x="826" y="170"/>
                </a:lnTo>
                <a:lnTo>
                  <a:pt x="821" y="179"/>
                </a:lnTo>
                <a:lnTo>
                  <a:pt x="824" y="184"/>
                </a:lnTo>
                <a:lnTo>
                  <a:pt x="805" y="208"/>
                </a:lnTo>
                <a:lnTo>
                  <a:pt x="799" y="209"/>
                </a:lnTo>
                <a:lnTo>
                  <a:pt x="788" y="206"/>
                </a:lnTo>
                <a:lnTo>
                  <a:pt x="781" y="206"/>
                </a:lnTo>
                <a:lnTo>
                  <a:pt x="779" y="209"/>
                </a:lnTo>
                <a:lnTo>
                  <a:pt x="786" y="215"/>
                </a:lnTo>
                <a:lnTo>
                  <a:pt x="807" y="213"/>
                </a:lnTo>
                <a:lnTo>
                  <a:pt x="820" y="209"/>
                </a:lnTo>
                <a:lnTo>
                  <a:pt x="839" y="200"/>
                </a:lnTo>
                <a:lnTo>
                  <a:pt x="842" y="193"/>
                </a:lnTo>
                <a:lnTo>
                  <a:pt x="846" y="195"/>
                </a:lnTo>
                <a:lnTo>
                  <a:pt x="853" y="201"/>
                </a:lnTo>
                <a:lnTo>
                  <a:pt x="846" y="217"/>
                </a:lnTo>
                <a:lnTo>
                  <a:pt x="831" y="234"/>
                </a:lnTo>
                <a:lnTo>
                  <a:pt x="813" y="238"/>
                </a:lnTo>
                <a:lnTo>
                  <a:pt x="806" y="242"/>
                </a:lnTo>
                <a:lnTo>
                  <a:pt x="785" y="244"/>
                </a:lnTo>
                <a:lnTo>
                  <a:pt x="768" y="273"/>
                </a:lnTo>
                <a:lnTo>
                  <a:pt x="760" y="275"/>
                </a:lnTo>
                <a:lnTo>
                  <a:pt x="760" y="279"/>
                </a:lnTo>
                <a:lnTo>
                  <a:pt x="762" y="279"/>
                </a:lnTo>
                <a:lnTo>
                  <a:pt x="741" y="292"/>
                </a:lnTo>
                <a:lnTo>
                  <a:pt x="730" y="306"/>
                </a:lnTo>
                <a:lnTo>
                  <a:pt x="719" y="331"/>
                </a:lnTo>
                <a:lnTo>
                  <a:pt x="713" y="361"/>
                </a:lnTo>
                <a:lnTo>
                  <a:pt x="709" y="368"/>
                </a:lnTo>
                <a:lnTo>
                  <a:pt x="698" y="373"/>
                </a:lnTo>
                <a:lnTo>
                  <a:pt x="656" y="381"/>
                </a:lnTo>
                <a:lnTo>
                  <a:pt x="652" y="384"/>
                </a:lnTo>
                <a:lnTo>
                  <a:pt x="515" y="291"/>
                </a:lnTo>
                <a:lnTo>
                  <a:pt x="400" y="305"/>
                </a:lnTo>
                <a:lnTo>
                  <a:pt x="397" y="289"/>
                </a:lnTo>
                <a:lnTo>
                  <a:pt x="376" y="273"/>
                </a:lnTo>
                <a:lnTo>
                  <a:pt x="366" y="279"/>
                </a:lnTo>
                <a:lnTo>
                  <a:pt x="362" y="274"/>
                </a:lnTo>
                <a:lnTo>
                  <a:pt x="364" y="269"/>
                </a:lnTo>
                <a:lnTo>
                  <a:pt x="363" y="266"/>
                </a:lnTo>
                <a:lnTo>
                  <a:pt x="229" y="281"/>
                </a:lnTo>
                <a:lnTo>
                  <a:pt x="224" y="280"/>
                </a:lnTo>
                <a:lnTo>
                  <a:pt x="222" y="285"/>
                </a:lnTo>
                <a:lnTo>
                  <a:pt x="195" y="297"/>
                </a:lnTo>
                <a:lnTo>
                  <a:pt x="194" y="303"/>
                </a:lnTo>
                <a:lnTo>
                  <a:pt x="185" y="303"/>
                </a:lnTo>
                <a:lnTo>
                  <a:pt x="155" y="319"/>
                </a:lnTo>
                <a:lnTo>
                  <a:pt x="0" y="340"/>
                </a:lnTo>
              </a:path>
            </a:pathLst>
          </a:custGeom>
          <a:solidFill>
            <a:srgbClr val="1B6DF1"/>
          </a:solidFill>
          <a:ln w="15875" cap="rnd" cmpd="sng">
            <a:solidFill>
              <a:srgbClr val="FFFFFF"/>
            </a:solidFill>
            <a:prstDash val="solid"/>
            <a:round/>
            <a:headEnd type="none" w="sm" len="sm"/>
            <a:tailEnd type="none" w="sm" len="sm"/>
          </a:ln>
        </p:spPr>
        <p:txBody>
          <a:bodyPr spcFirstLastPara="1" wrap="square" lIns="68575" tIns="34275" rIns="68575" bIns="34275" anchor="t" anchorCtr="0">
            <a:noAutofit/>
          </a:bodyPr>
          <a:lstStyle/>
          <a:p>
            <a:pPr marL="0" marR="0" lvl="0" indent="0" algn="ctr" rtl="0">
              <a:spcBef>
                <a:spcPts val="0"/>
              </a:spcBef>
              <a:spcAft>
                <a:spcPts val="0"/>
              </a:spcAft>
              <a:buNone/>
            </a:pPr>
            <a:endParaRPr sz="1000">
              <a:solidFill>
                <a:srgbClr val="5A5A5A"/>
              </a:solidFill>
              <a:latin typeface="Arial"/>
              <a:ea typeface="Arial"/>
              <a:cs typeface="Arial"/>
              <a:sym typeface="Arial"/>
            </a:endParaRPr>
          </a:p>
        </p:txBody>
      </p:sp>
      <p:sp>
        <p:nvSpPr>
          <p:cNvPr id="246" name="Google Shape;246;p35"/>
          <p:cNvSpPr/>
          <p:nvPr/>
        </p:nvSpPr>
        <p:spPr>
          <a:xfrm>
            <a:off x="7441288" y="2567693"/>
            <a:ext cx="840390" cy="449006"/>
          </a:xfrm>
          <a:custGeom>
            <a:avLst/>
            <a:gdLst/>
            <a:ahLst/>
            <a:cxnLst/>
            <a:rect l="l" t="t" r="r" b="b"/>
            <a:pathLst>
              <a:path w="773" h="443" extrusionOk="0">
                <a:moveTo>
                  <a:pt x="762" y="322"/>
                </a:moveTo>
                <a:lnTo>
                  <a:pt x="507" y="370"/>
                </a:lnTo>
                <a:lnTo>
                  <a:pt x="240" y="415"/>
                </a:lnTo>
                <a:lnTo>
                  <a:pt x="235" y="413"/>
                </a:lnTo>
                <a:lnTo>
                  <a:pt x="224" y="415"/>
                </a:lnTo>
                <a:lnTo>
                  <a:pt x="196" y="418"/>
                </a:lnTo>
                <a:lnTo>
                  <a:pt x="197" y="414"/>
                </a:lnTo>
                <a:lnTo>
                  <a:pt x="170" y="418"/>
                </a:lnTo>
                <a:lnTo>
                  <a:pt x="169" y="422"/>
                </a:lnTo>
                <a:lnTo>
                  <a:pt x="0" y="442"/>
                </a:lnTo>
                <a:lnTo>
                  <a:pt x="7" y="436"/>
                </a:lnTo>
                <a:lnTo>
                  <a:pt x="43" y="418"/>
                </a:lnTo>
                <a:lnTo>
                  <a:pt x="48" y="409"/>
                </a:lnTo>
                <a:lnTo>
                  <a:pt x="68" y="395"/>
                </a:lnTo>
                <a:lnTo>
                  <a:pt x="69" y="386"/>
                </a:lnTo>
                <a:lnTo>
                  <a:pt x="71" y="381"/>
                </a:lnTo>
                <a:lnTo>
                  <a:pt x="82" y="376"/>
                </a:lnTo>
                <a:lnTo>
                  <a:pt x="83" y="365"/>
                </a:lnTo>
                <a:lnTo>
                  <a:pt x="93" y="355"/>
                </a:lnTo>
                <a:lnTo>
                  <a:pt x="144" y="310"/>
                </a:lnTo>
                <a:lnTo>
                  <a:pt x="148" y="301"/>
                </a:lnTo>
                <a:lnTo>
                  <a:pt x="152" y="303"/>
                </a:lnTo>
                <a:lnTo>
                  <a:pt x="148" y="313"/>
                </a:lnTo>
                <a:lnTo>
                  <a:pt x="163" y="328"/>
                </a:lnTo>
                <a:lnTo>
                  <a:pt x="186" y="336"/>
                </a:lnTo>
                <a:lnTo>
                  <a:pt x="196" y="337"/>
                </a:lnTo>
                <a:lnTo>
                  <a:pt x="208" y="328"/>
                </a:lnTo>
                <a:lnTo>
                  <a:pt x="209" y="322"/>
                </a:lnTo>
                <a:lnTo>
                  <a:pt x="217" y="317"/>
                </a:lnTo>
                <a:lnTo>
                  <a:pt x="225" y="324"/>
                </a:lnTo>
                <a:lnTo>
                  <a:pt x="229" y="326"/>
                </a:lnTo>
                <a:lnTo>
                  <a:pt x="238" y="324"/>
                </a:lnTo>
                <a:lnTo>
                  <a:pt x="262" y="315"/>
                </a:lnTo>
                <a:lnTo>
                  <a:pt x="266" y="299"/>
                </a:lnTo>
                <a:lnTo>
                  <a:pt x="269" y="299"/>
                </a:lnTo>
                <a:lnTo>
                  <a:pt x="275" y="304"/>
                </a:lnTo>
                <a:lnTo>
                  <a:pt x="295" y="286"/>
                </a:lnTo>
                <a:lnTo>
                  <a:pt x="303" y="289"/>
                </a:lnTo>
                <a:lnTo>
                  <a:pt x="319" y="267"/>
                </a:lnTo>
                <a:lnTo>
                  <a:pt x="315" y="259"/>
                </a:lnTo>
                <a:lnTo>
                  <a:pt x="317" y="244"/>
                </a:lnTo>
                <a:lnTo>
                  <a:pt x="334" y="212"/>
                </a:lnTo>
                <a:lnTo>
                  <a:pt x="356" y="129"/>
                </a:lnTo>
                <a:lnTo>
                  <a:pt x="360" y="128"/>
                </a:lnTo>
                <a:lnTo>
                  <a:pt x="372" y="136"/>
                </a:lnTo>
                <a:lnTo>
                  <a:pt x="373" y="142"/>
                </a:lnTo>
                <a:lnTo>
                  <a:pt x="380" y="147"/>
                </a:lnTo>
                <a:lnTo>
                  <a:pt x="393" y="145"/>
                </a:lnTo>
                <a:lnTo>
                  <a:pt x="401" y="130"/>
                </a:lnTo>
                <a:lnTo>
                  <a:pt x="410" y="98"/>
                </a:lnTo>
                <a:lnTo>
                  <a:pt x="416" y="87"/>
                </a:lnTo>
                <a:lnTo>
                  <a:pt x="429" y="92"/>
                </a:lnTo>
                <a:lnTo>
                  <a:pt x="437" y="74"/>
                </a:lnTo>
                <a:lnTo>
                  <a:pt x="444" y="71"/>
                </a:lnTo>
                <a:lnTo>
                  <a:pt x="450" y="61"/>
                </a:lnTo>
                <a:lnTo>
                  <a:pt x="457" y="44"/>
                </a:lnTo>
                <a:lnTo>
                  <a:pt x="462" y="40"/>
                </a:lnTo>
                <a:lnTo>
                  <a:pt x="463" y="36"/>
                </a:lnTo>
                <a:lnTo>
                  <a:pt x="459" y="32"/>
                </a:lnTo>
                <a:lnTo>
                  <a:pt x="461" y="7"/>
                </a:lnTo>
                <a:lnTo>
                  <a:pt x="463" y="2"/>
                </a:lnTo>
                <a:lnTo>
                  <a:pt x="468" y="0"/>
                </a:lnTo>
                <a:lnTo>
                  <a:pt x="513" y="29"/>
                </a:lnTo>
                <a:lnTo>
                  <a:pt x="520" y="31"/>
                </a:lnTo>
                <a:lnTo>
                  <a:pt x="522" y="29"/>
                </a:lnTo>
                <a:lnTo>
                  <a:pt x="527" y="5"/>
                </a:lnTo>
                <a:lnTo>
                  <a:pt x="534" y="3"/>
                </a:lnTo>
                <a:lnTo>
                  <a:pt x="544" y="7"/>
                </a:lnTo>
                <a:lnTo>
                  <a:pt x="553" y="10"/>
                </a:lnTo>
                <a:lnTo>
                  <a:pt x="547" y="21"/>
                </a:lnTo>
                <a:lnTo>
                  <a:pt x="558" y="32"/>
                </a:lnTo>
                <a:lnTo>
                  <a:pt x="577" y="32"/>
                </a:lnTo>
                <a:lnTo>
                  <a:pt x="586" y="41"/>
                </a:lnTo>
                <a:lnTo>
                  <a:pt x="598" y="46"/>
                </a:lnTo>
                <a:lnTo>
                  <a:pt x="607" y="58"/>
                </a:lnTo>
                <a:lnTo>
                  <a:pt x="605" y="63"/>
                </a:lnTo>
                <a:lnTo>
                  <a:pt x="593" y="86"/>
                </a:lnTo>
                <a:lnTo>
                  <a:pt x="585" y="105"/>
                </a:lnTo>
                <a:lnTo>
                  <a:pt x="587" y="119"/>
                </a:lnTo>
                <a:lnTo>
                  <a:pt x="602" y="120"/>
                </a:lnTo>
                <a:lnTo>
                  <a:pt x="614" y="112"/>
                </a:lnTo>
                <a:lnTo>
                  <a:pt x="625" y="123"/>
                </a:lnTo>
                <a:lnTo>
                  <a:pt x="632" y="127"/>
                </a:lnTo>
                <a:lnTo>
                  <a:pt x="636" y="129"/>
                </a:lnTo>
                <a:lnTo>
                  <a:pt x="644" y="135"/>
                </a:lnTo>
                <a:lnTo>
                  <a:pt x="648" y="136"/>
                </a:lnTo>
                <a:lnTo>
                  <a:pt x="655" y="132"/>
                </a:lnTo>
                <a:lnTo>
                  <a:pt x="659" y="133"/>
                </a:lnTo>
                <a:lnTo>
                  <a:pt x="682" y="146"/>
                </a:lnTo>
                <a:lnTo>
                  <a:pt x="698" y="150"/>
                </a:lnTo>
                <a:lnTo>
                  <a:pt x="707" y="160"/>
                </a:lnTo>
                <a:lnTo>
                  <a:pt x="705" y="165"/>
                </a:lnTo>
                <a:lnTo>
                  <a:pt x="700" y="170"/>
                </a:lnTo>
                <a:lnTo>
                  <a:pt x="702" y="186"/>
                </a:lnTo>
                <a:lnTo>
                  <a:pt x="700" y="189"/>
                </a:lnTo>
                <a:lnTo>
                  <a:pt x="695" y="193"/>
                </a:lnTo>
                <a:lnTo>
                  <a:pt x="695" y="194"/>
                </a:lnTo>
                <a:lnTo>
                  <a:pt x="713" y="202"/>
                </a:lnTo>
                <a:lnTo>
                  <a:pt x="718" y="215"/>
                </a:lnTo>
                <a:lnTo>
                  <a:pt x="718" y="219"/>
                </a:lnTo>
                <a:lnTo>
                  <a:pt x="715" y="224"/>
                </a:lnTo>
                <a:lnTo>
                  <a:pt x="701" y="221"/>
                </a:lnTo>
                <a:lnTo>
                  <a:pt x="699" y="227"/>
                </a:lnTo>
                <a:lnTo>
                  <a:pt x="704" y="232"/>
                </a:lnTo>
                <a:lnTo>
                  <a:pt x="706" y="232"/>
                </a:lnTo>
                <a:lnTo>
                  <a:pt x="706" y="237"/>
                </a:lnTo>
                <a:lnTo>
                  <a:pt x="698" y="240"/>
                </a:lnTo>
                <a:lnTo>
                  <a:pt x="695" y="239"/>
                </a:lnTo>
                <a:lnTo>
                  <a:pt x="694" y="243"/>
                </a:lnTo>
                <a:lnTo>
                  <a:pt x="699" y="246"/>
                </a:lnTo>
                <a:lnTo>
                  <a:pt x="710" y="248"/>
                </a:lnTo>
                <a:lnTo>
                  <a:pt x="721" y="253"/>
                </a:lnTo>
                <a:lnTo>
                  <a:pt x="725" y="258"/>
                </a:lnTo>
                <a:lnTo>
                  <a:pt x="713" y="270"/>
                </a:lnTo>
                <a:lnTo>
                  <a:pt x="706" y="270"/>
                </a:lnTo>
                <a:lnTo>
                  <a:pt x="692" y="265"/>
                </a:lnTo>
                <a:lnTo>
                  <a:pt x="692" y="271"/>
                </a:lnTo>
                <a:lnTo>
                  <a:pt x="701" y="276"/>
                </a:lnTo>
                <a:lnTo>
                  <a:pt x="712" y="284"/>
                </a:lnTo>
                <a:lnTo>
                  <a:pt x="722" y="280"/>
                </a:lnTo>
                <a:lnTo>
                  <a:pt x="733" y="271"/>
                </a:lnTo>
                <a:lnTo>
                  <a:pt x="744" y="272"/>
                </a:lnTo>
                <a:lnTo>
                  <a:pt x="758" y="271"/>
                </a:lnTo>
                <a:lnTo>
                  <a:pt x="760" y="273"/>
                </a:lnTo>
                <a:lnTo>
                  <a:pt x="772" y="309"/>
                </a:lnTo>
                <a:lnTo>
                  <a:pt x="763" y="317"/>
                </a:lnTo>
                <a:lnTo>
                  <a:pt x="761" y="317"/>
                </a:lnTo>
                <a:lnTo>
                  <a:pt x="762" y="322"/>
                </a:lnTo>
              </a:path>
            </a:pathLst>
          </a:custGeom>
          <a:solidFill>
            <a:srgbClr val="1B6DF1"/>
          </a:solidFill>
          <a:ln w="15875" cap="rnd" cmpd="sng">
            <a:solidFill>
              <a:srgbClr val="FFFFFF"/>
            </a:solidFill>
            <a:prstDash val="solid"/>
            <a:round/>
            <a:headEnd type="none" w="sm" len="sm"/>
            <a:tailEnd type="none" w="sm" len="sm"/>
          </a:ln>
        </p:spPr>
        <p:txBody>
          <a:bodyPr spcFirstLastPara="1" wrap="square" lIns="68575" tIns="34275" rIns="68575" bIns="34275" anchor="t" anchorCtr="0">
            <a:noAutofit/>
          </a:bodyPr>
          <a:lstStyle/>
          <a:p>
            <a:pPr marL="0" marR="0" lvl="0" indent="0" algn="ctr" rtl="0">
              <a:spcBef>
                <a:spcPts val="0"/>
              </a:spcBef>
              <a:spcAft>
                <a:spcPts val="0"/>
              </a:spcAft>
              <a:buNone/>
            </a:pPr>
            <a:endParaRPr sz="1000">
              <a:solidFill>
                <a:srgbClr val="5A5A5A"/>
              </a:solidFill>
              <a:latin typeface="Arial"/>
              <a:ea typeface="Arial"/>
              <a:cs typeface="Arial"/>
              <a:sym typeface="Arial"/>
            </a:endParaRPr>
          </a:p>
        </p:txBody>
      </p:sp>
      <p:sp>
        <p:nvSpPr>
          <p:cNvPr id="247" name="Google Shape;247;p35"/>
          <p:cNvSpPr/>
          <p:nvPr/>
        </p:nvSpPr>
        <p:spPr>
          <a:xfrm>
            <a:off x="7526087" y="2458975"/>
            <a:ext cx="495755" cy="457704"/>
          </a:xfrm>
          <a:custGeom>
            <a:avLst/>
            <a:gdLst/>
            <a:ahLst/>
            <a:cxnLst/>
            <a:rect l="l" t="t" r="r" b="b"/>
            <a:pathLst>
              <a:path w="456" h="451" extrusionOk="0">
                <a:moveTo>
                  <a:pt x="154" y="2"/>
                </a:moveTo>
                <a:lnTo>
                  <a:pt x="152" y="0"/>
                </a:lnTo>
                <a:lnTo>
                  <a:pt x="145" y="6"/>
                </a:lnTo>
                <a:lnTo>
                  <a:pt x="149" y="19"/>
                </a:lnTo>
                <a:lnTo>
                  <a:pt x="136" y="31"/>
                </a:lnTo>
                <a:lnTo>
                  <a:pt x="154" y="41"/>
                </a:lnTo>
                <a:lnTo>
                  <a:pt x="147" y="87"/>
                </a:lnTo>
                <a:lnTo>
                  <a:pt x="143" y="97"/>
                </a:lnTo>
                <a:lnTo>
                  <a:pt x="143" y="107"/>
                </a:lnTo>
                <a:lnTo>
                  <a:pt x="145" y="114"/>
                </a:lnTo>
                <a:lnTo>
                  <a:pt x="146" y="129"/>
                </a:lnTo>
                <a:lnTo>
                  <a:pt x="136" y="139"/>
                </a:lnTo>
                <a:lnTo>
                  <a:pt x="130" y="142"/>
                </a:lnTo>
                <a:lnTo>
                  <a:pt x="112" y="163"/>
                </a:lnTo>
                <a:lnTo>
                  <a:pt x="111" y="168"/>
                </a:lnTo>
                <a:lnTo>
                  <a:pt x="99" y="171"/>
                </a:lnTo>
                <a:lnTo>
                  <a:pt x="91" y="169"/>
                </a:lnTo>
                <a:lnTo>
                  <a:pt x="83" y="178"/>
                </a:lnTo>
                <a:lnTo>
                  <a:pt x="82" y="183"/>
                </a:lnTo>
                <a:lnTo>
                  <a:pt x="73" y="191"/>
                </a:lnTo>
                <a:lnTo>
                  <a:pt x="64" y="214"/>
                </a:lnTo>
                <a:lnTo>
                  <a:pt x="67" y="228"/>
                </a:lnTo>
                <a:lnTo>
                  <a:pt x="56" y="242"/>
                </a:lnTo>
                <a:lnTo>
                  <a:pt x="47" y="227"/>
                </a:lnTo>
                <a:lnTo>
                  <a:pt x="40" y="227"/>
                </a:lnTo>
                <a:lnTo>
                  <a:pt x="30" y="257"/>
                </a:lnTo>
                <a:lnTo>
                  <a:pt x="31" y="272"/>
                </a:lnTo>
                <a:lnTo>
                  <a:pt x="30" y="286"/>
                </a:lnTo>
                <a:lnTo>
                  <a:pt x="23" y="291"/>
                </a:lnTo>
                <a:lnTo>
                  <a:pt x="13" y="308"/>
                </a:lnTo>
                <a:lnTo>
                  <a:pt x="0" y="310"/>
                </a:lnTo>
                <a:lnTo>
                  <a:pt x="3" y="325"/>
                </a:lnTo>
                <a:lnTo>
                  <a:pt x="3" y="336"/>
                </a:lnTo>
                <a:lnTo>
                  <a:pt x="2" y="344"/>
                </a:lnTo>
                <a:lnTo>
                  <a:pt x="4" y="352"/>
                </a:lnTo>
                <a:lnTo>
                  <a:pt x="25" y="379"/>
                </a:lnTo>
                <a:lnTo>
                  <a:pt x="38" y="399"/>
                </a:lnTo>
                <a:lnTo>
                  <a:pt x="41" y="401"/>
                </a:lnTo>
                <a:lnTo>
                  <a:pt x="45" y="400"/>
                </a:lnTo>
                <a:lnTo>
                  <a:pt x="56" y="405"/>
                </a:lnTo>
                <a:lnTo>
                  <a:pt x="59" y="408"/>
                </a:lnTo>
                <a:lnTo>
                  <a:pt x="62" y="409"/>
                </a:lnTo>
                <a:lnTo>
                  <a:pt x="69" y="414"/>
                </a:lnTo>
                <a:lnTo>
                  <a:pt x="76" y="414"/>
                </a:lnTo>
                <a:lnTo>
                  <a:pt x="80" y="416"/>
                </a:lnTo>
                <a:lnTo>
                  <a:pt x="76" y="426"/>
                </a:lnTo>
                <a:lnTo>
                  <a:pt x="91" y="441"/>
                </a:lnTo>
                <a:lnTo>
                  <a:pt x="114" y="449"/>
                </a:lnTo>
                <a:lnTo>
                  <a:pt x="124" y="450"/>
                </a:lnTo>
                <a:lnTo>
                  <a:pt x="136" y="441"/>
                </a:lnTo>
                <a:lnTo>
                  <a:pt x="137" y="435"/>
                </a:lnTo>
                <a:lnTo>
                  <a:pt x="145" y="430"/>
                </a:lnTo>
                <a:lnTo>
                  <a:pt x="153" y="437"/>
                </a:lnTo>
                <a:lnTo>
                  <a:pt x="157" y="439"/>
                </a:lnTo>
                <a:lnTo>
                  <a:pt x="166" y="437"/>
                </a:lnTo>
                <a:lnTo>
                  <a:pt x="190" y="428"/>
                </a:lnTo>
                <a:lnTo>
                  <a:pt x="194" y="412"/>
                </a:lnTo>
                <a:lnTo>
                  <a:pt x="197" y="412"/>
                </a:lnTo>
                <a:lnTo>
                  <a:pt x="203" y="417"/>
                </a:lnTo>
                <a:lnTo>
                  <a:pt x="223" y="399"/>
                </a:lnTo>
                <a:lnTo>
                  <a:pt x="231" y="402"/>
                </a:lnTo>
                <a:lnTo>
                  <a:pt x="247" y="380"/>
                </a:lnTo>
                <a:lnTo>
                  <a:pt x="243" y="372"/>
                </a:lnTo>
                <a:lnTo>
                  <a:pt x="245" y="357"/>
                </a:lnTo>
                <a:lnTo>
                  <a:pt x="262" y="325"/>
                </a:lnTo>
                <a:lnTo>
                  <a:pt x="284" y="242"/>
                </a:lnTo>
                <a:lnTo>
                  <a:pt x="288" y="241"/>
                </a:lnTo>
                <a:lnTo>
                  <a:pt x="300" y="249"/>
                </a:lnTo>
                <a:lnTo>
                  <a:pt x="301" y="255"/>
                </a:lnTo>
                <a:lnTo>
                  <a:pt x="308" y="260"/>
                </a:lnTo>
                <a:lnTo>
                  <a:pt x="321" y="258"/>
                </a:lnTo>
                <a:lnTo>
                  <a:pt x="329" y="243"/>
                </a:lnTo>
                <a:lnTo>
                  <a:pt x="338" y="211"/>
                </a:lnTo>
                <a:lnTo>
                  <a:pt x="344" y="200"/>
                </a:lnTo>
                <a:lnTo>
                  <a:pt x="357" y="205"/>
                </a:lnTo>
                <a:lnTo>
                  <a:pt x="365" y="187"/>
                </a:lnTo>
                <a:lnTo>
                  <a:pt x="372" y="184"/>
                </a:lnTo>
                <a:lnTo>
                  <a:pt x="378" y="174"/>
                </a:lnTo>
                <a:lnTo>
                  <a:pt x="385" y="157"/>
                </a:lnTo>
                <a:lnTo>
                  <a:pt x="390" y="153"/>
                </a:lnTo>
                <a:lnTo>
                  <a:pt x="391" y="149"/>
                </a:lnTo>
                <a:lnTo>
                  <a:pt x="387" y="145"/>
                </a:lnTo>
                <a:lnTo>
                  <a:pt x="389" y="120"/>
                </a:lnTo>
                <a:lnTo>
                  <a:pt x="391" y="115"/>
                </a:lnTo>
                <a:lnTo>
                  <a:pt x="396" y="113"/>
                </a:lnTo>
                <a:lnTo>
                  <a:pt x="441" y="142"/>
                </a:lnTo>
                <a:lnTo>
                  <a:pt x="448" y="144"/>
                </a:lnTo>
                <a:lnTo>
                  <a:pt x="450" y="142"/>
                </a:lnTo>
                <a:lnTo>
                  <a:pt x="455" y="118"/>
                </a:lnTo>
                <a:lnTo>
                  <a:pt x="444" y="95"/>
                </a:lnTo>
                <a:lnTo>
                  <a:pt x="440" y="93"/>
                </a:lnTo>
                <a:lnTo>
                  <a:pt x="436" y="83"/>
                </a:lnTo>
                <a:lnTo>
                  <a:pt x="427" y="86"/>
                </a:lnTo>
                <a:lnTo>
                  <a:pt x="419" y="85"/>
                </a:lnTo>
                <a:lnTo>
                  <a:pt x="412" y="81"/>
                </a:lnTo>
                <a:lnTo>
                  <a:pt x="380" y="92"/>
                </a:lnTo>
                <a:lnTo>
                  <a:pt x="377" y="101"/>
                </a:lnTo>
                <a:lnTo>
                  <a:pt x="365" y="105"/>
                </a:lnTo>
                <a:lnTo>
                  <a:pt x="353" y="103"/>
                </a:lnTo>
                <a:lnTo>
                  <a:pt x="347" y="96"/>
                </a:lnTo>
                <a:lnTo>
                  <a:pt x="341" y="108"/>
                </a:lnTo>
                <a:lnTo>
                  <a:pt x="334" y="112"/>
                </a:lnTo>
                <a:lnTo>
                  <a:pt x="327" y="124"/>
                </a:lnTo>
                <a:lnTo>
                  <a:pt x="318" y="126"/>
                </a:lnTo>
                <a:lnTo>
                  <a:pt x="298" y="149"/>
                </a:lnTo>
                <a:lnTo>
                  <a:pt x="292" y="152"/>
                </a:lnTo>
                <a:lnTo>
                  <a:pt x="288" y="161"/>
                </a:lnTo>
                <a:lnTo>
                  <a:pt x="273" y="95"/>
                </a:lnTo>
                <a:lnTo>
                  <a:pt x="174" y="114"/>
                </a:lnTo>
                <a:lnTo>
                  <a:pt x="154" y="2"/>
                </a:lnTo>
              </a:path>
            </a:pathLst>
          </a:custGeom>
          <a:solidFill>
            <a:srgbClr val="1A6DF1"/>
          </a:solidFill>
          <a:ln w="15875" cap="rnd" cmpd="sng">
            <a:solidFill>
              <a:srgbClr val="FFFFFF"/>
            </a:solidFill>
            <a:prstDash val="solid"/>
            <a:round/>
            <a:headEnd type="none" w="sm" len="sm"/>
            <a:tailEnd type="none" w="sm" len="sm"/>
          </a:ln>
        </p:spPr>
        <p:txBody>
          <a:bodyPr spcFirstLastPara="1" wrap="square" lIns="68575" tIns="34275" rIns="68575" bIns="34275" anchor="t" anchorCtr="0">
            <a:noAutofit/>
          </a:bodyPr>
          <a:lstStyle/>
          <a:p>
            <a:pPr marL="0" marR="0" lvl="0" indent="0" algn="ctr" rtl="0">
              <a:spcBef>
                <a:spcPts val="0"/>
              </a:spcBef>
              <a:spcAft>
                <a:spcPts val="0"/>
              </a:spcAft>
              <a:buNone/>
            </a:pPr>
            <a:endParaRPr sz="1000">
              <a:solidFill>
                <a:srgbClr val="5A5A5A"/>
              </a:solidFill>
              <a:latin typeface="Arial"/>
              <a:ea typeface="Arial"/>
              <a:cs typeface="Arial"/>
              <a:sym typeface="Arial"/>
            </a:endParaRPr>
          </a:p>
        </p:txBody>
      </p:sp>
      <p:sp>
        <p:nvSpPr>
          <p:cNvPr id="248" name="Google Shape;248;p35"/>
          <p:cNvSpPr/>
          <p:nvPr/>
        </p:nvSpPr>
        <p:spPr>
          <a:xfrm>
            <a:off x="7665248" y="2180656"/>
            <a:ext cx="636002" cy="400084"/>
          </a:xfrm>
          <a:custGeom>
            <a:avLst/>
            <a:gdLst/>
            <a:ahLst/>
            <a:cxnLst/>
            <a:rect l="l" t="t" r="r" b="b"/>
            <a:pathLst>
              <a:path w="594" h="383" extrusionOk="0">
                <a:moveTo>
                  <a:pt x="148" y="363"/>
                </a:moveTo>
                <a:lnTo>
                  <a:pt x="415" y="311"/>
                </a:lnTo>
                <a:lnTo>
                  <a:pt x="500" y="296"/>
                </a:lnTo>
                <a:lnTo>
                  <a:pt x="501" y="295"/>
                </a:lnTo>
                <a:lnTo>
                  <a:pt x="504" y="293"/>
                </a:lnTo>
                <a:lnTo>
                  <a:pt x="505" y="285"/>
                </a:lnTo>
                <a:lnTo>
                  <a:pt x="515" y="276"/>
                </a:lnTo>
                <a:lnTo>
                  <a:pt x="525" y="275"/>
                </a:lnTo>
                <a:lnTo>
                  <a:pt x="533" y="277"/>
                </a:lnTo>
                <a:lnTo>
                  <a:pt x="558" y="260"/>
                </a:lnTo>
                <a:lnTo>
                  <a:pt x="561" y="246"/>
                </a:lnTo>
                <a:lnTo>
                  <a:pt x="577" y="231"/>
                </a:lnTo>
                <a:lnTo>
                  <a:pt x="592" y="222"/>
                </a:lnTo>
                <a:lnTo>
                  <a:pt x="593" y="218"/>
                </a:lnTo>
                <a:lnTo>
                  <a:pt x="579" y="208"/>
                </a:lnTo>
                <a:lnTo>
                  <a:pt x="573" y="203"/>
                </a:lnTo>
                <a:lnTo>
                  <a:pt x="566" y="199"/>
                </a:lnTo>
                <a:lnTo>
                  <a:pt x="563" y="195"/>
                </a:lnTo>
                <a:lnTo>
                  <a:pt x="553" y="192"/>
                </a:lnTo>
                <a:lnTo>
                  <a:pt x="548" y="177"/>
                </a:lnTo>
                <a:lnTo>
                  <a:pt x="536" y="175"/>
                </a:lnTo>
                <a:lnTo>
                  <a:pt x="534" y="173"/>
                </a:lnTo>
                <a:lnTo>
                  <a:pt x="533" y="150"/>
                </a:lnTo>
                <a:lnTo>
                  <a:pt x="539" y="147"/>
                </a:lnTo>
                <a:lnTo>
                  <a:pt x="537" y="133"/>
                </a:lnTo>
                <a:lnTo>
                  <a:pt x="529" y="126"/>
                </a:lnTo>
                <a:lnTo>
                  <a:pt x="529" y="122"/>
                </a:lnTo>
                <a:lnTo>
                  <a:pt x="532" y="118"/>
                </a:lnTo>
                <a:lnTo>
                  <a:pt x="544" y="107"/>
                </a:lnTo>
                <a:lnTo>
                  <a:pt x="547" y="88"/>
                </a:lnTo>
                <a:lnTo>
                  <a:pt x="547" y="82"/>
                </a:lnTo>
                <a:lnTo>
                  <a:pt x="554" y="71"/>
                </a:lnTo>
                <a:lnTo>
                  <a:pt x="559" y="69"/>
                </a:lnTo>
                <a:lnTo>
                  <a:pt x="551" y="62"/>
                </a:lnTo>
                <a:lnTo>
                  <a:pt x="527" y="60"/>
                </a:lnTo>
                <a:lnTo>
                  <a:pt x="526" y="56"/>
                </a:lnTo>
                <a:lnTo>
                  <a:pt x="521" y="53"/>
                </a:lnTo>
                <a:lnTo>
                  <a:pt x="519" y="43"/>
                </a:lnTo>
                <a:lnTo>
                  <a:pt x="507" y="20"/>
                </a:lnTo>
                <a:lnTo>
                  <a:pt x="500" y="18"/>
                </a:lnTo>
                <a:lnTo>
                  <a:pt x="496" y="15"/>
                </a:lnTo>
                <a:lnTo>
                  <a:pt x="493" y="15"/>
                </a:lnTo>
                <a:lnTo>
                  <a:pt x="489" y="12"/>
                </a:lnTo>
                <a:lnTo>
                  <a:pt x="487" y="4"/>
                </a:lnTo>
                <a:lnTo>
                  <a:pt x="480" y="0"/>
                </a:lnTo>
                <a:lnTo>
                  <a:pt x="70" y="81"/>
                </a:lnTo>
                <a:lnTo>
                  <a:pt x="64" y="49"/>
                </a:lnTo>
                <a:lnTo>
                  <a:pt x="41" y="70"/>
                </a:lnTo>
                <a:lnTo>
                  <a:pt x="38" y="72"/>
                </a:lnTo>
                <a:lnTo>
                  <a:pt x="34" y="68"/>
                </a:lnTo>
                <a:lnTo>
                  <a:pt x="31" y="68"/>
                </a:lnTo>
                <a:lnTo>
                  <a:pt x="26" y="81"/>
                </a:lnTo>
                <a:lnTo>
                  <a:pt x="7" y="97"/>
                </a:lnTo>
                <a:lnTo>
                  <a:pt x="0" y="101"/>
                </a:lnTo>
                <a:lnTo>
                  <a:pt x="29" y="270"/>
                </a:lnTo>
                <a:lnTo>
                  <a:pt x="49" y="382"/>
                </a:lnTo>
                <a:lnTo>
                  <a:pt x="148" y="363"/>
                </a:lnTo>
              </a:path>
            </a:pathLst>
          </a:custGeom>
          <a:solidFill>
            <a:schemeClr val="accent5"/>
          </a:solidFill>
          <a:ln w="15875" cap="rnd" cmpd="sng">
            <a:solidFill>
              <a:srgbClr val="FFFFFF"/>
            </a:solidFill>
            <a:prstDash val="solid"/>
            <a:round/>
            <a:headEnd type="none" w="sm" len="sm"/>
            <a:tailEnd type="none" w="sm" len="sm"/>
          </a:ln>
        </p:spPr>
        <p:txBody>
          <a:bodyPr spcFirstLastPara="1" wrap="square" lIns="68575" tIns="34275" rIns="68575" bIns="34275" anchor="t" anchorCtr="0">
            <a:noAutofit/>
          </a:bodyPr>
          <a:lstStyle/>
          <a:p>
            <a:pPr marL="0" marR="0" lvl="0" indent="0" algn="ctr" rtl="0">
              <a:spcBef>
                <a:spcPts val="0"/>
              </a:spcBef>
              <a:spcAft>
                <a:spcPts val="0"/>
              </a:spcAft>
              <a:buNone/>
            </a:pPr>
            <a:endParaRPr sz="1000">
              <a:solidFill>
                <a:srgbClr val="5A5A5A"/>
              </a:solidFill>
              <a:latin typeface="Arial"/>
              <a:ea typeface="Arial"/>
              <a:cs typeface="Arial"/>
              <a:sym typeface="Arial"/>
            </a:endParaRPr>
          </a:p>
        </p:txBody>
      </p:sp>
      <p:sp>
        <p:nvSpPr>
          <p:cNvPr id="249" name="Google Shape;249;p35"/>
          <p:cNvSpPr/>
          <p:nvPr/>
        </p:nvSpPr>
        <p:spPr>
          <a:xfrm>
            <a:off x="8228406" y="2250234"/>
            <a:ext cx="152206" cy="316370"/>
          </a:xfrm>
          <a:custGeom>
            <a:avLst/>
            <a:gdLst/>
            <a:ahLst/>
            <a:cxnLst/>
            <a:rect l="l" t="t" r="r" b="b"/>
            <a:pathLst>
              <a:path w="140" h="311" extrusionOk="0">
                <a:moveTo>
                  <a:pt x="6" y="208"/>
                </a:moveTo>
                <a:lnTo>
                  <a:pt x="0" y="231"/>
                </a:lnTo>
                <a:lnTo>
                  <a:pt x="0" y="235"/>
                </a:lnTo>
                <a:lnTo>
                  <a:pt x="4" y="234"/>
                </a:lnTo>
                <a:lnTo>
                  <a:pt x="10" y="245"/>
                </a:lnTo>
                <a:lnTo>
                  <a:pt x="18" y="254"/>
                </a:lnTo>
                <a:lnTo>
                  <a:pt x="25" y="262"/>
                </a:lnTo>
                <a:lnTo>
                  <a:pt x="48" y="274"/>
                </a:lnTo>
                <a:lnTo>
                  <a:pt x="54" y="277"/>
                </a:lnTo>
                <a:lnTo>
                  <a:pt x="72" y="279"/>
                </a:lnTo>
                <a:lnTo>
                  <a:pt x="77" y="280"/>
                </a:lnTo>
                <a:lnTo>
                  <a:pt x="77" y="295"/>
                </a:lnTo>
                <a:lnTo>
                  <a:pt x="77" y="305"/>
                </a:lnTo>
                <a:lnTo>
                  <a:pt x="83" y="310"/>
                </a:lnTo>
                <a:lnTo>
                  <a:pt x="88" y="303"/>
                </a:lnTo>
                <a:lnTo>
                  <a:pt x="96" y="288"/>
                </a:lnTo>
                <a:lnTo>
                  <a:pt x="96" y="275"/>
                </a:lnTo>
                <a:lnTo>
                  <a:pt x="107" y="256"/>
                </a:lnTo>
                <a:lnTo>
                  <a:pt x="113" y="242"/>
                </a:lnTo>
                <a:lnTo>
                  <a:pt x="127" y="222"/>
                </a:lnTo>
                <a:lnTo>
                  <a:pt x="133" y="206"/>
                </a:lnTo>
                <a:lnTo>
                  <a:pt x="139" y="192"/>
                </a:lnTo>
                <a:lnTo>
                  <a:pt x="138" y="182"/>
                </a:lnTo>
                <a:lnTo>
                  <a:pt x="136" y="140"/>
                </a:lnTo>
                <a:lnTo>
                  <a:pt x="132" y="107"/>
                </a:lnTo>
                <a:lnTo>
                  <a:pt x="125" y="97"/>
                </a:lnTo>
                <a:lnTo>
                  <a:pt x="111" y="100"/>
                </a:lnTo>
                <a:lnTo>
                  <a:pt x="106" y="104"/>
                </a:lnTo>
                <a:lnTo>
                  <a:pt x="101" y="103"/>
                </a:lnTo>
                <a:lnTo>
                  <a:pt x="99" y="100"/>
                </a:lnTo>
                <a:lnTo>
                  <a:pt x="95" y="102"/>
                </a:lnTo>
                <a:lnTo>
                  <a:pt x="93" y="101"/>
                </a:lnTo>
                <a:lnTo>
                  <a:pt x="93" y="96"/>
                </a:lnTo>
                <a:lnTo>
                  <a:pt x="100" y="80"/>
                </a:lnTo>
                <a:lnTo>
                  <a:pt x="104" y="76"/>
                </a:lnTo>
                <a:lnTo>
                  <a:pt x="109" y="75"/>
                </a:lnTo>
                <a:lnTo>
                  <a:pt x="109" y="62"/>
                </a:lnTo>
                <a:lnTo>
                  <a:pt x="110" y="54"/>
                </a:lnTo>
                <a:lnTo>
                  <a:pt x="115" y="48"/>
                </a:lnTo>
                <a:lnTo>
                  <a:pt x="121" y="42"/>
                </a:lnTo>
                <a:lnTo>
                  <a:pt x="115" y="28"/>
                </a:lnTo>
                <a:lnTo>
                  <a:pt x="32" y="0"/>
                </a:lnTo>
                <a:lnTo>
                  <a:pt x="27" y="2"/>
                </a:lnTo>
                <a:lnTo>
                  <a:pt x="20" y="13"/>
                </a:lnTo>
                <a:lnTo>
                  <a:pt x="20" y="19"/>
                </a:lnTo>
                <a:lnTo>
                  <a:pt x="17" y="38"/>
                </a:lnTo>
                <a:lnTo>
                  <a:pt x="5" y="49"/>
                </a:lnTo>
                <a:lnTo>
                  <a:pt x="2" y="53"/>
                </a:lnTo>
                <a:lnTo>
                  <a:pt x="2" y="57"/>
                </a:lnTo>
                <a:lnTo>
                  <a:pt x="10" y="64"/>
                </a:lnTo>
                <a:lnTo>
                  <a:pt x="12" y="78"/>
                </a:lnTo>
                <a:lnTo>
                  <a:pt x="6" y="81"/>
                </a:lnTo>
                <a:lnTo>
                  <a:pt x="7" y="104"/>
                </a:lnTo>
                <a:lnTo>
                  <a:pt x="9" y="106"/>
                </a:lnTo>
                <a:lnTo>
                  <a:pt x="21" y="108"/>
                </a:lnTo>
                <a:lnTo>
                  <a:pt x="26" y="123"/>
                </a:lnTo>
                <a:lnTo>
                  <a:pt x="36" y="126"/>
                </a:lnTo>
                <a:lnTo>
                  <a:pt x="39" y="130"/>
                </a:lnTo>
                <a:lnTo>
                  <a:pt x="46" y="134"/>
                </a:lnTo>
                <a:lnTo>
                  <a:pt x="52" y="139"/>
                </a:lnTo>
                <a:lnTo>
                  <a:pt x="66" y="149"/>
                </a:lnTo>
                <a:lnTo>
                  <a:pt x="65" y="153"/>
                </a:lnTo>
                <a:lnTo>
                  <a:pt x="50" y="162"/>
                </a:lnTo>
                <a:lnTo>
                  <a:pt x="34" y="177"/>
                </a:lnTo>
                <a:lnTo>
                  <a:pt x="31" y="191"/>
                </a:lnTo>
                <a:lnTo>
                  <a:pt x="6" y="208"/>
                </a:lnTo>
              </a:path>
            </a:pathLst>
          </a:custGeom>
          <a:solidFill>
            <a:srgbClr val="1B6DF1"/>
          </a:solidFill>
          <a:ln w="15875" cap="rnd" cmpd="sng">
            <a:solidFill>
              <a:srgbClr val="FFFFFF"/>
            </a:solidFill>
            <a:prstDash val="solid"/>
            <a:round/>
            <a:headEnd type="none" w="sm" len="sm"/>
            <a:tailEnd type="none" w="sm" len="sm"/>
          </a:ln>
        </p:spPr>
        <p:txBody>
          <a:bodyPr spcFirstLastPara="1" wrap="square" lIns="68575" tIns="34275" rIns="68575" bIns="34275" anchor="t" anchorCtr="0">
            <a:noAutofit/>
          </a:bodyPr>
          <a:lstStyle/>
          <a:p>
            <a:pPr marL="0" marR="0" lvl="0" indent="0" algn="ctr" rtl="0">
              <a:spcBef>
                <a:spcPts val="0"/>
              </a:spcBef>
              <a:spcAft>
                <a:spcPts val="0"/>
              </a:spcAft>
              <a:buNone/>
            </a:pPr>
            <a:endParaRPr sz="1000">
              <a:solidFill>
                <a:srgbClr val="5A5A5A"/>
              </a:solidFill>
              <a:latin typeface="Arial"/>
              <a:ea typeface="Arial"/>
              <a:cs typeface="Arial"/>
              <a:sym typeface="Arial"/>
            </a:endParaRPr>
          </a:p>
        </p:txBody>
      </p:sp>
      <p:sp>
        <p:nvSpPr>
          <p:cNvPr id="250" name="Google Shape;250;p35"/>
          <p:cNvSpPr/>
          <p:nvPr/>
        </p:nvSpPr>
        <p:spPr>
          <a:xfrm>
            <a:off x="8366480" y="2099117"/>
            <a:ext cx="190257" cy="175036"/>
          </a:xfrm>
          <a:custGeom>
            <a:avLst/>
            <a:gdLst/>
            <a:ahLst/>
            <a:cxnLst/>
            <a:rect l="l" t="t" r="r" b="b"/>
            <a:pathLst>
              <a:path w="175" h="172" extrusionOk="0">
                <a:moveTo>
                  <a:pt x="0" y="36"/>
                </a:moveTo>
                <a:lnTo>
                  <a:pt x="58" y="21"/>
                </a:lnTo>
                <a:lnTo>
                  <a:pt x="64" y="28"/>
                </a:lnTo>
                <a:lnTo>
                  <a:pt x="66" y="27"/>
                </a:lnTo>
                <a:lnTo>
                  <a:pt x="67" y="22"/>
                </a:lnTo>
                <a:lnTo>
                  <a:pt x="153" y="0"/>
                </a:lnTo>
                <a:lnTo>
                  <a:pt x="174" y="71"/>
                </a:lnTo>
                <a:lnTo>
                  <a:pt x="170" y="77"/>
                </a:lnTo>
                <a:lnTo>
                  <a:pt x="169" y="81"/>
                </a:lnTo>
                <a:lnTo>
                  <a:pt x="170" y="84"/>
                </a:lnTo>
                <a:lnTo>
                  <a:pt x="170" y="88"/>
                </a:lnTo>
                <a:lnTo>
                  <a:pt x="160" y="89"/>
                </a:lnTo>
                <a:lnTo>
                  <a:pt x="130" y="102"/>
                </a:lnTo>
                <a:lnTo>
                  <a:pt x="122" y="100"/>
                </a:lnTo>
                <a:lnTo>
                  <a:pt x="120" y="104"/>
                </a:lnTo>
                <a:lnTo>
                  <a:pt x="120" y="108"/>
                </a:lnTo>
                <a:lnTo>
                  <a:pt x="117" y="110"/>
                </a:lnTo>
                <a:lnTo>
                  <a:pt x="101" y="113"/>
                </a:lnTo>
                <a:lnTo>
                  <a:pt x="76" y="124"/>
                </a:lnTo>
                <a:lnTo>
                  <a:pt x="73" y="120"/>
                </a:lnTo>
                <a:lnTo>
                  <a:pt x="59" y="135"/>
                </a:lnTo>
                <a:lnTo>
                  <a:pt x="26" y="164"/>
                </a:lnTo>
                <a:lnTo>
                  <a:pt x="13" y="171"/>
                </a:lnTo>
                <a:lnTo>
                  <a:pt x="3" y="160"/>
                </a:lnTo>
                <a:lnTo>
                  <a:pt x="17" y="144"/>
                </a:lnTo>
                <a:lnTo>
                  <a:pt x="19" y="138"/>
                </a:lnTo>
                <a:lnTo>
                  <a:pt x="12" y="130"/>
                </a:lnTo>
                <a:lnTo>
                  <a:pt x="0" y="36"/>
                </a:lnTo>
              </a:path>
            </a:pathLst>
          </a:custGeom>
          <a:solidFill>
            <a:srgbClr val="D9F6FA"/>
          </a:solidFill>
          <a:ln w="15875" cap="rnd" cmpd="sng">
            <a:solidFill>
              <a:srgbClr val="FFFFFF"/>
            </a:solidFill>
            <a:prstDash val="solid"/>
            <a:round/>
            <a:headEnd type="none" w="sm" len="sm"/>
            <a:tailEnd type="none" w="sm" len="sm"/>
          </a:ln>
        </p:spPr>
        <p:txBody>
          <a:bodyPr spcFirstLastPara="1" wrap="square" lIns="68575" tIns="34275" rIns="68575" bIns="34275" anchor="t" anchorCtr="0">
            <a:noAutofit/>
          </a:bodyPr>
          <a:lstStyle/>
          <a:p>
            <a:pPr marL="0" marR="0" lvl="0" indent="0" algn="ctr" rtl="0">
              <a:spcBef>
                <a:spcPts val="0"/>
              </a:spcBef>
              <a:spcAft>
                <a:spcPts val="0"/>
              </a:spcAft>
              <a:buNone/>
            </a:pPr>
            <a:endParaRPr sz="1000">
              <a:solidFill>
                <a:srgbClr val="5A5A5A"/>
              </a:solidFill>
              <a:latin typeface="Arial"/>
              <a:ea typeface="Arial"/>
              <a:cs typeface="Arial"/>
              <a:sym typeface="Arial"/>
            </a:endParaRPr>
          </a:p>
        </p:txBody>
      </p:sp>
      <p:sp>
        <p:nvSpPr>
          <p:cNvPr id="251" name="Google Shape;251;p35"/>
          <p:cNvSpPr/>
          <p:nvPr/>
        </p:nvSpPr>
        <p:spPr>
          <a:xfrm>
            <a:off x="8362131" y="1968655"/>
            <a:ext cx="367468" cy="178297"/>
          </a:xfrm>
          <a:custGeom>
            <a:avLst/>
            <a:gdLst/>
            <a:ahLst/>
            <a:cxnLst/>
            <a:rect l="l" t="t" r="r" b="b"/>
            <a:pathLst>
              <a:path w="338" h="175" extrusionOk="0">
                <a:moveTo>
                  <a:pt x="1" y="73"/>
                </a:moveTo>
                <a:lnTo>
                  <a:pt x="70" y="57"/>
                </a:lnTo>
                <a:lnTo>
                  <a:pt x="178" y="32"/>
                </a:lnTo>
                <a:lnTo>
                  <a:pt x="179" y="29"/>
                </a:lnTo>
                <a:lnTo>
                  <a:pt x="183" y="26"/>
                </a:lnTo>
                <a:lnTo>
                  <a:pt x="185" y="29"/>
                </a:lnTo>
                <a:lnTo>
                  <a:pt x="187" y="26"/>
                </a:lnTo>
                <a:lnTo>
                  <a:pt x="185" y="18"/>
                </a:lnTo>
                <a:lnTo>
                  <a:pt x="194" y="15"/>
                </a:lnTo>
                <a:lnTo>
                  <a:pt x="202" y="2"/>
                </a:lnTo>
                <a:lnTo>
                  <a:pt x="209" y="0"/>
                </a:lnTo>
                <a:lnTo>
                  <a:pt x="216" y="3"/>
                </a:lnTo>
                <a:lnTo>
                  <a:pt x="220" y="18"/>
                </a:lnTo>
                <a:lnTo>
                  <a:pt x="232" y="28"/>
                </a:lnTo>
                <a:lnTo>
                  <a:pt x="236" y="33"/>
                </a:lnTo>
                <a:lnTo>
                  <a:pt x="234" y="38"/>
                </a:lnTo>
                <a:lnTo>
                  <a:pt x="228" y="41"/>
                </a:lnTo>
                <a:lnTo>
                  <a:pt x="222" y="53"/>
                </a:lnTo>
                <a:lnTo>
                  <a:pt x="218" y="67"/>
                </a:lnTo>
                <a:lnTo>
                  <a:pt x="219" y="75"/>
                </a:lnTo>
                <a:lnTo>
                  <a:pt x="232" y="74"/>
                </a:lnTo>
                <a:lnTo>
                  <a:pt x="244" y="81"/>
                </a:lnTo>
                <a:lnTo>
                  <a:pt x="264" y="101"/>
                </a:lnTo>
                <a:lnTo>
                  <a:pt x="270" y="113"/>
                </a:lnTo>
                <a:lnTo>
                  <a:pt x="280" y="124"/>
                </a:lnTo>
                <a:lnTo>
                  <a:pt x="303" y="126"/>
                </a:lnTo>
                <a:lnTo>
                  <a:pt x="316" y="120"/>
                </a:lnTo>
                <a:lnTo>
                  <a:pt x="323" y="104"/>
                </a:lnTo>
                <a:lnTo>
                  <a:pt x="319" y="102"/>
                </a:lnTo>
                <a:lnTo>
                  <a:pt x="310" y="93"/>
                </a:lnTo>
                <a:lnTo>
                  <a:pt x="299" y="87"/>
                </a:lnTo>
                <a:lnTo>
                  <a:pt x="300" y="82"/>
                </a:lnTo>
                <a:lnTo>
                  <a:pt x="308" y="82"/>
                </a:lnTo>
                <a:lnTo>
                  <a:pt x="312" y="83"/>
                </a:lnTo>
                <a:lnTo>
                  <a:pt x="328" y="104"/>
                </a:lnTo>
                <a:lnTo>
                  <a:pt x="337" y="126"/>
                </a:lnTo>
                <a:lnTo>
                  <a:pt x="336" y="136"/>
                </a:lnTo>
                <a:lnTo>
                  <a:pt x="327" y="129"/>
                </a:lnTo>
                <a:lnTo>
                  <a:pt x="316" y="137"/>
                </a:lnTo>
                <a:lnTo>
                  <a:pt x="300" y="144"/>
                </a:lnTo>
                <a:lnTo>
                  <a:pt x="284" y="159"/>
                </a:lnTo>
                <a:lnTo>
                  <a:pt x="278" y="159"/>
                </a:lnTo>
                <a:lnTo>
                  <a:pt x="276" y="156"/>
                </a:lnTo>
                <a:lnTo>
                  <a:pt x="276" y="151"/>
                </a:lnTo>
                <a:lnTo>
                  <a:pt x="273" y="140"/>
                </a:lnTo>
                <a:lnTo>
                  <a:pt x="270" y="140"/>
                </a:lnTo>
                <a:lnTo>
                  <a:pt x="261" y="155"/>
                </a:lnTo>
                <a:lnTo>
                  <a:pt x="249" y="170"/>
                </a:lnTo>
                <a:lnTo>
                  <a:pt x="246" y="174"/>
                </a:lnTo>
                <a:lnTo>
                  <a:pt x="239" y="165"/>
                </a:lnTo>
                <a:lnTo>
                  <a:pt x="238" y="162"/>
                </a:lnTo>
                <a:lnTo>
                  <a:pt x="234" y="161"/>
                </a:lnTo>
                <a:lnTo>
                  <a:pt x="232" y="158"/>
                </a:lnTo>
                <a:lnTo>
                  <a:pt x="225" y="154"/>
                </a:lnTo>
                <a:lnTo>
                  <a:pt x="224" y="150"/>
                </a:lnTo>
                <a:lnTo>
                  <a:pt x="207" y="146"/>
                </a:lnTo>
                <a:lnTo>
                  <a:pt x="202" y="133"/>
                </a:lnTo>
                <a:lnTo>
                  <a:pt x="197" y="131"/>
                </a:lnTo>
                <a:lnTo>
                  <a:pt x="193" y="119"/>
                </a:lnTo>
                <a:lnTo>
                  <a:pt x="157" y="128"/>
                </a:lnTo>
                <a:lnTo>
                  <a:pt x="71" y="150"/>
                </a:lnTo>
                <a:lnTo>
                  <a:pt x="70" y="155"/>
                </a:lnTo>
                <a:lnTo>
                  <a:pt x="68" y="156"/>
                </a:lnTo>
                <a:lnTo>
                  <a:pt x="62" y="149"/>
                </a:lnTo>
                <a:lnTo>
                  <a:pt x="4" y="164"/>
                </a:lnTo>
                <a:lnTo>
                  <a:pt x="0" y="160"/>
                </a:lnTo>
                <a:lnTo>
                  <a:pt x="1" y="73"/>
                </a:lnTo>
              </a:path>
            </a:pathLst>
          </a:custGeom>
          <a:solidFill>
            <a:schemeClr val="accent5"/>
          </a:solidFill>
          <a:ln w="15875" cap="rnd" cmpd="sng">
            <a:solidFill>
              <a:srgbClr val="FFFFFF"/>
            </a:solidFill>
            <a:prstDash val="solid"/>
            <a:round/>
            <a:headEnd type="none" w="sm" len="sm"/>
            <a:tailEnd type="none" w="sm" len="sm"/>
          </a:ln>
        </p:spPr>
        <p:txBody>
          <a:bodyPr spcFirstLastPara="1" wrap="square" lIns="68575" tIns="34275" rIns="68575" bIns="34275" anchor="t" anchorCtr="0">
            <a:noAutofit/>
          </a:bodyPr>
          <a:lstStyle/>
          <a:p>
            <a:pPr marL="0" marR="0" lvl="0" indent="0" algn="ctr" rtl="0">
              <a:spcBef>
                <a:spcPts val="0"/>
              </a:spcBef>
              <a:spcAft>
                <a:spcPts val="0"/>
              </a:spcAft>
              <a:buNone/>
            </a:pPr>
            <a:endParaRPr sz="1000">
              <a:solidFill>
                <a:srgbClr val="5A5A5A"/>
              </a:solidFill>
              <a:latin typeface="Arial"/>
              <a:ea typeface="Arial"/>
              <a:cs typeface="Arial"/>
              <a:sym typeface="Arial"/>
            </a:endParaRPr>
          </a:p>
        </p:txBody>
      </p:sp>
      <p:sp>
        <p:nvSpPr>
          <p:cNvPr id="252" name="Google Shape;252;p35"/>
          <p:cNvSpPr/>
          <p:nvPr/>
        </p:nvSpPr>
        <p:spPr>
          <a:xfrm>
            <a:off x="8532274" y="2090419"/>
            <a:ext cx="97846" cy="100021"/>
          </a:xfrm>
          <a:custGeom>
            <a:avLst/>
            <a:gdLst/>
            <a:ahLst/>
            <a:cxnLst/>
            <a:rect l="l" t="t" r="r" b="b"/>
            <a:pathLst>
              <a:path w="90" h="99" extrusionOk="0">
                <a:moveTo>
                  <a:pt x="0" y="9"/>
                </a:moveTo>
                <a:lnTo>
                  <a:pt x="21" y="80"/>
                </a:lnTo>
                <a:lnTo>
                  <a:pt x="17" y="86"/>
                </a:lnTo>
                <a:lnTo>
                  <a:pt x="16" y="90"/>
                </a:lnTo>
                <a:lnTo>
                  <a:pt x="17" y="93"/>
                </a:lnTo>
                <a:lnTo>
                  <a:pt x="17" y="97"/>
                </a:lnTo>
                <a:lnTo>
                  <a:pt x="22" y="98"/>
                </a:lnTo>
                <a:lnTo>
                  <a:pt x="40" y="85"/>
                </a:lnTo>
                <a:lnTo>
                  <a:pt x="52" y="76"/>
                </a:lnTo>
                <a:lnTo>
                  <a:pt x="52" y="68"/>
                </a:lnTo>
                <a:lnTo>
                  <a:pt x="48" y="62"/>
                </a:lnTo>
                <a:lnTo>
                  <a:pt x="48" y="51"/>
                </a:lnTo>
                <a:lnTo>
                  <a:pt x="56" y="43"/>
                </a:lnTo>
                <a:lnTo>
                  <a:pt x="60" y="46"/>
                </a:lnTo>
                <a:lnTo>
                  <a:pt x="60" y="53"/>
                </a:lnTo>
                <a:lnTo>
                  <a:pt x="60" y="68"/>
                </a:lnTo>
                <a:lnTo>
                  <a:pt x="63" y="73"/>
                </a:lnTo>
                <a:lnTo>
                  <a:pt x="68" y="72"/>
                </a:lnTo>
                <a:lnTo>
                  <a:pt x="68" y="63"/>
                </a:lnTo>
                <a:lnTo>
                  <a:pt x="73" y="63"/>
                </a:lnTo>
                <a:lnTo>
                  <a:pt x="78" y="57"/>
                </a:lnTo>
                <a:lnTo>
                  <a:pt x="87" y="56"/>
                </a:lnTo>
                <a:lnTo>
                  <a:pt x="89" y="55"/>
                </a:lnTo>
                <a:lnTo>
                  <a:pt x="82" y="46"/>
                </a:lnTo>
                <a:lnTo>
                  <a:pt x="81" y="43"/>
                </a:lnTo>
                <a:lnTo>
                  <a:pt x="77" y="42"/>
                </a:lnTo>
                <a:lnTo>
                  <a:pt x="75" y="39"/>
                </a:lnTo>
                <a:lnTo>
                  <a:pt x="68" y="35"/>
                </a:lnTo>
                <a:lnTo>
                  <a:pt x="67" y="31"/>
                </a:lnTo>
                <a:lnTo>
                  <a:pt x="50" y="27"/>
                </a:lnTo>
                <a:lnTo>
                  <a:pt x="45" y="14"/>
                </a:lnTo>
                <a:lnTo>
                  <a:pt x="40" y="12"/>
                </a:lnTo>
                <a:lnTo>
                  <a:pt x="36" y="0"/>
                </a:lnTo>
                <a:lnTo>
                  <a:pt x="0" y="9"/>
                </a:lnTo>
              </a:path>
            </a:pathLst>
          </a:custGeom>
          <a:solidFill>
            <a:srgbClr val="D9F6FA"/>
          </a:solidFill>
          <a:ln w="15875" cap="rnd" cmpd="sng">
            <a:solidFill>
              <a:srgbClr val="FFFFFF"/>
            </a:solidFill>
            <a:prstDash val="solid"/>
            <a:round/>
            <a:headEnd type="none" w="sm" len="sm"/>
            <a:tailEnd type="none" w="sm" len="sm"/>
          </a:ln>
        </p:spPr>
        <p:txBody>
          <a:bodyPr spcFirstLastPara="1" wrap="square" lIns="68575" tIns="34275" rIns="68575" bIns="34275" anchor="t" anchorCtr="0">
            <a:noAutofit/>
          </a:bodyPr>
          <a:lstStyle/>
          <a:p>
            <a:pPr marL="0" marR="0" lvl="0" indent="0" algn="ctr" rtl="0">
              <a:spcBef>
                <a:spcPts val="0"/>
              </a:spcBef>
              <a:spcAft>
                <a:spcPts val="0"/>
              </a:spcAft>
              <a:buNone/>
            </a:pPr>
            <a:endParaRPr sz="1000">
              <a:solidFill>
                <a:srgbClr val="5A5A5A"/>
              </a:solidFill>
              <a:latin typeface="Arial"/>
              <a:ea typeface="Arial"/>
              <a:cs typeface="Arial"/>
              <a:sym typeface="Arial"/>
            </a:endParaRPr>
          </a:p>
        </p:txBody>
      </p:sp>
      <p:sp>
        <p:nvSpPr>
          <p:cNvPr id="253" name="Google Shape;253;p35"/>
          <p:cNvSpPr/>
          <p:nvPr/>
        </p:nvSpPr>
        <p:spPr>
          <a:xfrm>
            <a:off x="7731564" y="1795794"/>
            <a:ext cx="831693" cy="558810"/>
          </a:xfrm>
          <a:custGeom>
            <a:avLst/>
            <a:gdLst/>
            <a:ahLst/>
            <a:cxnLst/>
            <a:rect l="l" t="t" r="r" b="b"/>
            <a:pathLst>
              <a:path w="765" h="551" extrusionOk="0">
                <a:moveTo>
                  <a:pt x="495" y="454"/>
                </a:moveTo>
                <a:lnTo>
                  <a:pt x="578" y="480"/>
                </a:lnTo>
                <a:lnTo>
                  <a:pt x="584" y="493"/>
                </a:lnTo>
                <a:lnTo>
                  <a:pt x="578" y="499"/>
                </a:lnTo>
                <a:lnTo>
                  <a:pt x="573" y="504"/>
                </a:lnTo>
                <a:lnTo>
                  <a:pt x="572" y="512"/>
                </a:lnTo>
                <a:lnTo>
                  <a:pt x="572" y="524"/>
                </a:lnTo>
                <a:lnTo>
                  <a:pt x="567" y="525"/>
                </a:lnTo>
                <a:lnTo>
                  <a:pt x="563" y="529"/>
                </a:lnTo>
                <a:lnTo>
                  <a:pt x="556" y="544"/>
                </a:lnTo>
                <a:lnTo>
                  <a:pt x="556" y="549"/>
                </a:lnTo>
                <a:lnTo>
                  <a:pt x="558" y="550"/>
                </a:lnTo>
                <a:lnTo>
                  <a:pt x="562" y="548"/>
                </a:lnTo>
                <a:lnTo>
                  <a:pt x="564" y="544"/>
                </a:lnTo>
                <a:lnTo>
                  <a:pt x="577" y="532"/>
                </a:lnTo>
                <a:lnTo>
                  <a:pt x="585" y="534"/>
                </a:lnTo>
                <a:lnTo>
                  <a:pt x="603" y="533"/>
                </a:lnTo>
                <a:lnTo>
                  <a:pt x="609" y="529"/>
                </a:lnTo>
                <a:lnTo>
                  <a:pt x="626" y="524"/>
                </a:lnTo>
                <a:lnTo>
                  <a:pt x="640" y="518"/>
                </a:lnTo>
                <a:lnTo>
                  <a:pt x="650" y="514"/>
                </a:lnTo>
                <a:lnTo>
                  <a:pt x="661" y="503"/>
                </a:lnTo>
                <a:lnTo>
                  <a:pt x="707" y="474"/>
                </a:lnTo>
                <a:lnTo>
                  <a:pt x="719" y="467"/>
                </a:lnTo>
                <a:lnTo>
                  <a:pt x="729" y="458"/>
                </a:lnTo>
                <a:lnTo>
                  <a:pt x="737" y="456"/>
                </a:lnTo>
                <a:lnTo>
                  <a:pt x="742" y="450"/>
                </a:lnTo>
                <a:lnTo>
                  <a:pt x="752" y="445"/>
                </a:lnTo>
                <a:lnTo>
                  <a:pt x="758" y="440"/>
                </a:lnTo>
                <a:lnTo>
                  <a:pt x="763" y="430"/>
                </a:lnTo>
                <a:lnTo>
                  <a:pt x="764" y="427"/>
                </a:lnTo>
                <a:lnTo>
                  <a:pt x="763" y="425"/>
                </a:lnTo>
                <a:lnTo>
                  <a:pt x="752" y="434"/>
                </a:lnTo>
                <a:lnTo>
                  <a:pt x="741" y="438"/>
                </a:lnTo>
                <a:lnTo>
                  <a:pt x="729" y="441"/>
                </a:lnTo>
                <a:lnTo>
                  <a:pt x="723" y="448"/>
                </a:lnTo>
                <a:lnTo>
                  <a:pt x="719" y="455"/>
                </a:lnTo>
                <a:lnTo>
                  <a:pt x="708" y="460"/>
                </a:lnTo>
                <a:lnTo>
                  <a:pt x="706" y="456"/>
                </a:lnTo>
                <a:lnTo>
                  <a:pt x="710" y="450"/>
                </a:lnTo>
                <a:lnTo>
                  <a:pt x="718" y="440"/>
                </a:lnTo>
                <a:lnTo>
                  <a:pt x="727" y="426"/>
                </a:lnTo>
                <a:lnTo>
                  <a:pt x="723" y="424"/>
                </a:lnTo>
                <a:lnTo>
                  <a:pt x="715" y="432"/>
                </a:lnTo>
                <a:lnTo>
                  <a:pt x="711" y="439"/>
                </a:lnTo>
                <a:lnTo>
                  <a:pt x="704" y="446"/>
                </a:lnTo>
                <a:lnTo>
                  <a:pt x="678" y="459"/>
                </a:lnTo>
                <a:lnTo>
                  <a:pt x="645" y="474"/>
                </a:lnTo>
                <a:lnTo>
                  <a:pt x="618" y="487"/>
                </a:lnTo>
                <a:lnTo>
                  <a:pt x="608" y="492"/>
                </a:lnTo>
                <a:lnTo>
                  <a:pt x="597" y="505"/>
                </a:lnTo>
                <a:lnTo>
                  <a:pt x="592" y="501"/>
                </a:lnTo>
                <a:lnTo>
                  <a:pt x="590" y="492"/>
                </a:lnTo>
                <a:lnTo>
                  <a:pt x="595" y="480"/>
                </a:lnTo>
                <a:lnTo>
                  <a:pt x="603" y="474"/>
                </a:lnTo>
                <a:lnTo>
                  <a:pt x="593" y="464"/>
                </a:lnTo>
                <a:lnTo>
                  <a:pt x="607" y="449"/>
                </a:lnTo>
                <a:lnTo>
                  <a:pt x="609" y="443"/>
                </a:lnTo>
                <a:lnTo>
                  <a:pt x="602" y="436"/>
                </a:lnTo>
                <a:lnTo>
                  <a:pt x="590" y="347"/>
                </a:lnTo>
                <a:lnTo>
                  <a:pt x="586" y="344"/>
                </a:lnTo>
                <a:lnTo>
                  <a:pt x="587" y="262"/>
                </a:lnTo>
                <a:lnTo>
                  <a:pt x="577" y="242"/>
                </a:lnTo>
                <a:lnTo>
                  <a:pt x="570" y="222"/>
                </a:lnTo>
                <a:lnTo>
                  <a:pt x="570" y="205"/>
                </a:lnTo>
                <a:lnTo>
                  <a:pt x="564" y="175"/>
                </a:lnTo>
                <a:lnTo>
                  <a:pt x="554" y="161"/>
                </a:lnTo>
                <a:lnTo>
                  <a:pt x="548" y="162"/>
                </a:lnTo>
                <a:lnTo>
                  <a:pt x="550" y="165"/>
                </a:lnTo>
                <a:lnTo>
                  <a:pt x="547" y="166"/>
                </a:lnTo>
                <a:lnTo>
                  <a:pt x="544" y="161"/>
                </a:lnTo>
                <a:lnTo>
                  <a:pt x="546" y="145"/>
                </a:lnTo>
                <a:lnTo>
                  <a:pt x="530" y="111"/>
                </a:lnTo>
                <a:lnTo>
                  <a:pt x="528" y="98"/>
                </a:lnTo>
                <a:lnTo>
                  <a:pt x="535" y="86"/>
                </a:lnTo>
                <a:lnTo>
                  <a:pt x="530" y="62"/>
                </a:lnTo>
                <a:lnTo>
                  <a:pt x="516" y="26"/>
                </a:lnTo>
                <a:lnTo>
                  <a:pt x="515" y="22"/>
                </a:lnTo>
                <a:lnTo>
                  <a:pt x="511" y="17"/>
                </a:lnTo>
                <a:lnTo>
                  <a:pt x="513" y="12"/>
                </a:lnTo>
                <a:lnTo>
                  <a:pt x="506" y="0"/>
                </a:lnTo>
                <a:lnTo>
                  <a:pt x="386" y="28"/>
                </a:lnTo>
                <a:lnTo>
                  <a:pt x="384" y="25"/>
                </a:lnTo>
                <a:lnTo>
                  <a:pt x="379" y="26"/>
                </a:lnTo>
                <a:lnTo>
                  <a:pt x="370" y="31"/>
                </a:lnTo>
                <a:lnTo>
                  <a:pt x="341" y="59"/>
                </a:lnTo>
                <a:lnTo>
                  <a:pt x="312" y="96"/>
                </a:lnTo>
                <a:lnTo>
                  <a:pt x="307" y="103"/>
                </a:lnTo>
                <a:lnTo>
                  <a:pt x="310" y="110"/>
                </a:lnTo>
                <a:lnTo>
                  <a:pt x="305" y="123"/>
                </a:lnTo>
                <a:lnTo>
                  <a:pt x="299" y="129"/>
                </a:lnTo>
                <a:lnTo>
                  <a:pt x="269" y="157"/>
                </a:lnTo>
                <a:lnTo>
                  <a:pt x="266" y="163"/>
                </a:lnTo>
                <a:lnTo>
                  <a:pt x="271" y="174"/>
                </a:lnTo>
                <a:lnTo>
                  <a:pt x="273" y="176"/>
                </a:lnTo>
                <a:lnTo>
                  <a:pt x="280" y="174"/>
                </a:lnTo>
                <a:lnTo>
                  <a:pt x="287" y="179"/>
                </a:lnTo>
                <a:lnTo>
                  <a:pt x="288" y="185"/>
                </a:lnTo>
                <a:lnTo>
                  <a:pt x="283" y="190"/>
                </a:lnTo>
                <a:lnTo>
                  <a:pt x="285" y="201"/>
                </a:lnTo>
                <a:lnTo>
                  <a:pt x="292" y="212"/>
                </a:lnTo>
                <a:lnTo>
                  <a:pt x="291" y="228"/>
                </a:lnTo>
                <a:lnTo>
                  <a:pt x="272" y="235"/>
                </a:lnTo>
                <a:lnTo>
                  <a:pt x="244" y="264"/>
                </a:lnTo>
                <a:lnTo>
                  <a:pt x="222" y="270"/>
                </a:lnTo>
                <a:lnTo>
                  <a:pt x="174" y="283"/>
                </a:lnTo>
                <a:lnTo>
                  <a:pt x="158" y="277"/>
                </a:lnTo>
                <a:lnTo>
                  <a:pt x="144" y="275"/>
                </a:lnTo>
                <a:lnTo>
                  <a:pt x="119" y="277"/>
                </a:lnTo>
                <a:lnTo>
                  <a:pt x="92" y="282"/>
                </a:lnTo>
                <a:lnTo>
                  <a:pt x="64" y="293"/>
                </a:lnTo>
                <a:lnTo>
                  <a:pt x="51" y="300"/>
                </a:lnTo>
                <a:lnTo>
                  <a:pt x="46" y="315"/>
                </a:lnTo>
                <a:lnTo>
                  <a:pt x="46" y="325"/>
                </a:lnTo>
                <a:lnTo>
                  <a:pt x="69" y="348"/>
                </a:lnTo>
                <a:lnTo>
                  <a:pt x="70" y="358"/>
                </a:lnTo>
                <a:lnTo>
                  <a:pt x="67" y="365"/>
                </a:lnTo>
                <a:lnTo>
                  <a:pt x="60" y="370"/>
                </a:lnTo>
                <a:lnTo>
                  <a:pt x="53" y="388"/>
                </a:lnTo>
                <a:lnTo>
                  <a:pt x="14" y="424"/>
                </a:lnTo>
                <a:lnTo>
                  <a:pt x="0" y="435"/>
                </a:lnTo>
                <a:lnTo>
                  <a:pt x="6" y="465"/>
                </a:lnTo>
                <a:lnTo>
                  <a:pt x="416" y="389"/>
                </a:lnTo>
                <a:lnTo>
                  <a:pt x="423" y="392"/>
                </a:lnTo>
                <a:lnTo>
                  <a:pt x="425" y="400"/>
                </a:lnTo>
                <a:lnTo>
                  <a:pt x="429" y="403"/>
                </a:lnTo>
                <a:lnTo>
                  <a:pt x="432" y="403"/>
                </a:lnTo>
                <a:lnTo>
                  <a:pt x="436" y="406"/>
                </a:lnTo>
                <a:lnTo>
                  <a:pt x="443" y="408"/>
                </a:lnTo>
                <a:lnTo>
                  <a:pt x="455" y="429"/>
                </a:lnTo>
                <a:lnTo>
                  <a:pt x="457" y="439"/>
                </a:lnTo>
                <a:lnTo>
                  <a:pt x="462" y="441"/>
                </a:lnTo>
                <a:lnTo>
                  <a:pt x="463" y="445"/>
                </a:lnTo>
                <a:lnTo>
                  <a:pt x="487" y="447"/>
                </a:lnTo>
                <a:lnTo>
                  <a:pt x="495" y="454"/>
                </a:lnTo>
              </a:path>
            </a:pathLst>
          </a:custGeom>
          <a:solidFill>
            <a:schemeClr val="accent5"/>
          </a:solidFill>
          <a:ln w="15875" cap="rnd" cmpd="sng">
            <a:solidFill>
              <a:srgbClr val="FFFFFF"/>
            </a:solidFill>
            <a:prstDash val="solid"/>
            <a:round/>
            <a:headEnd type="none" w="sm" len="sm"/>
            <a:tailEnd type="none" w="sm" len="sm"/>
          </a:ln>
        </p:spPr>
        <p:txBody>
          <a:bodyPr spcFirstLastPara="1" wrap="square" lIns="68575" tIns="34275" rIns="68575" bIns="34275" anchor="t" anchorCtr="0">
            <a:noAutofit/>
          </a:bodyPr>
          <a:lstStyle/>
          <a:p>
            <a:pPr marL="0" marR="0" lvl="0" indent="0" algn="ctr" rtl="0">
              <a:spcBef>
                <a:spcPts val="0"/>
              </a:spcBef>
              <a:spcAft>
                <a:spcPts val="0"/>
              </a:spcAft>
              <a:buNone/>
            </a:pPr>
            <a:endParaRPr sz="1000">
              <a:solidFill>
                <a:srgbClr val="5A5A5A"/>
              </a:solidFill>
              <a:latin typeface="Arial"/>
              <a:ea typeface="Arial"/>
              <a:cs typeface="Arial"/>
              <a:sym typeface="Arial"/>
            </a:endParaRPr>
          </a:p>
        </p:txBody>
      </p:sp>
      <p:sp>
        <p:nvSpPr>
          <p:cNvPr id="254" name="Google Shape;254;p35"/>
          <p:cNvSpPr/>
          <p:nvPr/>
        </p:nvSpPr>
        <p:spPr>
          <a:xfrm>
            <a:off x="8275157" y="1718603"/>
            <a:ext cx="193518" cy="325066"/>
          </a:xfrm>
          <a:custGeom>
            <a:avLst/>
            <a:gdLst/>
            <a:ahLst/>
            <a:cxnLst/>
            <a:rect l="l" t="t" r="r" b="b"/>
            <a:pathLst>
              <a:path w="178" h="321" extrusionOk="0">
                <a:moveTo>
                  <a:pt x="0" y="41"/>
                </a:moveTo>
                <a:lnTo>
                  <a:pt x="7" y="54"/>
                </a:lnTo>
                <a:lnTo>
                  <a:pt x="5" y="60"/>
                </a:lnTo>
                <a:lnTo>
                  <a:pt x="9" y="65"/>
                </a:lnTo>
                <a:lnTo>
                  <a:pt x="10" y="69"/>
                </a:lnTo>
                <a:lnTo>
                  <a:pt x="24" y="107"/>
                </a:lnTo>
                <a:lnTo>
                  <a:pt x="29" y="133"/>
                </a:lnTo>
                <a:lnTo>
                  <a:pt x="22" y="146"/>
                </a:lnTo>
                <a:lnTo>
                  <a:pt x="24" y="160"/>
                </a:lnTo>
                <a:lnTo>
                  <a:pt x="40" y="196"/>
                </a:lnTo>
                <a:lnTo>
                  <a:pt x="38" y="213"/>
                </a:lnTo>
                <a:lnTo>
                  <a:pt x="41" y="218"/>
                </a:lnTo>
                <a:lnTo>
                  <a:pt x="44" y="217"/>
                </a:lnTo>
                <a:lnTo>
                  <a:pt x="42" y="214"/>
                </a:lnTo>
                <a:lnTo>
                  <a:pt x="48" y="213"/>
                </a:lnTo>
                <a:lnTo>
                  <a:pt x="58" y="228"/>
                </a:lnTo>
                <a:lnTo>
                  <a:pt x="64" y="260"/>
                </a:lnTo>
                <a:lnTo>
                  <a:pt x="64" y="278"/>
                </a:lnTo>
                <a:lnTo>
                  <a:pt x="71" y="299"/>
                </a:lnTo>
                <a:lnTo>
                  <a:pt x="81" y="320"/>
                </a:lnTo>
                <a:lnTo>
                  <a:pt x="150" y="304"/>
                </a:lnTo>
                <a:lnTo>
                  <a:pt x="148" y="298"/>
                </a:lnTo>
                <a:lnTo>
                  <a:pt x="140" y="290"/>
                </a:lnTo>
                <a:lnTo>
                  <a:pt x="141" y="277"/>
                </a:lnTo>
                <a:lnTo>
                  <a:pt x="144" y="272"/>
                </a:lnTo>
                <a:lnTo>
                  <a:pt x="140" y="261"/>
                </a:lnTo>
                <a:lnTo>
                  <a:pt x="135" y="209"/>
                </a:lnTo>
                <a:lnTo>
                  <a:pt x="135" y="192"/>
                </a:lnTo>
                <a:lnTo>
                  <a:pt x="141" y="162"/>
                </a:lnTo>
                <a:lnTo>
                  <a:pt x="146" y="143"/>
                </a:lnTo>
                <a:lnTo>
                  <a:pt x="147" y="128"/>
                </a:lnTo>
                <a:lnTo>
                  <a:pt x="141" y="116"/>
                </a:lnTo>
                <a:lnTo>
                  <a:pt x="141" y="106"/>
                </a:lnTo>
                <a:lnTo>
                  <a:pt x="145" y="98"/>
                </a:lnTo>
                <a:lnTo>
                  <a:pt x="166" y="82"/>
                </a:lnTo>
                <a:lnTo>
                  <a:pt x="177" y="53"/>
                </a:lnTo>
                <a:lnTo>
                  <a:pt x="166" y="37"/>
                </a:lnTo>
                <a:lnTo>
                  <a:pt x="164" y="29"/>
                </a:lnTo>
                <a:lnTo>
                  <a:pt x="168" y="24"/>
                </a:lnTo>
                <a:lnTo>
                  <a:pt x="167" y="19"/>
                </a:lnTo>
                <a:lnTo>
                  <a:pt x="162" y="0"/>
                </a:lnTo>
                <a:lnTo>
                  <a:pt x="0" y="41"/>
                </a:lnTo>
              </a:path>
            </a:pathLst>
          </a:custGeom>
          <a:solidFill>
            <a:schemeClr val="accent5"/>
          </a:solidFill>
          <a:ln w="15875" cap="rnd" cmpd="sng">
            <a:solidFill>
              <a:srgbClr val="FFFFFF"/>
            </a:solidFill>
            <a:prstDash val="solid"/>
            <a:round/>
            <a:headEnd type="none" w="sm" len="sm"/>
            <a:tailEnd type="none" w="sm" len="sm"/>
          </a:ln>
        </p:spPr>
        <p:txBody>
          <a:bodyPr spcFirstLastPara="1" wrap="square" lIns="68575" tIns="34275" rIns="68575" bIns="34275" anchor="t" anchorCtr="0">
            <a:noAutofit/>
          </a:bodyPr>
          <a:lstStyle/>
          <a:p>
            <a:pPr marL="0" marR="0" lvl="0" indent="0" algn="ctr" rtl="0">
              <a:spcBef>
                <a:spcPts val="0"/>
              </a:spcBef>
              <a:spcAft>
                <a:spcPts val="0"/>
              </a:spcAft>
              <a:buNone/>
            </a:pPr>
            <a:endParaRPr sz="1000">
              <a:solidFill>
                <a:srgbClr val="5A5A5A"/>
              </a:solidFill>
              <a:latin typeface="Arial"/>
              <a:ea typeface="Arial"/>
              <a:cs typeface="Arial"/>
              <a:sym typeface="Arial"/>
            </a:endParaRPr>
          </a:p>
        </p:txBody>
      </p:sp>
      <p:sp>
        <p:nvSpPr>
          <p:cNvPr id="255" name="Google Shape;255;p35"/>
          <p:cNvSpPr/>
          <p:nvPr/>
        </p:nvSpPr>
        <p:spPr>
          <a:xfrm>
            <a:off x="8481721" y="1350050"/>
            <a:ext cx="397908" cy="601211"/>
          </a:xfrm>
          <a:custGeom>
            <a:avLst/>
            <a:gdLst/>
            <a:ahLst/>
            <a:cxnLst/>
            <a:rect l="l" t="t" r="r" b="b"/>
            <a:pathLst>
              <a:path w="372" h="598" extrusionOk="0">
                <a:moveTo>
                  <a:pt x="0" y="320"/>
                </a:moveTo>
                <a:lnTo>
                  <a:pt x="72" y="535"/>
                </a:lnTo>
                <a:lnTo>
                  <a:pt x="73" y="540"/>
                </a:lnTo>
                <a:lnTo>
                  <a:pt x="73" y="549"/>
                </a:lnTo>
                <a:lnTo>
                  <a:pt x="74" y="553"/>
                </a:lnTo>
                <a:lnTo>
                  <a:pt x="92" y="567"/>
                </a:lnTo>
                <a:lnTo>
                  <a:pt x="96" y="568"/>
                </a:lnTo>
                <a:lnTo>
                  <a:pt x="98" y="575"/>
                </a:lnTo>
                <a:lnTo>
                  <a:pt x="97" y="580"/>
                </a:lnTo>
                <a:lnTo>
                  <a:pt x="108" y="597"/>
                </a:lnTo>
                <a:lnTo>
                  <a:pt x="110" y="593"/>
                </a:lnTo>
                <a:lnTo>
                  <a:pt x="111" y="580"/>
                </a:lnTo>
                <a:lnTo>
                  <a:pt x="114" y="563"/>
                </a:lnTo>
                <a:lnTo>
                  <a:pt x="122" y="548"/>
                </a:lnTo>
                <a:lnTo>
                  <a:pt x="127" y="524"/>
                </a:lnTo>
                <a:lnTo>
                  <a:pt x="136" y="515"/>
                </a:lnTo>
                <a:lnTo>
                  <a:pt x="137" y="510"/>
                </a:lnTo>
                <a:lnTo>
                  <a:pt x="132" y="506"/>
                </a:lnTo>
                <a:lnTo>
                  <a:pt x="128" y="493"/>
                </a:lnTo>
                <a:lnTo>
                  <a:pt x="152" y="471"/>
                </a:lnTo>
                <a:lnTo>
                  <a:pt x="155" y="474"/>
                </a:lnTo>
                <a:lnTo>
                  <a:pt x="160" y="485"/>
                </a:lnTo>
                <a:lnTo>
                  <a:pt x="163" y="487"/>
                </a:lnTo>
                <a:lnTo>
                  <a:pt x="166" y="482"/>
                </a:lnTo>
                <a:lnTo>
                  <a:pt x="166" y="473"/>
                </a:lnTo>
                <a:lnTo>
                  <a:pt x="167" y="467"/>
                </a:lnTo>
                <a:lnTo>
                  <a:pt x="186" y="463"/>
                </a:lnTo>
                <a:lnTo>
                  <a:pt x="193" y="456"/>
                </a:lnTo>
                <a:lnTo>
                  <a:pt x="193" y="448"/>
                </a:lnTo>
                <a:lnTo>
                  <a:pt x="196" y="444"/>
                </a:lnTo>
                <a:lnTo>
                  <a:pt x="205" y="444"/>
                </a:lnTo>
                <a:lnTo>
                  <a:pt x="213" y="440"/>
                </a:lnTo>
                <a:lnTo>
                  <a:pt x="216" y="436"/>
                </a:lnTo>
                <a:lnTo>
                  <a:pt x="220" y="421"/>
                </a:lnTo>
                <a:lnTo>
                  <a:pt x="218" y="409"/>
                </a:lnTo>
                <a:lnTo>
                  <a:pt x="229" y="395"/>
                </a:lnTo>
                <a:lnTo>
                  <a:pt x="229" y="387"/>
                </a:lnTo>
                <a:lnTo>
                  <a:pt x="235" y="387"/>
                </a:lnTo>
                <a:lnTo>
                  <a:pt x="247" y="390"/>
                </a:lnTo>
                <a:lnTo>
                  <a:pt x="254" y="386"/>
                </a:lnTo>
                <a:lnTo>
                  <a:pt x="258" y="379"/>
                </a:lnTo>
                <a:lnTo>
                  <a:pt x="262" y="367"/>
                </a:lnTo>
                <a:lnTo>
                  <a:pt x="268" y="366"/>
                </a:lnTo>
                <a:lnTo>
                  <a:pt x="276" y="352"/>
                </a:lnTo>
                <a:lnTo>
                  <a:pt x="290" y="354"/>
                </a:lnTo>
                <a:lnTo>
                  <a:pt x="299" y="363"/>
                </a:lnTo>
                <a:lnTo>
                  <a:pt x="314" y="338"/>
                </a:lnTo>
                <a:lnTo>
                  <a:pt x="325" y="332"/>
                </a:lnTo>
                <a:lnTo>
                  <a:pt x="344" y="315"/>
                </a:lnTo>
                <a:lnTo>
                  <a:pt x="349" y="307"/>
                </a:lnTo>
                <a:lnTo>
                  <a:pt x="352" y="304"/>
                </a:lnTo>
                <a:lnTo>
                  <a:pt x="358" y="305"/>
                </a:lnTo>
                <a:lnTo>
                  <a:pt x="367" y="299"/>
                </a:lnTo>
                <a:lnTo>
                  <a:pt x="371" y="289"/>
                </a:lnTo>
                <a:lnTo>
                  <a:pt x="369" y="280"/>
                </a:lnTo>
                <a:lnTo>
                  <a:pt x="362" y="276"/>
                </a:lnTo>
                <a:lnTo>
                  <a:pt x="360" y="278"/>
                </a:lnTo>
                <a:lnTo>
                  <a:pt x="355" y="275"/>
                </a:lnTo>
                <a:lnTo>
                  <a:pt x="359" y="267"/>
                </a:lnTo>
                <a:lnTo>
                  <a:pt x="362" y="265"/>
                </a:lnTo>
                <a:lnTo>
                  <a:pt x="361" y="258"/>
                </a:lnTo>
                <a:lnTo>
                  <a:pt x="354" y="241"/>
                </a:lnTo>
                <a:lnTo>
                  <a:pt x="343" y="237"/>
                </a:lnTo>
                <a:lnTo>
                  <a:pt x="338" y="238"/>
                </a:lnTo>
                <a:lnTo>
                  <a:pt x="335" y="242"/>
                </a:lnTo>
                <a:lnTo>
                  <a:pt x="326" y="243"/>
                </a:lnTo>
                <a:lnTo>
                  <a:pt x="317" y="240"/>
                </a:lnTo>
                <a:lnTo>
                  <a:pt x="309" y="208"/>
                </a:lnTo>
                <a:lnTo>
                  <a:pt x="312" y="204"/>
                </a:lnTo>
                <a:lnTo>
                  <a:pt x="311" y="198"/>
                </a:lnTo>
                <a:lnTo>
                  <a:pt x="308" y="195"/>
                </a:lnTo>
                <a:lnTo>
                  <a:pt x="302" y="195"/>
                </a:lnTo>
                <a:lnTo>
                  <a:pt x="298" y="198"/>
                </a:lnTo>
                <a:lnTo>
                  <a:pt x="285" y="193"/>
                </a:lnTo>
                <a:lnTo>
                  <a:pt x="277" y="193"/>
                </a:lnTo>
                <a:lnTo>
                  <a:pt x="273" y="190"/>
                </a:lnTo>
                <a:lnTo>
                  <a:pt x="267" y="171"/>
                </a:lnTo>
                <a:lnTo>
                  <a:pt x="266" y="166"/>
                </a:lnTo>
                <a:lnTo>
                  <a:pt x="221" y="26"/>
                </a:lnTo>
                <a:lnTo>
                  <a:pt x="183" y="2"/>
                </a:lnTo>
                <a:lnTo>
                  <a:pt x="172" y="0"/>
                </a:lnTo>
                <a:lnTo>
                  <a:pt x="163" y="1"/>
                </a:lnTo>
                <a:lnTo>
                  <a:pt x="159" y="7"/>
                </a:lnTo>
                <a:lnTo>
                  <a:pt x="156" y="14"/>
                </a:lnTo>
                <a:lnTo>
                  <a:pt x="152" y="14"/>
                </a:lnTo>
                <a:lnTo>
                  <a:pt x="138" y="20"/>
                </a:lnTo>
                <a:lnTo>
                  <a:pt x="118" y="37"/>
                </a:lnTo>
                <a:lnTo>
                  <a:pt x="111" y="38"/>
                </a:lnTo>
                <a:lnTo>
                  <a:pt x="104" y="28"/>
                </a:lnTo>
                <a:lnTo>
                  <a:pt x="105" y="15"/>
                </a:lnTo>
                <a:lnTo>
                  <a:pt x="101" y="9"/>
                </a:lnTo>
                <a:lnTo>
                  <a:pt x="96" y="9"/>
                </a:lnTo>
                <a:lnTo>
                  <a:pt x="81" y="15"/>
                </a:lnTo>
                <a:lnTo>
                  <a:pt x="48" y="124"/>
                </a:lnTo>
                <a:lnTo>
                  <a:pt x="47" y="140"/>
                </a:lnTo>
                <a:lnTo>
                  <a:pt x="53" y="148"/>
                </a:lnTo>
                <a:lnTo>
                  <a:pt x="53" y="160"/>
                </a:lnTo>
                <a:lnTo>
                  <a:pt x="50" y="168"/>
                </a:lnTo>
                <a:lnTo>
                  <a:pt x="45" y="173"/>
                </a:lnTo>
                <a:lnTo>
                  <a:pt x="40" y="182"/>
                </a:lnTo>
                <a:lnTo>
                  <a:pt x="52" y="226"/>
                </a:lnTo>
                <a:lnTo>
                  <a:pt x="46" y="241"/>
                </a:lnTo>
                <a:lnTo>
                  <a:pt x="46" y="252"/>
                </a:lnTo>
                <a:lnTo>
                  <a:pt x="30" y="274"/>
                </a:lnTo>
                <a:lnTo>
                  <a:pt x="27" y="282"/>
                </a:lnTo>
                <a:lnTo>
                  <a:pt x="33" y="296"/>
                </a:lnTo>
                <a:lnTo>
                  <a:pt x="33" y="298"/>
                </a:lnTo>
                <a:lnTo>
                  <a:pt x="23" y="298"/>
                </a:lnTo>
                <a:lnTo>
                  <a:pt x="25" y="310"/>
                </a:lnTo>
                <a:lnTo>
                  <a:pt x="22" y="316"/>
                </a:lnTo>
                <a:lnTo>
                  <a:pt x="16" y="316"/>
                </a:lnTo>
                <a:lnTo>
                  <a:pt x="10" y="313"/>
                </a:lnTo>
                <a:lnTo>
                  <a:pt x="0" y="320"/>
                </a:lnTo>
              </a:path>
            </a:pathLst>
          </a:custGeom>
          <a:solidFill>
            <a:srgbClr val="1B6DF1"/>
          </a:solidFill>
          <a:ln w="15875" cap="rnd" cmpd="sng">
            <a:solidFill>
              <a:srgbClr val="FFFFFF"/>
            </a:solidFill>
            <a:prstDash val="solid"/>
            <a:round/>
            <a:headEnd type="none" w="sm" len="sm"/>
            <a:tailEnd type="none" w="sm" len="sm"/>
          </a:ln>
        </p:spPr>
        <p:txBody>
          <a:bodyPr spcFirstLastPara="1" wrap="square" lIns="68575" tIns="34275" rIns="68575" bIns="34275" anchor="t" anchorCtr="0">
            <a:noAutofit/>
          </a:bodyPr>
          <a:lstStyle/>
          <a:p>
            <a:pPr marL="0" marR="0" lvl="0" indent="0" algn="ctr" rtl="0">
              <a:spcBef>
                <a:spcPts val="0"/>
              </a:spcBef>
              <a:spcAft>
                <a:spcPts val="0"/>
              </a:spcAft>
              <a:buNone/>
            </a:pPr>
            <a:endParaRPr sz="1000">
              <a:solidFill>
                <a:srgbClr val="5A5A5A"/>
              </a:solidFill>
              <a:latin typeface="Arial"/>
              <a:ea typeface="Arial"/>
              <a:cs typeface="Arial"/>
              <a:sym typeface="Arial"/>
            </a:endParaRPr>
          </a:p>
        </p:txBody>
      </p:sp>
      <p:sp>
        <p:nvSpPr>
          <p:cNvPr id="256" name="Google Shape;256;p35"/>
          <p:cNvSpPr/>
          <p:nvPr/>
        </p:nvSpPr>
        <p:spPr>
          <a:xfrm>
            <a:off x="4081897" y="3817951"/>
            <a:ext cx="1381808" cy="1024125"/>
          </a:xfrm>
          <a:custGeom>
            <a:avLst/>
            <a:gdLst/>
            <a:ahLst/>
            <a:cxnLst/>
            <a:rect l="l" t="t" r="r" b="b"/>
            <a:pathLst>
              <a:path w="1415" h="1200" extrusionOk="0">
                <a:moveTo>
                  <a:pt x="71" y="192"/>
                </a:moveTo>
                <a:lnTo>
                  <a:pt x="108" y="228"/>
                </a:lnTo>
                <a:lnTo>
                  <a:pt x="143" y="287"/>
                </a:lnTo>
                <a:lnTo>
                  <a:pt x="191" y="300"/>
                </a:lnTo>
                <a:lnTo>
                  <a:pt x="191" y="371"/>
                </a:lnTo>
                <a:lnTo>
                  <a:pt x="131" y="371"/>
                </a:lnTo>
                <a:lnTo>
                  <a:pt x="131" y="324"/>
                </a:lnTo>
                <a:lnTo>
                  <a:pt x="119" y="324"/>
                </a:lnTo>
                <a:lnTo>
                  <a:pt x="0" y="371"/>
                </a:lnTo>
                <a:lnTo>
                  <a:pt x="36" y="408"/>
                </a:lnTo>
                <a:lnTo>
                  <a:pt x="36" y="455"/>
                </a:lnTo>
                <a:lnTo>
                  <a:pt x="84" y="480"/>
                </a:lnTo>
                <a:lnTo>
                  <a:pt x="155" y="492"/>
                </a:lnTo>
                <a:lnTo>
                  <a:pt x="203" y="455"/>
                </a:lnTo>
                <a:lnTo>
                  <a:pt x="215" y="539"/>
                </a:lnTo>
                <a:lnTo>
                  <a:pt x="168" y="551"/>
                </a:lnTo>
                <a:lnTo>
                  <a:pt x="155" y="575"/>
                </a:lnTo>
                <a:lnTo>
                  <a:pt x="131" y="587"/>
                </a:lnTo>
                <a:lnTo>
                  <a:pt x="96" y="564"/>
                </a:lnTo>
                <a:lnTo>
                  <a:pt x="71" y="611"/>
                </a:lnTo>
                <a:lnTo>
                  <a:pt x="12" y="671"/>
                </a:lnTo>
                <a:lnTo>
                  <a:pt x="47" y="731"/>
                </a:lnTo>
                <a:lnTo>
                  <a:pt x="36" y="755"/>
                </a:lnTo>
                <a:lnTo>
                  <a:pt x="84" y="803"/>
                </a:lnTo>
                <a:lnTo>
                  <a:pt x="143" y="803"/>
                </a:lnTo>
                <a:lnTo>
                  <a:pt x="168" y="839"/>
                </a:lnTo>
                <a:lnTo>
                  <a:pt x="155" y="863"/>
                </a:lnTo>
                <a:lnTo>
                  <a:pt x="168" y="899"/>
                </a:lnTo>
                <a:lnTo>
                  <a:pt x="215" y="875"/>
                </a:lnTo>
                <a:lnTo>
                  <a:pt x="263" y="923"/>
                </a:lnTo>
                <a:lnTo>
                  <a:pt x="335" y="887"/>
                </a:lnTo>
                <a:lnTo>
                  <a:pt x="311" y="935"/>
                </a:lnTo>
                <a:lnTo>
                  <a:pt x="311" y="983"/>
                </a:lnTo>
                <a:lnTo>
                  <a:pt x="215" y="1055"/>
                </a:lnTo>
                <a:lnTo>
                  <a:pt x="180" y="1103"/>
                </a:lnTo>
                <a:lnTo>
                  <a:pt x="143" y="1103"/>
                </a:lnTo>
                <a:lnTo>
                  <a:pt x="84" y="1150"/>
                </a:lnTo>
                <a:lnTo>
                  <a:pt x="24" y="1162"/>
                </a:lnTo>
                <a:lnTo>
                  <a:pt x="0" y="1186"/>
                </a:lnTo>
                <a:lnTo>
                  <a:pt x="24" y="1199"/>
                </a:lnTo>
                <a:lnTo>
                  <a:pt x="143" y="1150"/>
                </a:lnTo>
                <a:lnTo>
                  <a:pt x="215" y="1115"/>
                </a:lnTo>
                <a:lnTo>
                  <a:pt x="359" y="1019"/>
                </a:lnTo>
                <a:lnTo>
                  <a:pt x="467" y="899"/>
                </a:lnTo>
                <a:lnTo>
                  <a:pt x="479" y="875"/>
                </a:lnTo>
                <a:lnTo>
                  <a:pt x="443" y="875"/>
                </a:lnTo>
                <a:lnTo>
                  <a:pt x="551" y="719"/>
                </a:lnTo>
                <a:lnTo>
                  <a:pt x="575" y="707"/>
                </a:lnTo>
                <a:lnTo>
                  <a:pt x="575" y="731"/>
                </a:lnTo>
                <a:lnTo>
                  <a:pt x="539" y="755"/>
                </a:lnTo>
                <a:lnTo>
                  <a:pt x="527" y="827"/>
                </a:lnTo>
                <a:lnTo>
                  <a:pt x="551" y="815"/>
                </a:lnTo>
                <a:lnTo>
                  <a:pt x="527" y="839"/>
                </a:lnTo>
                <a:lnTo>
                  <a:pt x="539" y="851"/>
                </a:lnTo>
                <a:lnTo>
                  <a:pt x="611" y="803"/>
                </a:lnTo>
                <a:lnTo>
                  <a:pt x="647" y="791"/>
                </a:lnTo>
                <a:lnTo>
                  <a:pt x="659" y="755"/>
                </a:lnTo>
                <a:lnTo>
                  <a:pt x="647" y="731"/>
                </a:lnTo>
                <a:lnTo>
                  <a:pt x="719" y="719"/>
                </a:lnTo>
                <a:lnTo>
                  <a:pt x="803" y="767"/>
                </a:lnTo>
                <a:lnTo>
                  <a:pt x="875" y="743"/>
                </a:lnTo>
                <a:lnTo>
                  <a:pt x="910" y="755"/>
                </a:lnTo>
                <a:lnTo>
                  <a:pt x="959" y="755"/>
                </a:lnTo>
                <a:lnTo>
                  <a:pt x="1090" y="815"/>
                </a:lnTo>
                <a:lnTo>
                  <a:pt x="1115" y="839"/>
                </a:lnTo>
                <a:lnTo>
                  <a:pt x="1150" y="887"/>
                </a:lnTo>
                <a:lnTo>
                  <a:pt x="1222" y="935"/>
                </a:lnTo>
                <a:lnTo>
                  <a:pt x="1246" y="959"/>
                </a:lnTo>
                <a:lnTo>
                  <a:pt x="1330" y="1006"/>
                </a:lnTo>
                <a:lnTo>
                  <a:pt x="1414" y="971"/>
                </a:lnTo>
                <a:lnTo>
                  <a:pt x="1414" y="923"/>
                </a:lnTo>
                <a:lnTo>
                  <a:pt x="1390" y="875"/>
                </a:lnTo>
                <a:lnTo>
                  <a:pt x="1354" y="863"/>
                </a:lnTo>
                <a:lnTo>
                  <a:pt x="1318" y="863"/>
                </a:lnTo>
                <a:lnTo>
                  <a:pt x="1270" y="827"/>
                </a:lnTo>
                <a:lnTo>
                  <a:pt x="1222" y="791"/>
                </a:lnTo>
                <a:lnTo>
                  <a:pt x="1126" y="695"/>
                </a:lnTo>
                <a:lnTo>
                  <a:pt x="1103" y="707"/>
                </a:lnTo>
                <a:lnTo>
                  <a:pt x="1078" y="743"/>
                </a:lnTo>
                <a:lnTo>
                  <a:pt x="1054" y="767"/>
                </a:lnTo>
                <a:lnTo>
                  <a:pt x="971" y="719"/>
                </a:lnTo>
                <a:lnTo>
                  <a:pt x="971" y="695"/>
                </a:lnTo>
                <a:lnTo>
                  <a:pt x="899" y="719"/>
                </a:lnTo>
                <a:lnTo>
                  <a:pt x="875" y="599"/>
                </a:lnTo>
                <a:lnTo>
                  <a:pt x="815" y="336"/>
                </a:lnTo>
                <a:lnTo>
                  <a:pt x="767" y="156"/>
                </a:lnTo>
                <a:lnTo>
                  <a:pt x="743" y="72"/>
                </a:lnTo>
                <a:lnTo>
                  <a:pt x="671" y="36"/>
                </a:lnTo>
                <a:lnTo>
                  <a:pt x="635" y="60"/>
                </a:lnTo>
                <a:lnTo>
                  <a:pt x="515" y="36"/>
                </a:lnTo>
                <a:lnTo>
                  <a:pt x="479" y="48"/>
                </a:lnTo>
                <a:lnTo>
                  <a:pt x="443" y="36"/>
                </a:lnTo>
                <a:lnTo>
                  <a:pt x="443" y="24"/>
                </a:lnTo>
                <a:lnTo>
                  <a:pt x="335" y="0"/>
                </a:lnTo>
                <a:lnTo>
                  <a:pt x="323" y="24"/>
                </a:lnTo>
                <a:lnTo>
                  <a:pt x="263" y="24"/>
                </a:lnTo>
                <a:lnTo>
                  <a:pt x="215" y="60"/>
                </a:lnTo>
                <a:lnTo>
                  <a:pt x="180" y="96"/>
                </a:lnTo>
                <a:lnTo>
                  <a:pt x="168" y="132"/>
                </a:lnTo>
                <a:lnTo>
                  <a:pt x="143" y="156"/>
                </a:lnTo>
                <a:lnTo>
                  <a:pt x="96" y="156"/>
                </a:lnTo>
                <a:lnTo>
                  <a:pt x="71" y="192"/>
                </a:lnTo>
              </a:path>
            </a:pathLst>
          </a:custGeom>
          <a:solidFill>
            <a:srgbClr val="1B6DF1"/>
          </a:solidFill>
          <a:ln w="15875" cap="rnd" cmpd="sng">
            <a:solidFill>
              <a:srgbClr val="FFFFFF"/>
            </a:solidFill>
            <a:prstDash val="solid"/>
            <a:round/>
            <a:headEnd type="none" w="sm" len="sm"/>
            <a:tailEnd type="none" w="sm" len="sm"/>
          </a:ln>
        </p:spPr>
        <p:txBody>
          <a:bodyPr spcFirstLastPara="1" wrap="square" lIns="68575" tIns="34275" rIns="68575" bIns="34275" anchor="t" anchorCtr="0">
            <a:noAutofit/>
          </a:bodyPr>
          <a:lstStyle/>
          <a:p>
            <a:pPr marL="0" marR="0" lvl="0" indent="0" algn="ctr" rtl="0">
              <a:spcBef>
                <a:spcPts val="0"/>
              </a:spcBef>
              <a:spcAft>
                <a:spcPts val="0"/>
              </a:spcAft>
              <a:buNone/>
            </a:pPr>
            <a:endParaRPr sz="1000">
              <a:solidFill>
                <a:srgbClr val="5A5A5A"/>
              </a:solidFill>
              <a:latin typeface="Arial"/>
              <a:ea typeface="Arial"/>
              <a:cs typeface="Arial"/>
              <a:sym typeface="Arial"/>
            </a:endParaRPr>
          </a:p>
        </p:txBody>
      </p:sp>
      <p:grpSp>
        <p:nvGrpSpPr>
          <p:cNvPr id="257" name="Google Shape;257;p35"/>
          <p:cNvGrpSpPr/>
          <p:nvPr/>
        </p:nvGrpSpPr>
        <p:grpSpPr>
          <a:xfrm>
            <a:off x="3260022" y="3586569"/>
            <a:ext cx="601246" cy="365314"/>
            <a:chOff x="826775" y="4632675"/>
            <a:chExt cx="819918" cy="498178"/>
          </a:xfrm>
        </p:grpSpPr>
        <p:sp>
          <p:nvSpPr>
            <p:cNvPr id="258" name="Google Shape;258;p35"/>
            <p:cNvSpPr/>
            <p:nvPr/>
          </p:nvSpPr>
          <p:spPr>
            <a:xfrm>
              <a:off x="1324952" y="4782424"/>
              <a:ext cx="25206" cy="23723"/>
            </a:xfrm>
            <a:custGeom>
              <a:avLst/>
              <a:gdLst/>
              <a:ahLst/>
              <a:cxnLst/>
              <a:rect l="l" t="t" r="r" b="b"/>
              <a:pathLst>
                <a:path w="17" h="17" extrusionOk="0">
                  <a:moveTo>
                    <a:pt x="16" y="0"/>
                  </a:moveTo>
                  <a:lnTo>
                    <a:pt x="16" y="16"/>
                  </a:lnTo>
                  <a:lnTo>
                    <a:pt x="0" y="16"/>
                  </a:lnTo>
                  <a:lnTo>
                    <a:pt x="0" y="0"/>
                  </a:lnTo>
                  <a:lnTo>
                    <a:pt x="16" y="0"/>
                  </a:lnTo>
                </a:path>
              </a:pathLst>
            </a:custGeom>
            <a:solidFill>
              <a:schemeClr val="accent5"/>
            </a:solidFill>
            <a:ln w="15875" cap="rnd" cmpd="sng">
              <a:solidFill>
                <a:srgbClr val="FFFFFF"/>
              </a:solidFill>
              <a:prstDash val="solid"/>
              <a:round/>
              <a:headEnd type="none" w="sm" len="sm"/>
              <a:tailEnd type="none" w="sm" len="sm"/>
            </a:ln>
          </p:spPr>
          <p:txBody>
            <a:bodyPr spcFirstLastPara="1" wrap="square" lIns="68575" tIns="34275" rIns="68575" bIns="34275" anchor="t" anchorCtr="0">
              <a:noAutofit/>
            </a:bodyPr>
            <a:lstStyle/>
            <a:p>
              <a:pPr marL="0" marR="0" lvl="0" indent="0" algn="ctr" rtl="0">
                <a:spcBef>
                  <a:spcPts val="0"/>
                </a:spcBef>
                <a:spcAft>
                  <a:spcPts val="0"/>
                </a:spcAft>
                <a:buNone/>
              </a:pPr>
              <a:endParaRPr sz="1000">
                <a:solidFill>
                  <a:srgbClr val="5A5A5A"/>
                </a:solidFill>
                <a:latin typeface="Arial"/>
                <a:ea typeface="Arial"/>
                <a:cs typeface="Arial"/>
                <a:sym typeface="Arial"/>
              </a:endParaRPr>
            </a:p>
          </p:txBody>
        </p:sp>
        <p:sp>
          <p:nvSpPr>
            <p:cNvPr id="259" name="Google Shape;259;p35"/>
            <p:cNvSpPr/>
            <p:nvPr/>
          </p:nvSpPr>
          <p:spPr>
            <a:xfrm>
              <a:off x="1467289" y="4930692"/>
              <a:ext cx="179404" cy="200161"/>
            </a:xfrm>
            <a:custGeom>
              <a:avLst/>
              <a:gdLst/>
              <a:ahLst/>
              <a:cxnLst/>
              <a:rect l="l" t="t" r="r" b="b"/>
              <a:pathLst>
                <a:path w="121" h="145" extrusionOk="0">
                  <a:moveTo>
                    <a:pt x="0" y="48"/>
                  </a:moveTo>
                  <a:lnTo>
                    <a:pt x="12" y="96"/>
                  </a:lnTo>
                  <a:lnTo>
                    <a:pt x="12" y="120"/>
                  </a:lnTo>
                  <a:lnTo>
                    <a:pt x="48" y="144"/>
                  </a:lnTo>
                  <a:lnTo>
                    <a:pt x="59" y="120"/>
                  </a:lnTo>
                  <a:lnTo>
                    <a:pt x="120" y="84"/>
                  </a:lnTo>
                  <a:lnTo>
                    <a:pt x="96" y="37"/>
                  </a:lnTo>
                  <a:lnTo>
                    <a:pt x="24" y="0"/>
                  </a:lnTo>
                  <a:lnTo>
                    <a:pt x="24" y="37"/>
                  </a:lnTo>
                  <a:lnTo>
                    <a:pt x="0" y="48"/>
                  </a:lnTo>
                </a:path>
              </a:pathLst>
            </a:custGeom>
            <a:solidFill>
              <a:schemeClr val="accent5"/>
            </a:solidFill>
            <a:ln w="15875" cap="rnd" cmpd="sng">
              <a:solidFill>
                <a:srgbClr val="FFFFFF"/>
              </a:solidFill>
              <a:prstDash val="solid"/>
              <a:round/>
              <a:headEnd type="none" w="sm" len="sm"/>
              <a:tailEnd type="none" w="sm" len="sm"/>
            </a:ln>
          </p:spPr>
          <p:txBody>
            <a:bodyPr spcFirstLastPara="1" wrap="square" lIns="68575" tIns="34275" rIns="68575" bIns="34275" anchor="t" anchorCtr="0">
              <a:noAutofit/>
            </a:bodyPr>
            <a:lstStyle/>
            <a:p>
              <a:pPr marL="0" marR="0" lvl="0" indent="0" algn="ctr" rtl="0">
                <a:spcBef>
                  <a:spcPts val="0"/>
                </a:spcBef>
                <a:spcAft>
                  <a:spcPts val="0"/>
                </a:spcAft>
                <a:buNone/>
              </a:pPr>
              <a:endParaRPr sz="1000">
                <a:solidFill>
                  <a:srgbClr val="5A5A5A"/>
                </a:solidFill>
                <a:latin typeface="Arial"/>
                <a:ea typeface="Arial"/>
                <a:cs typeface="Arial"/>
                <a:sym typeface="Arial"/>
              </a:endParaRPr>
            </a:p>
          </p:txBody>
        </p:sp>
        <p:sp>
          <p:nvSpPr>
            <p:cNvPr id="260" name="Google Shape;260;p35"/>
            <p:cNvSpPr/>
            <p:nvPr/>
          </p:nvSpPr>
          <p:spPr>
            <a:xfrm>
              <a:off x="1378328" y="4813561"/>
              <a:ext cx="108235" cy="69685"/>
            </a:xfrm>
            <a:custGeom>
              <a:avLst/>
              <a:gdLst/>
              <a:ahLst/>
              <a:cxnLst/>
              <a:rect l="l" t="t" r="r" b="b"/>
              <a:pathLst>
                <a:path w="73" h="50" extrusionOk="0">
                  <a:moveTo>
                    <a:pt x="24" y="49"/>
                  </a:moveTo>
                  <a:lnTo>
                    <a:pt x="60" y="49"/>
                  </a:lnTo>
                  <a:lnTo>
                    <a:pt x="72" y="24"/>
                  </a:lnTo>
                  <a:lnTo>
                    <a:pt x="36" y="12"/>
                  </a:lnTo>
                  <a:lnTo>
                    <a:pt x="24" y="12"/>
                  </a:lnTo>
                  <a:lnTo>
                    <a:pt x="12" y="0"/>
                  </a:lnTo>
                  <a:lnTo>
                    <a:pt x="0" y="12"/>
                  </a:lnTo>
                  <a:lnTo>
                    <a:pt x="12" y="37"/>
                  </a:lnTo>
                  <a:lnTo>
                    <a:pt x="24" y="49"/>
                  </a:lnTo>
                </a:path>
              </a:pathLst>
            </a:custGeom>
            <a:solidFill>
              <a:schemeClr val="accent5"/>
            </a:solidFill>
            <a:ln w="15875" cap="rnd" cmpd="sng">
              <a:solidFill>
                <a:srgbClr val="FFFFFF"/>
              </a:solidFill>
              <a:prstDash val="solid"/>
              <a:round/>
              <a:headEnd type="none" w="sm" len="sm"/>
              <a:tailEnd type="none" w="sm" len="sm"/>
            </a:ln>
          </p:spPr>
          <p:txBody>
            <a:bodyPr spcFirstLastPara="1" wrap="square" lIns="68575" tIns="34275" rIns="68575" bIns="34275" anchor="t" anchorCtr="0">
              <a:noAutofit/>
            </a:bodyPr>
            <a:lstStyle/>
            <a:p>
              <a:pPr marL="0" marR="0" lvl="0" indent="0" algn="ctr" rtl="0">
                <a:spcBef>
                  <a:spcPts val="0"/>
                </a:spcBef>
                <a:spcAft>
                  <a:spcPts val="0"/>
                </a:spcAft>
                <a:buNone/>
              </a:pPr>
              <a:endParaRPr sz="1000">
                <a:solidFill>
                  <a:srgbClr val="5A5A5A"/>
                </a:solidFill>
                <a:latin typeface="Arial"/>
                <a:ea typeface="Arial"/>
                <a:cs typeface="Arial"/>
                <a:sym typeface="Arial"/>
              </a:endParaRPr>
            </a:p>
          </p:txBody>
        </p:sp>
        <p:sp>
          <p:nvSpPr>
            <p:cNvPr id="261" name="Google Shape;261;p35"/>
            <p:cNvSpPr/>
            <p:nvPr/>
          </p:nvSpPr>
          <p:spPr>
            <a:xfrm>
              <a:off x="1360536" y="4881764"/>
              <a:ext cx="37067" cy="23723"/>
            </a:xfrm>
            <a:custGeom>
              <a:avLst/>
              <a:gdLst/>
              <a:ahLst/>
              <a:cxnLst/>
              <a:rect l="l" t="t" r="r" b="b"/>
              <a:pathLst>
                <a:path w="25" h="17" extrusionOk="0">
                  <a:moveTo>
                    <a:pt x="0" y="16"/>
                  </a:moveTo>
                  <a:lnTo>
                    <a:pt x="24" y="0"/>
                  </a:lnTo>
                  <a:lnTo>
                    <a:pt x="24" y="16"/>
                  </a:lnTo>
                  <a:lnTo>
                    <a:pt x="0" y="16"/>
                  </a:lnTo>
                </a:path>
              </a:pathLst>
            </a:custGeom>
            <a:solidFill>
              <a:schemeClr val="accent5"/>
            </a:solidFill>
            <a:ln w="15875" cap="rnd" cmpd="sng">
              <a:solidFill>
                <a:srgbClr val="FFFFFF"/>
              </a:solidFill>
              <a:prstDash val="solid"/>
              <a:round/>
              <a:headEnd type="none" w="sm" len="sm"/>
              <a:tailEnd type="none" w="sm" len="sm"/>
            </a:ln>
          </p:spPr>
          <p:txBody>
            <a:bodyPr spcFirstLastPara="1" wrap="square" lIns="68575" tIns="34275" rIns="68575" bIns="34275" anchor="t" anchorCtr="0">
              <a:noAutofit/>
            </a:bodyPr>
            <a:lstStyle/>
            <a:p>
              <a:pPr marL="0" marR="0" lvl="0" indent="0" algn="ctr" rtl="0">
                <a:spcBef>
                  <a:spcPts val="0"/>
                </a:spcBef>
                <a:spcAft>
                  <a:spcPts val="0"/>
                </a:spcAft>
                <a:buNone/>
              </a:pPr>
              <a:endParaRPr sz="1000">
                <a:solidFill>
                  <a:srgbClr val="5A5A5A"/>
                </a:solidFill>
                <a:latin typeface="Arial"/>
                <a:ea typeface="Arial"/>
                <a:cs typeface="Arial"/>
                <a:sym typeface="Arial"/>
              </a:endParaRPr>
            </a:p>
          </p:txBody>
        </p:sp>
        <p:sp>
          <p:nvSpPr>
            <p:cNvPr id="262" name="Google Shape;262;p35"/>
            <p:cNvSpPr/>
            <p:nvPr/>
          </p:nvSpPr>
          <p:spPr>
            <a:xfrm>
              <a:off x="1327918" y="4834318"/>
              <a:ext cx="37067" cy="34101"/>
            </a:xfrm>
            <a:custGeom>
              <a:avLst/>
              <a:gdLst/>
              <a:ahLst/>
              <a:cxnLst/>
              <a:rect l="l" t="t" r="r" b="b"/>
              <a:pathLst>
                <a:path w="25" h="24" extrusionOk="0">
                  <a:moveTo>
                    <a:pt x="12" y="0"/>
                  </a:moveTo>
                  <a:lnTo>
                    <a:pt x="14" y="0"/>
                  </a:lnTo>
                  <a:lnTo>
                    <a:pt x="15" y="0"/>
                  </a:lnTo>
                  <a:lnTo>
                    <a:pt x="16" y="0"/>
                  </a:lnTo>
                  <a:lnTo>
                    <a:pt x="18" y="1"/>
                  </a:lnTo>
                  <a:lnTo>
                    <a:pt x="19" y="2"/>
                  </a:lnTo>
                  <a:lnTo>
                    <a:pt x="21" y="3"/>
                  </a:lnTo>
                  <a:lnTo>
                    <a:pt x="22" y="4"/>
                  </a:lnTo>
                  <a:lnTo>
                    <a:pt x="22" y="5"/>
                  </a:lnTo>
                  <a:lnTo>
                    <a:pt x="23" y="7"/>
                  </a:lnTo>
                  <a:lnTo>
                    <a:pt x="24" y="8"/>
                  </a:lnTo>
                  <a:lnTo>
                    <a:pt x="24" y="9"/>
                  </a:lnTo>
                  <a:lnTo>
                    <a:pt x="24" y="11"/>
                  </a:lnTo>
                  <a:lnTo>
                    <a:pt x="24" y="12"/>
                  </a:lnTo>
                  <a:lnTo>
                    <a:pt x="24" y="14"/>
                  </a:lnTo>
                  <a:lnTo>
                    <a:pt x="23" y="16"/>
                  </a:lnTo>
                  <a:lnTo>
                    <a:pt x="22" y="17"/>
                  </a:lnTo>
                  <a:lnTo>
                    <a:pt x="22" y="19"/>
                  </a:lnTo>
                  <a:lnTo>
                    <a:pt x="21" y="19"/>
                  </a:lnTo>
                  <a:lnTo>
                    <a:pt x="19" y="20"/>
                  </a:lnTo>
                  <a:lnTo>
                    <a:pt x="18" y="22"/>
                  </a:lnTo>
                  <a:lnTo>
                    <a:pt x="16" y="22"/>
                  </a:lnTo>
                  <a:lnTo>
                    <a:pt x="15" y="23"/>
                  </a:lnTo>
                  <a:lnTo>
                    <a:pt x="14" y="23"/>
                  </a:lnTo>
                  <a:lnTo>
                    <a:pt x="12" y="23"/>
                  </a:lnTo>
                  <a:lnTo>
                    <a:pt x="11" y="23"/>
                  </a:lnTo>
                  <a:lnTo>
                    <a:pt x="9" y="23"/>
                  </a:lnTo>
                  <a:lnTo>
                    <a:pt x="7" y="22"/>
                  </a:lnTo>
                  <a:lnTo>
                    <a:pt x="6" y="22"/>
                  </a:lnTo>
                  <a:lnTo>
                    <a:pt x="4" y="20"/>
                  </a:lnTo>
                  <a:lnTo>
                    <a:pt x="4" y="19"/>
                  </a:lnTo>
                  <a:lnTo>
                    <a:pt x="3" y="19"/>
                  </a:lnTo>
                  <a:lnTo>
                    <a:pt x="2" y="17"/>
                  </a:lnTo>
                  <a:lnTo>
                    <a:pt x="1" y="16"/>
                  </a:lnTo>
                  <a:lnTo>
                    <a:pt x="0" y="14"/>
                  </a:lnTo>
                  <a:lnTo>
                    <a:pt x="0" y="12"/>
                  </a:lnTo>
                  <a:lnTo>
                    <a:pt x="0" y="11"/>
                  </a:lnTo>
                  <a:lnTo>
                    <a:pt x="0" y="9"/>
                  </a:lnTo>
                  <a:lnTo>
                    <a:pt x="0" y="8"/>
                  </a:lnTo>
                  <a:lnTo>
                    <a:pt x="1" y="7"/>
                  </a:lnTo>
                  <a:lnTo>
                    <a:pt x="2" y="5"/>
                  </a:lnTo>
                  <a:lnTo>
                    <a:pt x="3" y="4"/>
                  </a:lnTo>
                  <a:lnTo>
                    <a:pt x="4" y="3"/>
                  </a:lnTo>
                  <a:lnTo>
                    <a:pt x="4" y="2"/>
                  </a:lnTo>
                  <a:lnTo>
                    <a:pt x="6" y="1"/>
                  </a:lnTo>
                  <a:lnTo>
                    <a:pt x="7" y="0"/>
                  </a:lnTo>
                  <a:lnTo>
                    <a:pt x="9" y="0"/>
                  </a:lnTo>
                  <a:lnTo>
                    <a:pt x="11" y="0"/>
                  </a:lnTo>
                  <a:lnTo>
                    <a:pt x="12" y="0"/>
                  </a:lnTo>
                </a:path>
              </a:pathLst>
            </a:custGeom>
            <a:solidFill>
              <a:schemeClr val="accent5"/>
            </a:solidFill>
            <a:ln w="15875" cap="rnd" cmpd="sng">
              <a:solidFill>
                <a:srgbClr val="FFFFFF"/>
              </a:solidFill>
              <a:prstDash val="solid"/>
              <a:round/>
              <a:headEnd type="none" w="sm" len="sm"/>
              <a:tailEnd type="none" w="sm" len="sm"/>
            </a:ln>
          </p:spPr>
          <p:txBody>
            <a:bodyPr spcFirstLastPara="1" wrap="square" lIns="68575" tIns="34275" rIns="68575" bIns="34275" anchor="t" anchorCtr="0">
              <a:noAutofit/>
            </a:bodyPr>
            <a:lstStyle/>
            <a:p>
              <a:pPr marL="0" marR="0" lvl="0" indent="0" algn="ctr" rtl="0">
                <a:spcBef>
                  <a:spcPts val="0"/>
                </a:spcBef>
                <a:spcAft>
                  <a:spcPts val="0"/>
                </a:spcAft>
                <a:buNone/>
              </a:pPr>
              <a:endParaRPr sz="1000">
                <a:solidFill>
                  <a:srgbClr val="5A5A5A"/>
                </a:solidFill>
                <a:latin typeface="Arial"/>
                <a:ea typeface="Arial"/>
                <a:cs typeface="Arial"/>
                <a:sym typeface="Arial"/>
              </a:endParaRPr>
            </a:p>
          </p:txBody>
        </p:sp>
        <p:sp>
          <p:nvSpPr>
            <p:cNvPr id="263" name="Google Shape;263;p35"/>
            <p:cNvSpPr/>
            <p:nvPr/>
          </p:nvSpPr>
          <p:spPr>
            <a:xfrm>
              <a:off x="1271576" y="4782424"/>
              <a:ext cx="90443" cy="32619"/>
            </a:xfrm>
            <a:custGeom>
              <a:avLst/>
              <a:gdLst/>
              <a:ahLst/>
              <a:cxnLst/>
              <a:rect l="l" t="t" r="r" b="b"/>
              <a:pathLst>
                <a:path w="61" h="24" extrusionOk="0">
                  <a:moveTo>
                    <a:pt x="0" y="23"/>
                  </a:moveTo>
                  <a:lnTo>
                    <a:pt x="48" y="23"/>
                  </a:lnTo>
                  <a:lnTo>
                    <a:pt x="60" y="0"/>
                  </a:lnTo>
                  <a:lnTo>
                    <a:pt x="12" y="0"/>
                  </a:lnTo>
                  <a:lnTo>
                    <a:pt x="0" y="23"/>
                  </a:lnTo>
                </a:path>
              </a:pathLst>
            </a:custGeom>
            <a:solidFill>
              <a:schemeClr val="accent5"/>
            </a:solidFill>
            <a:ln w="15875" cap="rnd" cmpd="sng">
              <a:solidFill>
                <a:srgbClr val="FFFFFF"/>
              </a:solidFill>
              <a:prstDash val="solid"/>
              <a:round/>
              <a:headEnd type="none" w="sm" len="sm"/>
              <a:tailEnd type="none" w="sm" len="sm"/>
            </a:ln>
          </p:spPr>
          <p:txBody>
            <a:bodyPr spcFirstLastPara="1" wrap="square" lIns="68575" tIns="34275" rIns="68575" bIns="34275" anchor="t" anchorCtr="0">
              <a:noAutofit/>
            </a:bodyPr>
            <a:lstStyle/>
            <a:p>
              <a:pPr marL="0" marR="0" lvl="0" indent="0" algn="ctr" rtl="0">
                <a:spcBef>
                  <a:spcPts val="0"/>
                </a:spcBef>
                <a:spcAft>
                  <a:spcPts val="0"/>
                </a:spcAft>
                <a:buNone/>
              </a:pPr>
              <a:endParaRPr sz="1000">
                <a:solidFill>
                  <a:srgbClr val="5A5A5A"/>
                </a:solidFill>
                <a:latin typeface="Arial"/>
                <a:ea typeface="Arial"/>
                <a:cs typeface="Arial"/>
                <a:sym typeface="Arial"/>
              </a:endParaRPr>
            </a:p>
          </p:txBody>
        </p:sp>
        <p:sp>
          <p:nvSpPr>
            <p:cNvPr id="264" name="Google Shape;264;p35"/>
            <p:cNvSpPr/>
            <p:nvPr/>
          </p:nvSpPr>
          <p:spPr>
            <a:xfrm>
              <a:off x="897943" y="4632675"/>
              <a:ext cx="90443" cy="51893"/>
            </a:xfrm>
            <a:custGeom>
              <a:avLst/>
              <a:gdLst/>
              <a:ahLst/>
              <a:cxnLst/>
              <a:rect l="l" t="t" r="r" b="b"/>
              <a:pathLst>
                <a:path w="61" h="37" extrusionOk="0">
                  <a:moveTo>
                    <a:pt x="0" y="24"/>
                  </a:moveTo>
                  <a:lnTo>
                    <a:pt x="24" y="36"/>
                  </a:lnTo>
                  <a:lnTo>
                    <a:pt x="48" y="36"/>
                  </a:lnTo>
                  <a:lnTo>
                    <a:pt x="60" y="12"/>
                  </a:lnTo>
                  <a:lnTo>
                    <a:pt x="36" y="0"/>
                  </a:lnTo>
                  <a:lnTo>
                    <a:pt x="12" y="12"/>
                  </a:lnTo>
                  <a:lnTo>
                    <a:pt x="0" y="24"/>
                  </a:lnTo>
                </a:path>
              </a:pathLst>
            </a:custGeom>
            <a:solidFill>
              <a:schemeClr val="accent5"/>
            </a:solidFill>
            <a:ln w="15875" cap="rnd" cmpd="sng">
              <a:solidFill>
                <a:srgbClr val="FFFFFF"/>
              </a:solidFill>
              <a:prstDash val="solid"/>
              <a:round/>
              <a:headEnd type="none" w="sm" len="sm"/>
              <a:tailEnd type="none" w="sm" len="sm"/>
            </a:ln>
          </p:spPr>
          <p:txBody>
            <a:bodyPr spcFirstLastPara="1" wrap="square" lIns="68575" tIns="34275" rIns="68575" bIns="34275" anchor="t" anchorCtr="0">
              <a:noAutofit/>
            </a:bodyPr>
            <a:lstStyle/>
            <a:p>
              <a:pPr marL="0" marR="0" lvl="0" indent="0" algn="ctr" rtl="0">
                <a:spcBef>
                  <a:spcPts val="0"/>
                </a:spcBef>
                <a:spcAft>
                  <a:spcPts val="0"/>
                </a:spcAft>
                <a:buNone/>
              </a:pPr>
              <a:endParaRPr sz="1000">
                <a:solidFill>
                  <a:srgbClr val="5A5A5A"/>
                </a:solidFill>
                <a:latin typeface="Arial"/>
                <a:ea typeface="Arial"/>
                <a:cs typeface="Arial"/>
                <a:sym typeface="Arial"/>
              </a:endParaRPr>
            </a:p>
          </p:txBody>
        </p:sp>
        <p:sp>
          <p:nvSpPr>
            <p:cNvPr id="265" name="Google Shape;265;p35"/>
            <p:cNvSpPr/>
            <p:nvPr/>
          </p:nvSpPr>
          <p:spPr>
            <a:xfrm>
              <a:off x="826775" y="4632675"/>
              <a:ext cx="37067" cy="51893"/>
            </a:xfrm>
            <a:custGeom>
              <a:avLst/>
              <a:gdLst/>
              <a:ahLst/>
              <a:cxnLst/>
              <a:rect l="l" t="t" r="r" b="b"/>
              <a:pathLst>
                <a:path w="25" h="37" extrusionOk="0">
                  <a:moveTo>
                    <a:pt x="0" y="36"/>
                  </a:moveTo>
                  <a:lnTo>
                    <a:pt x="24" y="12"/>
                  </a:lnTo>
                  <a:lnTo>
                    <a:pt x="24" y="0"/>
                  </a:lnTo>
                  <a:lnTo>
                    <a:pt x="0" y="24"/>
                  </a:lnTo>
                  <a:lnTo>
                    <a:pt x="0" y="36"/>
                  </a:lnTo>
                </a:path>
              </a:pathLst>
            </a:custGeom>
            <a:solidFill>
              <a:schemeClr val="accent5"/>
            </a:solidFill>
            <a:ln w="15875" cap="rnd" cmpd="sng">
              <a:solidFill>
                <a:srgbClr val="FFFFFF"/>
              </a:solidFill>
              <a:prstDash val="solid"/>
              <a:round/>
              <a:headEnd type="none" w="sm" len="sm"/>
              <a:tailEnd type="none" w="sm" len="sm"/>
            </a:ln>
          </p:spPr>
          <p:txBody>
            <a:bodyPr spcFirstLastPara="1" wrap="square" lIns="68575" tIns="34275" rIns="68575" bIns="34275" anchor="t" anchorCtr="0">
              <a:noAutofit/>
            </a:bodyPr>
            <a:lstStyle/>
            <a:p>
              <a:pPr marL="0" marR="0" lvl="0" indent="0" algn="ctr" rtl="0">
                <a:spcBef>
                  <a:spcPts val="0"/>
                </a:spcBef>
                <a:spcAft>
                  <a:spcPts val="0"/>
                </a:spcAft>
                <a:buNone/>
              </a:pPr>
              <a:endParaRPr sz="1000">
                <a:solidFill>
                  <a:srgbClr val="5A5A5A"/>
                </a:solidFill>
                <a:latin typeface="Arial"/>
                <a:ea typeface="Arial"/>
                <a:cs typeface="Arial"/>
                <a:sym typeface="Arial"/>
              </a:endParaRPr>
            </a:p>
          </p:txBody>
        </p:sp>
        <p:sp>
          <p:nvSpPr>
            <p:cNvPr id="266" name="Google Shape;266;p35"/>
            <p:cNvSpPr/>
            <p:nvPr/>
          </p:nvSpPr>
          <p:spPr>
            <a:xfrm>
              <a:off x="1129240" y="4714222"/>
              <a:ext cx="90443" cy="69686"/>
            </a:xfrm>
            <a:custGeom>
              <a:avLst/>
              <a:gdLst/>
              <a:ahLst/>
              <a:cxnLst/>
              <a:rect l="l" t="t" r="r" b="b"/>
              <a:pathLst>
                <a:path w="61" h="50" extrusionOk="0">
                  <a:moveTo>
                    <a:pt x="24" y="49"/>
                  </a:moveTo>
                  <a:lnTo>
                    <a:pt x="60" y="49"/>
                  </a:lnTo>
                  <a:lnTo>
                    <a:pt x="60" y="25"/>
                  </a:lnTo>
                  <a:lnTo>
                    <a:pt x="36" y="0"/>
                  </a:lnTo>
                  <a:lnTo>
                    <a:pt x="0" y="13"/>
                  </a:lnTo>
                  <a:lnTo>
                    <a:pt x="24" y="49"/>
                  </a:lnTo>
                </a:path>
              </a:pathLst>
            </a:custGeom>
            <a:solidFill>
              <a:schemeClr val="accent5"/>
            </a:solidFill>
            <a:ln w="15875" cap="rnd" cmpd="sng">
              <a:solidFill>
                <a:srgbClr val="FFFFFF"/>
              </a:solidFill>
              <a:prstDash val="solid"/>
              <a:round/>
              <a:headEnd type="none" w="sm" len="sm"/>
              <a:tailEnd type="none" w="sm" len="sm"/>
            </a:ln>
          </p:spPr>
          <p:txBody>
            <a:bodyPr spcFirstLastPara="1" wrap="square" lIns="68575" tIns="34275" rIns="68575" bIns="34275" anchor="t" anchorCtr="0">
              <a:noAutofit/>
            </a:bodyPr>
            <a:lstStyle/>
            <a:p>
              <a:pPr marL="0" marR="0" lvl="0" indent="0" algn="ctr" rtl="0">
                <a:spcBef>
                  <a:spcPts val="0"/>
                </a:spcBef>
                <a:spcAft>
                  <a:spcPts val="0"/>
                </a:spcAft>
                <a:buNone/>
              </a:pPr>
              <a:endParaRPr sz="1000">
                <a:solidFill>
                  <a:srgbClr val="5A5A5A"/>
                </a:solidFill>
                <a:latin typeface="Arial"/>
                <a:ea typeface="Arial"/>
                <a:cs typeface="Arial"/>
                <a:sym typeface="Arial"/>
              </a:endParaRPr>
            </a:p>
          </p:txBody>
        </p:sp>
      </p:grpSp>
      <p:sp>
        <p:nvSpPr>
          <p:cNvPr id="267" name="Google Shape;267;p35"/>
          <p:cNvSpPr/>
          <p:nvPr/>
        </p:nvSpPr>
        <p:spPr>
          <a:xfrm>
            <a:off x="6724015" y="2996042"/>
            <a:ext cx="903450" cy="295800"/>
          </a:xfrm>
          <a:custGeom>
            <a:avLst/>
            <a:gdLst/>
            <a:ahLst/>
            <a:cxnLst/>
            <a:rect l="l" t="t" r="r" b="b"/>
            <a:pathLst>
              <a:path w="10000" h="10000" extrusionOk="0">
                <a:moveTo>
                  <a:pt x="10000" y="0"/>
                </a:moveTo>
                <a:lnTo>
                  <a:pt x="7967" y="687"/>
                </a:lnTo>
                <a:cubicBezTo>
                  <a:pt x="7935" y="767"/>
                  <a:pt x="7902" y="848"/>
                  <a:pt x="7870" y="928"/>
                </a:cubicBezTo>
                <a:lnTo>
                  <a:pt x="2816" y="2234"/>
                </a:lnTo>
                <a:cubicBezTo>
                  <a:pt x="2788" y="2187"/>
                  <a:pt x="2759" y="2142"/>
                  <a:pt x="2731" y="2096"/>
                </a:cubicBezTo>
                <a:lnTo>
                  <a:pt x="2539" y="2130"/>
                </a:lnTo>
                <a:cubicBezTo>
                  <a:pt x="2551" y="2222"/>
                  <a:pt x="2563" y="2314"/>
                  <a:pt x="2575" y="2405"/>
                </a:cubicBezTo>
                <a:cubicBezTo>
                  <a:pt x="2579" y="2543"/>
                  <a:pt x="2583" y="2680"/>
                  <a:pt x="2587" y="2818"/>
                </a:cubicBezTo>
                <a:lnTo>
                  <a:pt x="794" y="3230"/>
                </a:lnTo>
                <a:cubicBezTo>
                  <a:pt x="766" y="3437"/>
                  <a:pt x="738" y="3642"/>
                  <a:pt x="710" y="3849"/>
                </a:cubicBezTo>
                <a:lnTo>
                  <a:pt x="638" y="4605"/>
                </a:lnTo>
                <a:lnTo>
                  <a:pt x="662" y="4845"/>
                </a:lnTo>
                <a:cubicBezTo>
                  <a:pt x="642" y="5063"/>
                  <a:pt x="622" y="5280"/>
                  <a:pt x="602" y="5498"/>
                </a:cubicBezTo>
                <a:cubicBezTo>
                  <a:pt x="590" y="5555"/>
                  <a:pt x="578" y="5613"/>
                  <a:pt x="566" y="5670"/>
                </a:cubicBezTo>
                <a:cubicBezTo>
                  <a:pt x="536" y="5783"/>
                  <a:pt x="454" y="6001"/>
                  <a:pt x="422" y="6178"/>
                </a:cubicBezTo>
                <a:cubicBezTo>
                  <a:pt x="406" y="6364"/>
                  <a:pt x="389" y="6549"/>
                  <a:pt x="373" y="6735"/>
                </a:cubicBezTo>
                <a:cubicBezTo>
                  <a:pt x="353" y="7044"/>
                  <a:pt x="297" y="7299"/>
                  <a:pt x="277" y="7608"/>
                </a:cubicBezTo>
                <a:cubicBezTo>
                  <a:pt x="225" y="7792"/>
                  <a:pt x="208" y="8029"/>
                  <a:pt x="156" y="8213"/>
                </a:cubicBezTo>
                <a:lnTo>
                  <a:pt x="192" y="8831"/>
                </a:lnTo>
                <a:cubicBezTo>
                  <a:pt x="188" y="9095"/>
                  <a:pt x="148" y="9193"/>
                  <a:pt x="144" y="9457"/>
                </a:cubicBezTo>
                <a:cubicBezTo>
                  <a:pt x="128" y="9468"/>
                  <a:pt x="94" y="9645"/>
                  <a:pt x="78" y="9656"/>
                </a:cubicBezTo>
                <a:cubicBezTo>
                  <a:pt x="52" y="9771"/>
                  <a:pt x="26" y="9885"/>
                  <a:pt x="0" y="10000"/>
                </a:cubicBezTo>
                <a:lnTo>
                  <a:pt x="2575" y="9484"/>
                </a:lnTo>
                <a:lnTo>
                  <a:pt x="5788" y="8659"/>
                </a:lnTo>
                <a:lnTo>
                  <a:pt x="7039" y="8247"/>
                </a:lnTo>
                <a:cubicBezTo>
                  <a:pt x="7051" y="7904"/>
                  <a:pt x="7063" y="7560"/>
                  <a:pt x="7075" y="7217"/>
                </a:cubicBezTo>
                <a:lnTo>
                  <a:pt x="7184" y="7251"/>
                </a:lnTo>
                <a:cubicBezTo>
                  <a:pt x="7204" y="7228"/>
                  <a:pt x="7225" y="7205"/>
                  <a:pt x="7245" y="7182"/>
                </a:cubicBezTo>
                <a:lnTo>
                  <a:pt x="7341" y="6942"/>
                </a:lnTo>
                <a:cubicBezTo>
                  <a:pt x="7345" y="6850"/>
                  <a:pt x="7349" y="6758"/>
                  <a:pt x="7353" y="6667"/>
                </a:cubicBezTo>
                <a:cubicBezTo>
                  <a:pt x="7349" y="6597"/>
                  <a:pt x="7345" y="6529"/>
                  <a:pt x="7341" y="6460"/>
                </a:cubicBezTo>
                <a:cubicBezTo>
                  <a:pt x="7353" y="6369"/>
                  <a:pt x="7365" y="6276"/>
                  <a:pt x="7377" y="6185"/>
                </a:cubicBezTo>
                <a:lnTo>
                  <a:pt x="7461" y="5876"/>
                </a:lnTo>
                <a:lnTo>
                  <a:pt x="7725" y="5567"/>
                </a:lnTo>
                <a:lnTo>
                  <a:pt x="8015" y="5360"/>
                </a:lnTo>
                <a:lnTo>
                  <a:pt x="8303" y="4639"/>
                </a:lnTo>
                <a:lnTo>
                  <a:pt x="8411" y="4501"/>
                </a:lnTo>
                <a:cubicBezTo>
                  <a:pt x="8471" y="4352"/>
                  <a:pt x="8532" y="4204"/>
                  <a:pt x="8592" y="4055"/>
                </a:cubicBezTo>
                <a:lnTo>
                  <a:pt x="8628" y="3608"/>
                </a:lnTo>
                <a:cubicBezTo>
                  <a:pt x="8640" y="3597"/>
                  <a:pt x="8652" y="3585"/>
                  <a:pt x="8664" y="3574"/>
                </a:cubicBezTo>
                <a:cubicBezTo>
                  <a:pt x="8688" y="3585"/>
                  <a:pt x="8712" y="3597"/>
                  <a:pt x="8736" y="3608"/>
                </a:cubicBezTo>
                <a:cubicBezTo>
                  <a:pt x="8752" y="3551"/>
                  <a:pt x="8769" y="3494"/>
                  <a:pt x="8785" y="3437"/>
                </a:cubicBezTo>
                <a:lnTo>
                  <a:pt x="8809" y="3299"/>
                </a:lnTo>
                <a:cubicBezTo>
                  <a:pt x="8841" y="3208"/>
                  <a:pt x="8873" y="3116"/>
                  <a:pt x="8905" y="3024"/>
                </a:cubicBezTo>
                <a:cubicBezTo>
                  <a:pt x="8917" y="3035"/>
                  <a:pt x="8929" y="3047"/>
                  <a:pt x="8941" y="3058"/>
                </a:cubicBezTo>
                <a:cubicBezTo>
                  <a:pt x="8965" y="3115"/>
                  <a:pt x="8989" y="3173"/>
                  <a:pt x="9013" y="3230"/>
                </a:cubicBezTo>
                <a:cubicBezTo>
                  <a:pt x="9045" y="3173"/>
                  <a:pt x="9078" y="3116"/>
                  <a:pt x="9110" y="3058"/>
                </a:cubicBezTo>
                <a:cubicBezTo>
                  <a:pt x="9118" y="3012"/>
                  <a:pt x="9126" y="2967"/>
                  <a:pt x="9134" y="2921"/>
                </a:cubicBezTo>
                <a:lnTo>
                  <a:pt x="9278" y="2577"/>
                </a:lnTo>
                <a:lnTo>
                  <a:pt x="9386" y="2474"/>
                </a:lnTo>
                <a:lnTo>
                  <a:pt x="9591" y="2405"/>
                </a:lnTo>
                <a:cubicBezTo>
                  <a:pt x="9659" y="2084"/>
                  <a:pt x="9728" y="1764"/>
                  <a:pt x="9796" y="1443"/>
                </a:cubicBezTo>
                <a:lnTo>
                  <a:pt x="9964" y="1134"/>
                </a:lnTo>
                <a:lnTo>
                  <a:pt x="9964" y="859"/>
                </a:lnTo>
                <a:cubicBezTo>
                  <a:pt x="9976" y="768"/>
                  <a:pt x="9988" y="675"/>
                  <a:pt x="10000" y="584"/>
                </a:cubicBezTo>
                <a:lnTo>
                  <a:pt x="9976" y="275"/>
                </a:lnTo>
                <a:cubicBezTo>
                  <a:pt x="9984" y="184"/>
                  <a:pt x="9992" y="91"/>
                  <a:pt x="10000" y="0"/>
                </a:cubicBezTo>
              </a:path>
            </a:pathLst>
          </a:custGeom>
          <a:solidFill>
            <a:schemeClr val="accent5"/>
          </a:solidFill>
          <a:ln w="15875" cap="rnd" cmpd="sng">
            <a:solidFill>
              <a:srgbClr val="FFFFFF"/>
            </a:solidFill>
            <a:prstDash val="solid"/>
            <a:round/>
            <a:headEnd type="none" w="sm" len="sm"/>
            <a:tailEnd type="none" w="sm" len="sm"/>
          </a:ln>
        </p:spPr>
        <p:txBody>
          <a:bodyPr spcFirstLastPara="1" wrap="square" lIns="68575" tIns="34275" rIns="68575" bIns="34275" anchor="t" anchorCtr="0">
            <a:noAutofit/>
          </a:bodyPr>
          <a:lstStyle/>
          <a:p>
            <a:pPr marL="0" marR="0" lvl="0" indent="0" algn="ctr" rtl="0">
              <a:spcBef>
                <a:spcPts val="0"/>
              </a:spcBef>
              <a:spcAft>
                <a:spcPts val="0"/>
              </a:spcAft>
              <a:buNone/>
            </a:pPr>
            <a:endParaRPr sz="1000">
              <a:solidFill>
                <a:srgbClr val="5A5A5A"/>
              </a:solidFill>
              <a:latin typeface="Arial"/>
              <a:ea typeface="Arial"/>
              <a:cs typeface="Arial"/>
              <a:sym typeface="Arial"/>
            </a:endParaRPr>
          </a:p>
        </p:txBody>
      </p:sp>
      <p:sp>
        <p:nvSpPr>
          <p:cNvPr id="268" name="Google Shape;268;p35"/>
          <p:cNvSpPr/>
          <p:nvPr/>
        </p:nvSpPr>
        <p:spPr>
          <a:xfrm>
            <a:off x="3383927" y="4199552"/>
            <a:ext cx="106544" cy="89149"/>
          </a:xfrm>
          <a:custGeom>
            <a:avLst/>
            <a:gdLst/>
            <a:ahLst/>
            <a:cxnLst/>
            <a:rect l="l" t="t" r="r" b="b"/>
            <a:pathLst>
              <a:path w="254" h="118" extrusionOk="0">
                <a:moveTo>
                  <a:pt x="31" y="6"/>
                </a:moveTo>
                <a:cubicBezTo>
                  <a:pt x="18" y="12"/>
                  <a:pt x="0" y="28"/>
                  <a:pt x="1" y="42"/>
                </a:cubicBezTo>
                <a:cubicBezTo>
                  <a:pt x="2" y="56"/>
                  <a:pt x="22" y="80"/>
                  <a:pt x="37" y="90"/>
                </a:cubicBezTo>
                <a:cubicBezTo>
                  <a:pt x="52" y="100"/>
                  <a:pt x="72" y="99"/>
                  <a:pt x="91" y="102"/>
                </a:cubicBezTo>
                <a:cubicBezTo>
                  <a:pt x="110" y="105"/>
                  <a:pt x="132" y="106"/>
                  <a:pt x="151" y="108"/>
                </a:cubicBezTo>
                <a:cubicBezTo>
                  <a:pt x="170" y="110"/>
                  <a:pt x="189" y="114"/>
                  <a:pt x="205" y="114"/>
                </a:cubicBezTo>
                <a:cubicBezTo>
                  <a:pt x="221" y="114"/>
                  <a:pt x="240" y="118"/>
                  <a:pt x="247" y="108"/>
                </a:cubicBezTo>
                <a:cubicBezTo>
                  <a:pt x="254" y="98"/>
                  <a:pt x="254" y="70"/>
                  <a:pt x="247" y="54"/>
                </a:cubicBezTo>
                <a:cubicBezTo>
                  <a:pt x="240" y="38"/>
                  <a:pt x="219" y="20"/>
                  <a:pt x="205" y="12"/>
                </a:cubicBezTo>
                <a:cubicBezTo>
                  <a:pt x="191" y="4"/>
                  <a:pt x="184" y="7"/>
                  <a:pt x="163" y="6"/>
                </a:cubicBezTo>
                <a:cubicBezTo>
                  <a:pt x="142" y="5"/>
                  <a:pt x="105" y="6"/>
                  <a:pt x="79" y="6"/>
                </a:cubicBezTo>
                <a:cubicBezTo>
                  <a:pt x="53" y="6"/>
                  <a:pt x="44" y="0"/>
                  <a:pt x="31" y="6"/>
                </a:cubicBezTo>
                <a:close/>
              </a:path>
            </a:pathLst>
          </a:custGeom>
          <a:solidFill>
            <a:schemeClr val="accent5"/>
          </a:solidFill>
          <a:ln w="15875" cap="flat" cmpd="sng">
            <a:solidFill>
              <a:srgbClr val="FFFFFF"/>
            </a:solidFill>
            <a:prstDash val="solid"/>
            <a:round/>
            <a:headEnd type="none" w="sm" len="sm"/>
            <a:tailEnd type="none" w="sm" len="sm"/>
          </a:ln>
        </p:spPr>
        <p:txBody>
          <a:bodyPr spcFirstLastPara="1" wrap="square" lIns="68575" tIns="34275" rIns="68575" bIns="34275" anchor="t" anchorCtr="0">
            <a:noAutofit/>
          </a:bodyPr>
          <a:lstStyle/>
          <a:p>
            <a:pPr marL="0" marR="0" lvl="0" indent="0" algn="ctr" rtl="0">
              <a:spcBef>
                <a:spcPts val="0"/>
              </a:spcBef>
              <a:spcAft>
                <a:spcPts val="0"/>
              </a:spcAft>
              <a:buNone/>
            </a:pPr>
            <a:endParaRPr sz="1000">
              <a:solidFill>
                <a:srgbClr val="5A5A5A"/>
              </a:solidFill>
              <a:latin typeface="Arial"/>
              <a:ea typeface="Arial"/>
              <a:cs typeface="Arial"/>
              <a:sym typeface="Arial"/>
            </a:endParaRPr>
          </a:p>
        </p:txBody>
      </p:sp>
      <p:sp>
        <p:nvSpPr>
          <p:cNvPr id="269" name="Google Shape;269;p35"/>
          <p:cNvSpPr/>
          <p:nvPr/>
        </p:nvSpPr>
        <p:spPr>
          <a:xfrm>
            <a:off x="8421924" y="1670767"/>
            <a:ext cx="178298" cy="357682"/>
          </a:xfrm>
          <a:custGeom>
            <a:avLst/>
            <a:gdLst/>
            <a:ahLst/>
            <a:cxnLst/>
            <a:rect l="l" t="t" r="r" b="b"/>
            <a:pathLst>
              <a:path w="164" h="352" extrusionOk="0">
                <a:moveTo>
                  <a:pt x="161" y="297"/>
                </a:moveTo>
                <a:lnTo>
                  <a:pt x="154" y="294"/>
                </a:lnTo>
                <a:lnTo>
                  <a:pt x="147" y="296"/>
                </a:lnTo>
                <a:lnTo>
                  <a:pt x="139" y="309"/>
                </a:lnTo>
                <a:lnTo>
                  <a:pt x="130" y="312"/>
                </a:lnTo>
                <a:lnTo>
                  <a:pt x="132" y="320"/>
                </a:lnTo>
                <a:lnTo>
                  <a:pt x="130" y="323"/>
                </a:lnTo>
                <a:lnTo>
                  <a:pt x="128" y="320"/>
                </a:lnTo>
                <a:lnTo>
                  <a:pt x="124" y="323"/>
                </a:lnTo>
                <a:lnTo>
                  <a:pt x="123" y="326"/>
                </a:lnTo>
                <a:lnTo>
                  <a:pt x="15" y="351"/>
                </a:lnTo>
                <a:lnTo>
                  <a:pt x="13" y="345"/>
                </a:lnTo>
                <a:lnTo>
                  <a:pt x="5" y="337"/>
                </a:lnTo>
                <a:lnTo>
                  <a:pt x="6" y="324"/>
                </a:lnTo>
                <a:lnTo>
                  <a:pt x="9" y="319"/>
                </a:lnTo>
                <a:lnTo>
                  <a:pt x="5" y="308"/>
                </a:lnTo>
                <a:lnTo>
                  <a:pt x="0" y="256"/>
                </a:lnTo>
                <a:lnTo>
                  <a:pt x="0" y="239"/>
                </a:lnTo>
                <a:lnTo>
                  <a:pt x="6" y="209"/>
                </a:lnTo>
                <a:lnTo>
                  <a:pt x="11" y="190"/>
                </a:lnTo>
                <a:lnTo>
                  <a:pt x="12" y="175"/>
                </a:lnTo>
                <a:lnTo>
                  <a:pt x="6" y="163"/>
                </a:lnTo>
                <a:lnTo>
                  <a:pt x="6" y="153"/>
                </a:lnTo>
                <a:lnTo>
                  <a:pt x="10" y="145"/>
                </a:lnTo>
                <a:lnTo>
                  <a:pt x="31" y="129"/>
                </a:lnTo>
                <a:lnTo>
                  <a:pt x="42" y="100"/>
                </a:lnTo>
                <a:lnTo>
                  <a:pt x="31" y="84"/>
                </a:lnTo>
                <a:lnTo>
                  <a:pt x="29" y="76"/>
                </a:lnTo>
                <a:lnTo>
                  <a:pt x="33" y="71"/>
                </a:lnTo>
                <a:lnTo>
                  <a:pt x="32" y="66"/>
                </a:lnTo>
                <a:lnTo>
                  <a:pt x="27" y="47"/>
                </a:lnTo>
                <a:lnTo>
                  <a:pt x="31" y="24"/>
                </a:lnTo>
                <a:lnTo>
                  <a:pt x="25" y="16"/>
                </a:lnTo>
                <a:lnTo>
                  <a:pt x="28" y="12"/>
                </a:lnTo>
                <a:lnTo>
                  <a:pt x="35" y="12"/>
                </a:lnTo>
                <a:lnTo>
                  <a:pt x="38" y="4"/>
                </a:lnTo>
                <a:lnTo>
                  <a:pt x="44" y="6"/>
                </a:lnTo>
                <a:lnTo>
                  <a:pt x="51" y="5"/>
                </a:lnTo>
                <a:lnTo>
                  <a:pt x="55" y="0"/>
                </a:lnTo>
                <a:lnTo>
                  <a:pt x="127" y="215"/>
                </a:lnTo>
                <a:lnTo>
                  <a:pt x="128" y="220"/>
                </a:lnTo>
                <a:lnTo>
                  <a:pt x="128" y="229"/>
                </a:lnTo>
                <a:lnTo>
                  <a:pt x="129" y="233"/>
                </a:lnTo>
                <a:lnTo>
                  <a:pt x="147" y="247"/>
                </a:lnTo>
                <a:lnTo>
                  <a:pt x="151" y="248"/>
                </a:lnTo>
                <a:lnTo>
                  <a:pt x="153" y="255"/>
                </a:lnTo>
                <a:lnTo>
                  <a:pt x="152" y="260"/>
                </a:lnTo>
                <a:lnTo>
                  <a:pt x="163" y="277"/>
                </a:lnTo>
                <a:lnTo>
                  <a:pt x="161" y="281"/>
                </a:lnTo>
                <a:lnTo>
                  <a:pt x="160" y="289"/>
                </a:lnTo>
                <a:lnTo>
                  <a:pt x="161" y="297"/>
                </a:lnTo>
              </a:path>
            </a:pathLst>
          </a:custGeom>
          <a:solidFill>
            <a:schemeClr val="accent5"/>
          </a:solidFill>
          <a:ln w="15875" cap="rnd" cmpd="sng">
            <a:solidFill>
              <a:srgbClr val="FFFFFF"/>
            </a:solidFill>
            <a:prstDash val="solid"/>
            <a:round/>
            <a:headEnd type="none" w="sm" len="sm"/>
            <a:tailEnd type="none" w="sm" len="sm"/>
          </a:ln>
        </p:spPr>
        <p:txBody>
          <a:bodyPr spcFirstLastPara="1" wrap="square" lIns="68575" tIns="34275" rIns="68575" bIns="34275" anchor="t" anchorCtr="0">
            <a:noAutofit/>
          </a:bodyPr>
          <a:lstStyle/>
          <a:p>
            <a:pPr marL="0" marR="0" lvl="0" indent="0" algn="ctr" rtl="0">
              <a:spcBef>
                <a:spcPts val="0"/>
              </a:spcBef>
              <a:spcAft>
                <a:spcPts val="0"/>
              </a:spcAft>
              <a:buNone/>
            </a:pPr>
            <a:endParaRPr sz="1000">
              <a:solidFill>
                <a:srgbClr val="5A5A5A"/>
              </a:solidFill>
              <a:latin typeface="Arial"/>
              <a:ea typeface="Arial"/>
              <a:cs typeface="Arial"/>
              <a:sym typeface="Arial"/>
            </a:endParaRPr>
          </a:p>
        </p:txBody>
      </p:sp>
      <p:sp>
        <p:nvSpPr>
          <p:cNvPr id="270" name="Google Shape;270;p35"/>
          <p:cNvSpPr/>
          <p:nvPr/>
        </p:nvSpPr>
        <p:spPr>
          <a:xfrm>
            <a:off x="8073872" y="2603756"/>
            <a:ext cx="50340" cy="62484"/>
          </a:xfrm>
          <a:custGeom>
            <a:avLst/>
            <a:gdLst/>
            <a:ahLst/>
            <a:cxnLst/>
            <a:rect l="l" t="t" r="r" b="b"/>
            <a:pathLst>
              <a:path w="4027170" h="4998720" extrusionOk="0">
                <a:moveTo>
                  <a:pt x="0" y="1504950"/>
                </a:moveTo>
                <a:lnTo>
                  <a:pt x="1493520" y="0"/>
                </a:lnTo>
                <a:lnTo>
                  <a:pt x="4027170" y="2526030"/>
                </a:lnTo>
                <a:lnTo>
                  <a:pt x="1539240" y="4998720"/>
                </a:lnTo>
                <a:cubicBezTo>
                  <a:pt x="1557020" y="4817497"/>
                  <a:pt x="1483360" y="4925833"/>
                  <a:pt x="1592580" y="4455050"/>
                </a:cubicBezTo>
                <a:lnTo>
                  <a:pt x="1496378" y="4235976"/>
                </a:lnTo>
                <a:lnTo>
                  <a:pt x="1555909" y="4178825"/>
                </a:lnTo>
                <a:lnTo>
                  <a:pt x="1563053" y="4045475"/>
                </a:lnTo>
                <a:lnTo>
                  <a:pt x="1479709" y="3962131"/>
                </a:lnTo>
                <a:lnTo>
                  <a:pt x="1463040" y="4040713"/>
                </a:lnTo>
                <a:lnTo>
                  <a:pt x="1377315" y="3781156"/>
                </a:lnTo>
                <a:lnTo>
                  <a:pt x="1517809" y="3828782"/>
                </a:lnTo>
                <a:lnTo>
                  <a:pt x="1620202" y="3814494"/>
                </a:lnTo>
                <a:lnTo>
                  <a:pt x="1679734" y="3535888"/>
                </a:lnTo>
                <a:lnTo>
                  <a:pt x="1553527" y="3259662"/>
                </a:lnTo>
                <a:lnTo>
                  <a:pt x="1493996" y="3257281"/>
                </a:lnTo>
                <a:lnTo>
                  <a:pt x="1467803" y="3235850"/>
                </a:lnTo>
                <a:lnTo>
                  <a:pt x="1563053" y="3204894"/>
                </a:lnTo>
                <a:lnTo>
                  <a:pt x="1517809" y="3050112"/>
                </a:lnTo>
                <a:lnTo>
                  <a:pt x="1410653" y="2938194"/>
                </a:lnTo>
                <a:lnTo>
                  <a:pt x="1410653" y="3038207"/>
                </a:lnTo>
                <a:lnTo>
                  <a:pt x="1322547" y="3042969"/>
                </a:lnTo>
                <a:lnTo>
                  <a:pt x="1289209" y="2983438"/>
                </a:lnTo>
                <a:lnTo>
                  <a:pt x="1303497" y="2916763"/>
                </a:lnTo>
                <a:lnTo>
                  <a:pt x="1163002" y="2826274"/>
                </a:lnTo>
                <a:lnTo>
                  <a:pt x="977265" y="2350025"/>
                </a:lnTo>
                <a:lnTo>
                  <a:pt x="622459" y="2269063"/>
                </a:lnTo>
                <a:lnTo>
                  <a:pt x="391478" y="2121425"/>
                </a:lnTo>
                <a:lnTo>
                  <a:pt x="0" y="1504950"/>
                </a:lnTo>
                <a:close/>
              </a:path>
            </a:pathLst>
          </a:custGeom>
          <a:solidFill>
            <a:srgbClr val="D9F6FA"/>
          </a:solidFill>
          <a:ln w="15875" cap="rnd" cmpd="sng">
            <a:solidFill>
              <a:srgbClr val="FFFFFF"/>
            </a:solidFill>
            <a:prstDash val="solid"/>
            <a:round/>
            <a:headEnd type="none" w="sm" len="sm"/>
            <a:tailEnd type="none" w="sm" len="sm"/>
          </a:ln>
        </p:spPr>
        <p:txBody>
          <a:bodyPr spcFirstLastPara="1" wrap="square" lIns="68575" tIns="34275" rIns="68575" bIns="34275" anchor="t" anchorCtr="0">
            <a:noAutofit/>
          </a:bodyPr>
          <a:lstStyle/>
          <a:p>
            <a:pPr marL="0" marR="0" lvl="0" indent="0" algn="ctr" rtl="0">
              <a:spcBef>
                <a:spcPts val="0"/>
              </a:spcBef>
              <a:spcAft>
                <a:spcPts val="0"/>
              </a:spcAft>
              <a:buNone/>
            </a:pPr>
            <a:endParaRPr sz="1000">
              <a:solidFill>
                <a:srgbClr val="5A5A5A"/>
              </a:solidFill>
              <a:latin typeface="Arial"/>
              <a:ea typeface="Arial"/>
              <a:cs typeface="Arial"/>
              <a:sym typeface="Arial"/>
            </a:endParaRPr>
          </a:p>
        </p:txBody>
      </p:sp>
      <p:sp>
        <p:nvSpPr>
          <p:cNvPr id="271" name="Google Shape;271;p35"/>
          <p:cNvSpPr/>
          <p:nvPr/>
        </p:nvSpPr>
        <p:spPr>
          <a:xfrm>
            <a:off x="3064518" y="3850611"/>
            <a:ext cx="153951" cy="215613"/>
          </a:xfrm>
          <a:custGeom>
            <a:avLst/>
            <a:gdLst/>
            <a:ahLst/>
            <a:cxnLst/>
            <a:rect l="l" t="t" r="r" b="b"/>
            <a:pathLst>
              <a:path w="962193" h="1347583" extrusionOk="0">
                <a:moveTo>
                  <a:pt x="669874" y="624"/>
                </a:moveTo>
                <a:cubicBezTo>
                  <a:pt x="669874" y="624"/>
                  <a:pt x="653491" y="6434"/>
                  <a:pt x="641394" y="40057"/>
                </a:cubicBezTo>
                <a:cubicBezTo>
                  <a:pt x="629297" y="73776"/>
                  <a:pt x="618629" y="71490"/>
                  <a:pt x="612247" y="85396"/>
                </a:cubicBezTo>
                <a:cubicBezTo>
                  <a:pt x="605866" y="99303"/>
                  <a:pt x="602056" y="129783"/>
                  <a:pt x="608152" y="181503"/>
                </a:cubicBezTo>
                <a:cubicBezTo>
                  <a:pt x="614248" y="233224"/>
                  <a:pt x="580815" y="236463"/>
                  <a:pt x="541000" y="326474"/>
                </a:cubicBezTo>
                <a:cubicBezTo>
                  <a:pt x="501186" y="416485"/>
                  <a:pt x="518902" y="424677"/>
                  <a:pt x="526141" y="439440"/>
                </a:cubicBezTo>
                <a:cubicBezTo>
                  <a:pt x="533380" y="454204"/>
                  <a:pt x="510901" y="493638"/>
                  <a:pt x="488232" y="489542"/>
                </a:cubicBezTo>
                <a:cubicBezTo>
                  <a:pt x="465562" y="485446"/>
                  <a:pt x="470420" y="473064"/>
                  <a:pt x="458038" y="472016"/>
                </a:cubicBezTo>
                <a:cubicBezTo>
                  <a:pt x="445655" y="470968"/>
                  <a:pt x="413365" y="499448"/>
                  <a:pt x="420319" y="515069"/>
                </a:cubicBezTo>
                <a:cubicBezTo>
                  <a:pt x="427272" y="530690"/>
                  <a:pt x="440321" y="526975"/>
                  <a:pt x="440702" y="536405"/>
                </a:cubicBezTo>
                <a:cubicBezTo>
                  <a:pt x="441083" y="545835"/>
                  <a:pt x="430510" y="577648"/>
                  <a:pt x="396030" y="578886"/>
                </a:cubicBezTo>
                <a:cubicBezTo>
                  <a:pt x="361549" y="580125"/>
                  <a:pt x="334403" y="571266"/>
                  <a:pt x="298970" y="577362"/>
                </a:cubicBezTo>
                <a:cubicBezTo>
                  <a:pt x="263537" y="583458"/>
                  <a:pt x="229342" y="619749"/>
                  <a:pt x="202101" y="618606"/>
                </a:cubicBezTo>
                <a:cubicBezTo>
                  <a:pt x="174859" y="617463"/>
                  <a:pt x="65512" y="606604"/>
                  <a:pt x="33889" y="629559"/>
                </a:cubicBezTo>
                <a:cubicBezTo>
                  <a:pt x="2266" y="652515"/>
                  <a:pt x="6934" y="655086"/>
                  <a:pt x="15411" y="656515"/>
                </a:cubicBezTo>
                <a:cubicBezTo>
                  <a:pt x="23793" y="657944"/>
                  <a:pt x="46462" y="626988"/>
                  <a:pt x="67513" y="626988"/>
                </a:cubicBezTo>
                <a:cubicBezTo>
                  <a:pt x="88563" y="626988"/>
                  <a:pt x="147237" y="632036"/>
                  <a:pt x="165525" y="646609"/>
                </a:cubicBezTo>
                <a:cubicBezTo>
                  <a:pt x="183813" y="661182"/>
                  <a:pt x="170192" y="682995"/>
                  <a:pt x="168192" y="696901"/>
                </a:cubicBezTo>
                <a:cubicBezTo>
                  <a:pt x="166096" y="710712"/>
                  <a:pt x="156286" y="747384"/>
                  <a:pt x="151809" y="761385"/>
                </a:cubicBezTo>
                <a:cubicBezTo>
                  <a:pt x="147427" y="775387"/>
                  <a:pt x="128854" y="765005"/>
                  <a:pt x="129139" y="736811"/>
                </a:cubicBezTo>
                <a:cubicBezTo>
                  <a:pt x="129425" y="708617"/>
                  <a:pt x="131997" y="683566"/>
                  <a:pt x="93040" y="689567"/>
                </a:cubicBezTo>
                <a:cubicBezTo>
                  <a:pt x="54082" y="695663"/>
                  <a:pt x="40652" y="681566"/>
                  <a:pt x="19602" y="676518"/>
                </a:cubicBezTo>
                <a:cubicBezTo>
                  <a:pt x="-1448" y="671469"/>
                  <a:pt x="-5068" y="687757"/>
                  <a:pt x="6457" y="702521"/>
                </a:cubicBezTo>
                <a:cubicBezTo>
                  <a:pt x="17983" y="717285"/>
                  <a:pt x="55416" y="729000"/>
                  <a:pt x="61512" y="759195"/>
                </a:cubicBezTo>
                <a:cubicBezTo>
                  <a:pt x="67513" y="789389"/>
                  <a:pt x="107422" y="779197"/>
                  <a:pt x="118662" y="803105"/>
                </a:cubicBezTo>
                <a:cubicBezTo>
                  <a:pt x="129901" y="827013"/>
                  <a:pt x="137045" y="860445"/>
                  <a:pt x="114471" y="879495"/>
                </a:cubicBezTo>
                <a:cubicBezTo>
                  <a:pt x="91897" y="898545"/>
                  <a:pt x="61893" y="983889"/>
                  <a:pt x="75228" y="1016370"/>
                </a:cubicBezTo>
                <a:cubicBezTo>
                  <a:pt x="88563" y="1048850"/>
                  <a:pt x="120281" y="1150386"/>
                  <a:pt x="132949" y="1207536"/>
                </a:cubicBezTo>
                <a:cubicBezTo>
                  <a:pt x="145618" y="1264591"/>
                  <a:pt x="183051" y="1332028"/>
                  <a:pt x="264394" y="1346220"/>
                </a:cubicBezTo>
                <a:cubicBezTo>
                  <a:pt x="345738" y="1360413"/>
                  <a:pt x="416699" y="1260019"/>
                  <a:pt x="436702" y="1220205"/>
                </a:cubicBezTo>
                <a:cubicBezTo>
                  <a:pt x="456704" y="1180390"/>
                  <a:pt x="464991" y="1125526"/>
                  <a:pt x="458133" y="1013512"/>
                </a:cubicBezTo>
                <a:cubicBezTo>
                  <a:pt x="451275" y="901498"/>
                  <a:pt x="473182" y="809487"/>
                  <a:pt x="536905" y="753289"/>
                </a:cubicBezTo>
                <a:cubicBezTo>
                  <a:pt x="600722" y="697092"/>
                  <a:pt x="673017" y="615272"/>
                  <a:pt x="704830" y="581744"/>
                </a:cubicBezTo>
                <a:cubicBezTo>
                  <a:pt x="736644" y="548216"/>
                  <a:pt x="805795" y="472206"/>
                  <a:pt x="855325" y="456776"/>
                </a:cubicBezTo>
                <a:cubicBezTo>
                  <a:pt x="904855" y="441345"/>
                  <a:pt x="904379" y="323426"/>
                  <a:pt x="915142" y="307233"/>
                </a:cubicBezTo>
                <a:cubicBezTo>
                  <a:pt x="925906" y="291041"/>
                  <a:pt x="992866" y="178932"/>
                  <a:pt x="945337" y="179503"/>
                </a:cubicBezTo>
                <a:cubicBezTo>
                  <a:pt x="897807" y="180075"/>
                  <a:pt x="844848" y="182361"/>
                  <a:pt x="818368" y="162358"/>
                </a:cubicBezTo>
                <a:cubicBezTo>
                  <a:pt x="791889" y="142356"/>
                  <a:pt x="765124" y="69680"/>
                  <a:pt x="731310" y="33580"/>
                </a:cubicBezTo>
                <a:cubicBezTo>
                  <a:pt x="697496" y="-2520"/>
                  <a:pt x="687304" y="-900"/>
                  <a:pt x="669874" y="624"/>
                </a:cubicBezTo>
                <a:close/>
              </a:path>
            </a:pathLst>
          </a:custGeom>
          <a:solidFill>
            <a:srgbClr val="1B6DF1"/>
          </a:solidFill>
          <a:ln w="15875" cap="rnd" cmpd="sng">
            <a:solidFill>
              <a:srgbClr val="FFFFFF"/>
            </a:solidFill>
            <a:prstDash val="solid"/>
            <a:round/>
            <a:headEnd type="none" w="sm" len="sm"/>
            <a:tailEnd type="none" w="sm" len="sm"/>
          </a:ln>
        </p:spPr>
        <p:txBody>
          <a:bodyPr spcFirstLastPara="1" wrap="square" lIns="68575" tIns="34275" rIns="68575" bIns="34275" anchor="t" anchorCtr="0">
            <a:noAutofit/>
          </a:bodyPr>
          <a:lstStyle/>
          <a:p>
            <a:pPr marL="0" marR="0" lvl="0" indent="0" algn="ctr" rtl="0">
              <a:spcBef>
                <a:spcPts val="0"/>
              </a:spcBef>
              <a:spcAft>
                <a:spcPts val="0"/>
              </a:spcAft>
              <a:buNone/>
            </a:pPr>
            <a:endParaRPr sz="1000">
              <a:solidFill>
                <a:srgbClr val="5A5A5A"/>
              </a:solidFill>
              <a:latin typeface="Arial"/>
              <a:ea typeface="Arial"/>
              <a:cs typeface="Arial"/>
              <a:sym typeface="Arial"/>
            </a:endParaRPr>
          </a:p>
        </p:txBody>
      </p:sp>
      <p:sp>
        <p:nvSpPr>
          <p:cNvPr id="272" name="Google Shape;272;p35"/>
          <p:cNvSpPr/>
          <p:nvPr/>
        </p:nvSpPr>
        <p:spPr>
          <a:xfrm>
            <a:off x="6108384" y="1781004"/>
            <a:ext cx="201300" cy="1539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 sz="1000" b="1">
                <a:solidFill>
                  <a:srgbClr val="422C88"/>
                </a:solidFill>
                <a:latin typeface="Arial"/>
                <a:ea typeface="Arial"/>
                <a:cs typeface="Arial"/>
                <a:sym typeface="Arial"/>
              </a:rPr>
              <a:t>MN</a:t>
            </a:r>
            <a:endParaRPr sz="1100"/>
          </a:p>
        </p:txBody>
      </p:sp>
      <p:sp>
        <p:nvSpPr>
          <p:cNvPr id="273" name="Google Shape;273;p35"/>
          <p:cNvSpPr/>
          <p:nvPr/>
        </p:nvSpPr>
        <p:spPr>
          <a:xfrm>
            <a:off x="6562438" y="1983949"/>
            <a:ext cx="201300" cy="1539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 sz="1000" b="1">
                <a:solidFill>
                  <a:srgbClr val="FFFFFF"/>
                </a:solidFill>
                <a:latin typeface="Arial"/>
                <a:ea typeface="Arial"/>
                <a:cs typeface="Arial"/>
                <a:sym typeface="Arial"/>
              </a:rPr>
              <a:t>WI</a:t>
            </a:r>
            <a:endParaRPr sz="1100"/>
          </a:p>
        </p:txBody>
      </p:sp>
      <p:sp>
        <p:nvSpPr>
          <p:cNvPr id="274" name="Google Shape;274;p35"/>
          <p:cNvSpPr/>
          <p:nvPr/>
        </p:nvSpPr>
        <p:spPr>
          <a:xfrm>
            <a:off x="7115384" y="2156299"/>
            <a:ext cx="201300" cy="1539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 sz="1000" b="1">
                <a:solidFill>
                  <a:srgbClr val="002677"/>
                </a:solidFill>
                <a:latin typeface="Arial"/>
                <a:ea typeface="Arial"/>
                <a:cs typeface="Arial"/>
                <a:sym typeface="Arial"/>
              </a:rPr>
              <a:t>MI</a:t>
            </a:r>
            <a:endParaRPr sz="1100"/>
          </a:p>
        </p:txBody>
      </p:sp>
      <p:sp>
        <p:nvSpPr>
          <p:cNvPr id="275" name="Google Shape;275;p35"/>
          <p:cNvSpPr/>
          <p:nvPr/>
        </p:nvSpPr>
        <p:spPr>
          <a:xfrm>
            <a:off x="6234680" y="2326548"/>
            <a:ext cx="201300" cy="1539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 sz="1000" b="1">
                <a:solidFill>
                  <a:srgbClr val="002677"/>
                </a:solidFill>
                <a:latin typeface="Arial"/>
                <a:ea typeface="Arial"/>
                <a:cs typeface="Arial"/>
                <a:sym typeface="Arial"/>
              </a:rPr>
              <a:t>IA</a:t>
            </a:r>
            <a:endParaRPr sz="1100"/>
          </a:p>
        </p:txBody>
      </p:sp>
      <p:sp>
        <p:nvSpPr>
          <p:cNvPr id="276" name="Google Shape;276;p35"/>
          <p:cNvSpPr/>
          <p:nvPr/>
        </p:nvSpPr>
        <p:spPr>
          <a:xfrm>
            <a:off x="6319317" y="2769906"/>
            <a:ext cx="242700" cy="1539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 sz="1000" b="1">
                <a:solidFill>
                  <a:srgbClr val="002060"/>
                </a:solidFill>
                <a:latin typeface="Arial"/>
                <a:ea typeface="Arial"/>
                <a:cs typeface="Arial"/>
                <a:sym typeface="Arial"/>
              </a:rPr>
              <a:t>MO</a:t>
            </a:r>
            <a:endParaRPr sz="1000" b="1">
              <a:solidFill>
                <a:srgbClr val="002060"/>
              </a:solidFill>
              <a:latin typeface="Arial"/>
              <a:ea typeface="Arial"/>
              <a:cs typeface="Arial"/>
              <a:sym typeface="Arial"/>
            </a:endParaRPr>
          </a:p>
        </p:txBody>
      </p:sp>
      <p:sp>
        <p:nvSpPr>
          <p:cNvPr id="277" name="Google Shape;277;p35"/>
          <p:cNvSpPr/>
          <p:nvPr/>
        </p:nvSpPr>
        <p:spPr>
          <a:xfrm>
            <a:off x="6674826" y="2580740"/>
            <a:ext cx="201300" cy="1539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 sz="1000" b="1">
                <a:solidFill>
                  <a:srgbClr val="002677"/>
                </a:solidFill>
                <a:latin typeface="Arial"/>
                <a:ea typeface="Arial"/>
                <a:cs typeface="Arial"/>
                <a:sym typeface="Arial"/>
              </a:rPr>
              <a:t>IL</a:t>
            </a:r>
            <a:endParaRPr sz="1100"/>
          </a:p>
        </p:txBody>
      </p:sp>
      <p:sp>
        <p:nvSpPr>
          <p:cNvPr id="278" name="Google Shape;278;p35"/>
          <p:cNvSpPr/>
          <p:nvPr/>
        </p:nvSpPr>
        <p:spPr>
          <a:xfrm>
            <a:off x="7004603" y="2519855"/>
            <a:ext cx="201300" cy="1539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 sz="1000" b="1">
                <a:solidFill>
                  <a:srgbClr val="FFFFFF"/>
                </a:solidFill>
                <a:latin typeface="Arial"/>
                <a:ea typeface="Arial"/>
                <a:cs typeface="Arial"/>
                <a:sym typeface="Arial"/>
              </a:rPr>
              <a:t>IN</a:t>
            </a:r>
            <a:endParaRPr sz="1100"/>
          </a:p>
        </p:txBody>
      </p:sp>
      <p:sp>
        <p:nvSpPr>
          <p:cNvPr id="279" name="Google Shape;279;p35"/>
          <p:cNvSpPr/>
          <p:nvPr/>
        </p:nvSpPr>
        <p:spPr>
          <a:xfrm>
            <a:off x="7332016" y="2494523"/>
            <a:ext cx="201300" cy="1539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 sz="1000" b="1">
                <a:solidFill>
                  <a:srgbClr val="F7FDFE"/>
                </a:solidFill>
                <a:latin typeface="Arial"/>
                <a:ea typeface="Arial"/>
                <a:cs typeface="Arial"/>
                <a:sym typeface="Arial"/>
              </a:rPr>
              <a:t>OH</a:t>
            </a:r>
            <a:endParaRPr sz="1100"/>
          </a:p>
        </p:txBody>
      </p:sp>
      <p:sp>
        <p:nvSpPr>
          <p:cNvPr id="280" name="Google Shape;280;p35"/>
          <p:cNvSpPr/>
          <p:nvPr/>
        </p:nvSpPr>
        <p:spPr>
          <a:xfrm>
            <a:off x="7178713" y="2864058"/>
            <a:ext cx="201300" cy="1539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 sz="1000" b="1">
                <a:solidFill>
                  <a:srgbClr val="002677"/>
                </a:solidFill>
                <a:latin typeface="Arial"/>
                <a:ea typeface="Arial"/>
                <a:cs typeface="Arial"/>
                <a:sym typeface="Arial"/>
              </a:rPr>
              <a:t>KY</a:t>
            </a:r>
            <a:endParaRPr sz="1100"/>
          </a:p>
        </p:txBody>
      </p:sp>
      <p:sp>
        <p:nvSpPr>
          <p:cNvPr id="281" name="Google Shape;281;p35"/>
          <p:cNvSpPr/>
          <p:nvPr/>
        </p:nvSpPr>
        <p:spPr>
          <a:xfrm>
            <a:off x="3676904" y="1371029"/>
            <a:ext cx="284100" cy="1539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 sz="1000" b="1">
                <a:solidFill>
                  <a:srgbClr val="FFFFFF"/>
                </a:solidFill>
                <a:latin typeface="Arial"/>
                <a:ea typeface="Arial"/>
                <a:cs typeface="Arial"/>
                <a:sym typeface="Arial"/>
              </a:rPr>
              <a:t>WA</a:t>
            </a:r>
            <a:endParaRPr sz="1100"/>
          </a:p>
        </p:txBody>
      </p:sp>
      <p:sp>
        <p:nvSpPr>
          <p:cNvPr id="282" name="Google Shape;282;p35"/>
          <p:cNvSpPr/>
          <p:nvPr/>
        </p:nvSpPr>
        <p:spPr>
          <a:xfrm>
            <a:off x="3542636" y="1799159"/>
            <a:ext cx="201300" cy="1539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 sz="1000" b="1">
                <a:solidFill>
                  <a:srgbClr val="FFFFFF"/>
                </a:solidFill>
                <a:latin typeface="Arial"/>
                <a:ea typeface="Arial"/>
                <a:cs typeface="Arial"/>
                <a:sym typeface="Arial"/>
              </a:rPr>
              <a:t>OR</a:t>
            </a:r>
            <a:endParaRPr sz="1100"/>
          </a:p>
        </p:txBody>
      </p:sp>
      <p:sp>
        <p:nvSpPr>
          <p:cNvPr id="283" name="Google Shape;283;p35"/>
          <p:cNvSpPr/>
          <p:nvPr/>
        </p:nvSpPr>
        <p:spPr>
          <a:xfrm>
            <a:off x="3355661" y="2672025"/>
            <a:ext cx="201300" cy="1539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 sz="1000" b="1">
                <a:solidFill>
                  <a:srgbClr val="002677"/>
                </a:solidFill>
                <a:latin typeface="Arial"/>
                <a:ea typeface="Arial"/>
                <a:cs typeface="Arial"/>
                <a:sym typeface="Arial"/>
              </a:rPr>
              <a:t>CA</a:t>
            </a:r>
            <a:endParaRPr sz="1100"/>
          </a:p>
        </p:txBody>
      </p:sp>
      <p:sp>
        <p:nvSpPr>
          <p:cNvPr id="284" name="Google Shape;284;p35"/>
          <p:cNvSpPr/>
          <p:nvPr/>
        </p:nvSpPr>
        <p:spPr>
          <a:xfrm>
            <a:off x="4708889" y="1608118"/>
            <a:ext cx="201300" cy="1539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 sz="1000" b="1">
                <a:solidFill>
                  <a:srgbClr val="002677"/>
                </a:solidFill>
                <a:latin typeface="Arial"/>
                <a:ea typeface="Arial"/>
                <a:cs typeface="Arial"/>
                <a:sym typeface="Arial"/>
              </a:rPr>
              <a:t>MT</a:t>
            </a:r>
            <a:endParaRPr sz="1100"/>
          </a:p>
        </p:txBody>
      </p:sp>
      <p:sp>
        <p:nvSpPr>
          <p:cNvPr id="285" name="Google Shape;285;p35"/>
          <p:cNvSpPr/>
          <p:nvPr/>
        </p:nvSpPr>
        <p:spPr>
          <a:xfrm>
            <a:off x="4125362" y="1959065"/>
            <a:ext cx="201300" cy="1539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 sz="1000" b="1">
                <a:solidFill>
                  <a:srgbClr val="002677"/>
                </a:solidFill>
                <a:latin typeface="Arial"/>
                <a:ea typeface="Arial"/>
                <a:cs typeface="Arial"/>
                <a:sym typeface="Arial"/>
              </a:rPr>
              <a:t>ID</a:t>
            </a:r>
            <a:endParaRPr sz="1100"/>
          </a:p>
        </p:txBody>
      </p:sp>
      <p:sp>
        <p:nvSpPr>
          <p:cNvPr id="286" name="Google Shape;286;p35"/>
          <p:cNvSpPr/>
          <p:nvPr/>
        </p:nvSpPr>
        <p:spPr>
          <a:xfrm>
            <a:off x="3759652" y="2414072"/>
            <a:ext cx="201300" cy="1539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 sz="1000" b="1">
                <a:solidFill>
                  <a:srgbClr val="002677"/>
                </a:solidFill>
                <a:latin typeface="Arial"/>
                <a:ea typeface="Arial"/>
                <a:cs typeface="Arial"/>
                <a:sym typeface="Arial"/>
              </a:rPr>
              <a:t>NV</a:t>
            </a:r>
            <a:endParaRPr sz="1100"/>
          </a:p>
        </p:txBody>
      </p:sp>
      <p:sp>
        <p:nvSpPr>
          <p:cNvPr id="287" name="Google Shape;287;p35"/>
          <p:cNvSpPr/>
          <p:nvPr/>
        </p:nvSpPr>
        <p:spPr>
          <a:xfrm>
            <a:off x="4315852" y="2567650"/>
            <a:ext cx="201300" cy="1539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 sz="1000" b="1">
                <a:solidFill>
                  <a:srgbClr val="002677"/>
                </a:solidFill>
                <a:latin typeface="Arial"/>
                <a:ea typeface="Arial"/>
                <a:cs typeface="Arial"/>
                <a:sym typeface="Arial"/>
              </a:rPr>
              <a:t>UT</a:t>
            </a:r>
            <a:endParaRPr sz="1100"/>
          </a:p>
        </p:txBody>
      </p:sp>
      <p:sp>
        <p:nvSpPr>
          <p:cNvPr id="288" name="Google Shape;288;p35"/>
          <p:cNvSpPr/>
          <p:nvPr/>
        </p:nvSpPr>
        <p:spPr>
          <a:xfrm>
            <a:off x="4168844" y="3174009"/>
            <a:ext cx="201300" cy="1539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 sz="1000" b="1">
                <a:solidFill>
                  <a:srgbClr val="002677"/>
                </a:solidFill>
                <a:latin typeface="Arial"/>
                <a:ea typeface="Arial"/>
                <a:cs typeface="Arial"/>
                <a:sym typeface="Arial"/>
              </a:rPr>
              <a:t>AZ</a:t>
            </a:r>
            <a:endParaRPr sz="1100"/>
          </a:p>
        </p:txBody>
      </p:sp>
      <p:sp>
        <p:nvSpPr>
          <p:cNvPr id="289" name="Google Shape;289;p35"/>
          <p:cNvSpPr/>
          <p:nvPr/>
        </p:nvSpPr>
        <p:spPr>
          <a:xfrm>
            <a:off x="4787619" y="2133707"/>
            <a:ext cx="209700" cy="1539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 sz="1000" b="1">
                <a:solidFill>
                  <a:srgbClr val="002677"/>
                </a:solidFill>
                <a:latin typeface="Arial"/>
                <a:ea typeface="Arial"/>
                <a:cs typeface="Arial"/>
                <a:sym typeface="Arial"/>
              </a:rPr>
              <a:t>WY</a:t>
            </a:r>
            <a:endParaRPr sz="1100"/>
          </a:p>
        </p:txBody>
      </p:sp>
      <p:sp>
        <p:nvSpPr>
          <p:cNvPr id="290" name="Google Shape;290;p35"/>
          <p:cNvSpPr/>
          <p:nvPr/>
        </p:nvSpPr>
        <p:spPr>
          <a:xfrm>
            <a:off x="4941848" y="2681870"/>
            <a:ext cx="201300" cy="1539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 sz="1000" b="1">
                <a:solidFill>
                  <a:srgbClr val="002677"/>
                </a:solidFill>
                <a:latin typeface="Arial"/>
                <a:ea typeface="Arial"/>
                <a:cs typeface="Arial"/>
                <a:sym typeface="Arial"/>
              </a:rPr>
              <a:t>CO</a:t>
            </a:r>
            <a:endParaRPr sz="1100"/>
          </a:p>
        </p:txBody>
      </p:sp>
      <p:sp>
        <p:nvSpPr>
          <p:cNvPr id="291" name="Google Shape;291;p35"/>
          <p:cNvSpPr/>
          <p:nvPr/>
        </p:nvSpPr>
        <p:spPr>
          <a:xfrm>
            <a:off x="4836116" y="3246605"/>
            <a:ext cx="201300" cy="1539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 sz="1000" b="1">
                <a:solidFill>
                  <a:srgbClr val="FFFFFF"/>
                </a:solidFill>
                <a:latin typeface="Arial"/>
                <a:ea typeface="Arial"/>
                <a:cs typeface="Arial"/>
                <a:sym typeface="Arial"/>
              </a:rPr>
              <a:t>NM</a:t>
            </a:r>
            <a:endParaRPr sz="1100"/>
          </a:p>
        </p:txBody>
      </p:sp>
      <p:sp>
        <p:nvSpPr>
          <p:cNvPr id="292" name="Google Shape;292;p35"/>
          <p:cNvSpPr/>
          <p:nvPr/>
        </p:nvSpPr>
        <p:spPr>
          <a:xfrm>
            <a:off x="5542496" y="1634215"/>
            <a:ext cx="201300" cy="1539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 sz="1000" b="1">
                <a:solidFill>
                  <a:srgbClr val="002677"/>
                </a:solidFill>
                <a:latin typeface="Arial"/>
                <a:ea typeface="Arial"/>
                <a:cs typeface="Arial"/>
                <a:sym typeface="Arial"/>
              </a:rPr>
              <a:t>ND</a:t>
            </a:r>
            <a:endParaRPr sz="1100"/>
          </a:p>
        </p:txBody>
      </p:sp>
      <p:sp>
        <p:nvSpPr>
          <p:cNvPr id="293" name="Google Shape;293;p35"/>
          <p:cNvSpPr/>
          <p:nvPr/>
        </p:nvSpPr>
        <p:spPr>
          <a:xfrm>
            <a:off x="5534711" y="2011073"/>
            <a:ext cx="201300" cy="1539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 sz="1000" b="1">
                <a:solidFill>
                  <a:srgbClr val="002677"/>
                </a:solidFill>
                <a:latin typeface="Arial"/>
                <a:ea typeface="Arial"/>
                <a:cs typeface="Arial"/>
                <a:sym typeface="Arial"/>
              </a:rPr>
              <a:t>SD</a:t>
            </a:r>
            <a:endParaRPr sz="1100"/>
          </a:p>
        </p:txBody>
      </p:sp>
      <p:sp>
        <p:nvSpPr>
          <p:cNvPr id="294" name="Google Shape;294;p35"/>
          <p:cNvSpPr/>
          <p:nvPr/>
        </p:nvSpPr>
        <p:spPr>
          <a:xfrm>
            <a:off x="5709396" y="2796488"/>
            <a:ext cx="201300" cy="1539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 sz="1000" b="1">
                <a:solidFill>
                  <a:srgbClr val="002677"/>
                </a:solidFill>
                <a:latin typeface="Arial"/>
                <a:ea typeface="Arial"/>
                <a:cs typeface="Arial"/>
                <a:sym typeface="Arial"/>
              </a:rPr>
              <a:t>KS</a:t>
            </a:r>
            <a:endParaRPr sz="1100"/>
          </a:p>
        </p:txBody>
      </p:sp>
      <p:sp>
        <p:nvSpPr>
          <p:cNvPr id="295" name="Google Shape;295;p35"/>
          <p:cNvSpPr/>
          <p:nvPr/>
        </p:nvSpPr>
        <p:spPr>
          <a:xfrm>
            <a:off x="5567343" y="2407028"/>
            <a:ext cx="201300" cy="1539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 sz="1000" b="1">
                <a:solidFill>
                  <a:srgbClr val="002677"/>
                </a:solidFill>
                <a:latin typeface="Arial"/>
                <a:ea typeface="Arial"/>
                <a:cs typeface="Arial"/>
                <a:sym typeface="Arial"/>
              </a:rPr>
              <a:t>NE</a:t>
            </a:r>
            <a:endParaRPr sz="1100"/>
          </a:p>
        </p:txBody>
      </p:sp>
      <p:sp>
        <p:nvSpPr>
          <p:cNvPr id="296" name="Google Shape;296;p35"/>
          <p:cNvSpPr/>
          <p:nvPr/>
        </p:nvSpPr>
        <p:spPr>
          <a:xfrm>
            <a:off x="5842046" y="3183485"/>
            <a:ext cx="201300" cy="1539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 sz="1000" b="1">
                <a:solidFill>
                  <a:srgbClr val="FFFFFF"/>
                </a:solidFill>
                <a:latin typeface="Arial"/>
                <a:ea typeface="Arial"/>
                <a:cs typeface="Arial"/>
                <a:sym typeface="Arial"/>
              </a:rPr>
              <a:t>OK</a:t>
            </a:r>
            <a:endParaRPr sz="1100"/>
          </a:p>
        </p:txBody>
      </p:sp>
      <p:sp>
        <p:nvSpPr>
          <p:cNvPr id="297" name="Google Shape;297;p35"/>
          <p:cNvSpPr/>
          <p:nvPr/>
        </p:nvSpPr>
        <p:spPr>
          <a:xfrm>
            <a:off x="5599697" y="3697274"/>
            <a:ext cx="201300" cy="1539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 sz="1000" b="1">
                <a:solidFill>
                  <a:srgbClr val="FFFFFF"/>
                </a:solidFill>
                <a:latin typeface="Arial"/>
                <a:ea typeface="Arial"/>
                <a:cs typeface="Arial"/>
                <a:sym typeface="Arial"/>
              </a:rPr>
              <a:t>TX</a:t>
            </a:r>
            <a:endParaRPr sz="1100"/>
          </a:p>
        </p:txBody>
      </p:sp>
      <p:sp>
        <p:nvSpPr>
          <p:cNvPr id="298" name="Google Shape;298;p35"/>
          <p:cNvSpPr/>
          <p:nvPr/>
        </p:nvSpPr>
        <p:spPr>
          <a:xfrm>
            <a:off x="6347698" y="3220655"/>
            <a:ext cx="201300" cy="1539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 sz="1000" b="1">
                <a:solidFill>
                  <a:srgbClr val="002677"/>
                </a:solidFill>
                <a:latin typeface="Arial"/>
                <a:ea typeface="Arial"/>
                <a:cs typeface="Arial"/>
                <a:sym typeface="Arial"/>
              </a:rPr>
              <a:t>AR</a:t>
            </a:r>
            <a:endParaRPr sz="1100"/>
          </a:p>
        </p:txBody>
      </p:sp>
      <p:sp>
        <p:nvSpPr>
          <p:cNvPr id="299" name="Google Shape;299;p35"/>
          <p:cNvSpPr/>
          <p:nvPr/>
        </p:nvSpPr>
        <p:spPr>
          <a:xfrm>
            <a:off x="6369744" y="3670525"/>
            <a:ext cx="201300" cy="1539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 sz="1000" b="1">
                <a:solidFill>
                  <a:srgbClr val="FFFFFF"/>
                </a:solidFill>
                <a:latin typeface="Arial"/>
                <a:ea typeface="Arial"/>
                <a:cs typeface="Arial"/>
                <a:sym typeface="Arial"/>
              </a:rPr>
              <a:t>LA</a:t>
            </a:r>
            <a:endParaRPr sz="1100"/>
          </a:p>
        </p:txBody>
      </p:sp>
      <p:sp>
        <p:nvSpPr>
          <p:cNvPr id="300" name="Google Shape;300;p35"/>
          <p:cNvSpPr/>
          <p:nvPr/>
        </p:nvSpPr>
        <p:spPr>
          <a:xfrm>
            <a:off x="6701993" y="3501581"/>
            <a:ext cx="201300" cy="1539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 sz="1000" b="1">
                <a:solidFill>
                  <a:srgbClr val="FFFFFF"/>
                </a:solidFill>
                <a:latin typeface="Arial"/>
                <a:ea typeface="Arial"/>
                <a:cs typeface="Arial"/>
                <a:sym typeface="Arial"/>
              </a:rPr>
              <a:t>MS</a:t>
            </a:r>
            <a:endParaRPr sz="1100"/>
          </a:p>
        </p:txBody>
      </p:sp>
      <p:sp>
        <p:nvSpPr>
          <p:cNvPr id="301" name="Google Shape;301;p35"/>
          <p:cNvSpPr/>
          <p:nvPr/>
        </p:nvSpPr>
        <p:spPr>
          <a:xfrm>
            <a:off x="7040100" y="3494680"/>
            <a:ext cx="201300" cy="1539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 sz="1000" b="1">
                <a:solidFill>
                  <a:srgbClr val="002677"/>
                </a:solidFill>
                <a:latin typeface="Arial"/>
                <a:ea typeface="Arial"/>
                <a:cs typeface="Arial"/>
                <a:sym typeface="Arial"/>
              </a:rPr>
              <a:t>AL</a:t>
            </a:r>
            <a:endParaRPr sz="1100"/>
          </a:p>
        </p:txBody>
      </p:sp>
      <p:sp>
        <p:nvSpPr>
          <p:cNvPr id="302" name="Google Shape;302;p35"/>
          <p:cNvSpPr/>
          <p:nvPr/>
        </p:nvSpPr>
        <p:spPr>
          <a:xfrm>
            <a:off x="7438010" y="3473925"/>
            <a:ext cx="201300" cy="1539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 sz="1000" b="1">
                <a:solidFill>
                  <a:srgbClr val="FFFFFF"/>
                </a:solidFill>
                <a:latin typeface="Arial"/>
                <a:ea typeface="Arial"/>
                <a:cs typeface="Arial"/>
                <a:sym typeface="Arial"/>
              </a:rPr>
              <a:t>GA</a:t>
            </a:r>
            <a:endParaRPr sz="1100"/>
          </a:p>
        </p:txBody>
      </p:sp>
      <p:sp>
        <p:nvSpPr>
          <p:cNvPr id="303" name="Google Shape;303;p35"/>
          <p:cNvSpPr/>
          <p:nvPr/>
        </p:nvSpPr>
        <p:spPr>
          <a:xfrm>
            <a:off x="7747061" y="4005953"/>
            <a:ext cx="201300" cy="1539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 sz="1000" b="1">
                <a:solidFill>
                  <a:srgbClr val="FFFFFF"/>
                </a:solidFill>
                <a:latin typeface="Arial"/>
                <a:ea typeface="Arial"/>
                <a:cs typeface="Arial"/>
                <a:sym typeface="Arial"/>
              </a:rPr>
              <a:t>FL</a:t>
            </a:r>
            <a:endParaRPr sz="1100"/>
          </a:p>
        </p:txBody>
      </p:sp>
      <p:sp>
        <p:nvSpPr>
          <p:cNvPr id="304" name="Google Shape;304;p35"/>
          <p:cNvSpPr/>
          <p:nvPr/>
        </p:nvSpPr>
        <p:spPr>
          <a:xfrm>
            <a:off x="7720772" y="3263269"/>
            <a:ext cx="201300" cy="1539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 sz="1000" b="1">
                <a:solidFill>
                  <a:srgbClr val="FFFFFF"/>
                </a:solidFill>
                <a:latin typeface="Arial"/>
                <a:ea typeface="Arial"/>
                <a:cs typeface="Arial"/>
                <a:sym typeface="Arial"/>
              </a:rPr>
              <a:t>SC</a:t>
            </a:r>
            <a:endParaRPr sz="1100"/>
          </a:p>
        </p:txBody>
      </p:sp>
      <p:sp>
        <p:nvSpPr>
          <p:cNvPr id="305" name="Google Shape;305;p35"/>
          <p:cNvSpPr/>
          <p:nvPr/>
        </p:nvSpPr>
        <p:spPr>
          <a:xfrm>
            <a:off x="7872724" y="3030034"/>
            <a:ext cx="201300" cy="1539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 sz="1000" b="1">
                <a:solidFill>
                  <a:srgbClr val="FFFFFF"/>
                </a:solidFill>
                <a:latin typeface="Arial"/>
                <a:ea typeface="Arial"/>
                <a:cs typeface="Arial"/>
                <a:sym typeface="Arial"/>
              </a:rPr>
              <a:t>NC</a:t>
            </a:r>
            <a:endParaRPr sz="1100"/>
          </a:p>
        </p:txBody>
      </p:sp>
      <p:sp>
        <p:nvSpPr>
          <p:cNvPr id="306" name="Google Shape;306;p35"/>
          <p:cNvSpPr/>
          <p:nvPr/>
        </p:nvSpPr>
        <p:spPr>
          <a:xfrm>
            <a:off x="7870328" y="2759591"/>
            <a:ext cx="201300" cy="1539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 sz="1000" b="1">
                <a:solidFill>
                  <a:srgbClr val="FFFFFF"/>
                </a:solidFill>
                <a:latin typeface="Arial"/>
                <a:ea typeface="Arial"/>
                <a:cs typeface="Arial"/>
                <a:sym typeface="Arial"/>
              </a:rPr>
              <a:t>VA</a:t>
            </a:r>
            <a:endParaRPr sz="1100"/>
          </a:p>
        </p:txBody>
      </p:sp>
      <p:sp>
        <p:nvSpPr>
          <p:cNvPr id="307" name="Google Shape;307;p35"/>
          <p:cNvSpPr/>
          <p:nvPr/>
        </p:nvSpPr>
        <p:spPr>
          <a:xfrm>
            <a:off x="7580477" y="2685322"/>
            <a:ext cx="246300" cy="1539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 sz="1000" b="1">
                <a:solidFill>
                  <a:schemeClr val="lt2"/>
                </a:solidFill>
                <a:latin typeface="Arial"/>
                <a:ea typeface="Arial"/>
                <a:cs typeface="Arial"/>
                <a:sym typeface="Arial"/>
              </a:rPr>
              <a:t>WV</a:t>
            </a:r>
            <a:r>
              <a:rPr lang="en" sz="1000" b="1">
                <a:solidFill>
                  <a:schemeClr val="lt1"/>
                </a:solidFill>
                <a:latin typeface="Arial"/>
                <a:ea typeface="Arial"/>
                <a:cs typeface="Arial"/>
                <a:sym typeface="Arial"/>
              </a:rPr>
              <a:t> </a:t>
            </a:r>
            <a:endParaRPr sz="1100"/>
          </a:p>
        </p:txBody>
      </p:sp>
      <p:sp>
        <p:nvSpPr>
          <p:cNvPr id="308" name="Google Shape;308;p35"/>
          <p:cNvSpPr/>
          <p:nvPr/>
        </p:nvSpPr>
        <p:spPr>
          <a:xfrm>
            <a:off x="7861484" y="2322892"/>
            <a:ext cx="201300" cy="1539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 sz="1000" b="1">
                <a:solidFill>
                  <a:srgbClr val="002677"/>
                </a:solidFill>
                <a:latin typeface="Arial"/>
                <a:ea typeface="Arial"/>
                <a:cs typeface="Arial"/>
                <a:sym typeface="Arial"/>
              </a:rPr>
              <a:t>PA</a:t>
            </a:r>
            <a:endParaRPr sz="1100"/>
          </a:p>
        </p:txBody>
      </p:sp>
      <p:sp>
        <p:nvSpPr>
          <p:cNvPr id="309" name="Google Shape;309;p35"/>
          <p:cNvSpPr/>
          <p:nvPr/>
        </p:nvSpPr>
        <p:spPr>
          <a:xfrm>
            <a:off x="8199050" y="2479628"/>
            <a:ext cx="121764" cy="180472"/>
          </a:xfrm>
          <a:custGeom>
            <a:avLst/>
            <a:gdLst/>
            <a:ahLst/>
            <a:cxnLst/>
            <a:rect l="l" t="t" r="r" b="b"/>
            <a:pathLst>
              <a:path w="112" h="178" extrusionOk="0">
                <a:moveTo>
                  <a:pt x="111" y="164"/>
                </a:moveTo>
                <a:lnTo>
                  <a:pt x="109" y="152"/>
                </a:lnTo>
                <a:lnTo>
                  <a:pt x="102" y="134"/>
                </a:lnTo>
                <a:lnTo>
                  <a:pt x="89" y="122"/>
                </a:lnTo>
                <a:lnTo>
                  <a:pt x="72" y="110"/>
                </a:lnTo>
                <a:lnTo>
                  <a:pt x="65" y="102"/>
                </a:lnTo>
                <a:lnTo>
                  <a:pt x="62" y="94"/>
                </a:lnTo>
                <a:lnTo>
                  <a:pt x="48" y="71"/>
                </a:lnTo>
                <a:lnTo>
                  <a:pt x="43" y="60"/>
                </a:lnTo>
                <a:lnTo>
                  <a:pt x="31" y="47"/>
                </a:lnTo>
                <a:lnTo>
                  <a:pt x="27" y="39"/>
                </a:lnTo>
                <a:lnTo>
                  <a:pt x="26" y="31"/>
                </a:lnTo>
                <a:lnTo>
                  <a:pt x="27" y="29"/>
                </a:lnTo>
                <a:lnTo>
                  <a:pt x="27" y="25"/>
                </a:lnTo>
                <a:lnTo>
                  <a:pt x="33" y="2"/>
                </a:lnTo>
                <a:lnTo>
                  <a:pt x="25" y="0"/>
                </a:lnTo>
                <a:lnTo>
                  <a:pt x="15" y="1"/>
                </a:lnTo>
                <a:lnTo>
                  <a:pt x="5" y="10"/>
                </a:lnTo>
                <a:lnTo>
                  <a:pt x="4" y="18"/>
                </a:lnTo>
                <a:lnTo>
                  <a:pt x="1" y="20"/>
                </a:lnTo>
                <a:lnTo>
                  <a:pt x="0" y="21"/>
                </a:lnTo>
                <a:lnTo>
                  <a:pt x="47" y="177"/>
                </a:lnTo>
                <a:lnTo>
                  <a:pt x="111" y="164"/>
                </a:lnTo>
              </a:path>
            </a:pathLst>
          </a:custGeom>
          <a:solidFill>
            <a:srgbClr val="1B6DF1"/>
          </a:solidFill>
          <a:ln w="19050" cap="rnd" cmpd="sng">
            <a:solidFill>
              <a:srgbClr val="FFFFFF"/>
            </a:solidFill>
            <a:prstDash val="solid"/>
            <a:round/>
            <a:headEnd type="none" w="sm" len="sm"/>
            <a:tailEnd type="none" w="sm" len="sm"/>
          </a:ln>
        </p:spPr>
        <p:txBody>
          <a:bodyPr spcFirstLastPara="1" wrap="square" lIns="68575" tIns="34275" rIns="68575" bIns="34275" anchor="t" anchorCtr="0">
            <a:noAutofit/>
          </a:bodyPr>
          <a:lstStyle/>
          <a:p>
            <a:pPr marL="0" marR="0" lvl="0" indent="0" algn="ctr" rtl="0">
              <a:spcBef>
                <a:spcPts val="0"/>
              </a:spcBef>
              <a:spcAft>
                <a:spcPts val="0"/>
              </a:spcAft>
              <a:buNone/>
            </a:pPr>
            <a:endParaRPr sz="1000">
              <a:solidFill>
                <a:srgbClr val="5A5A5A"/>
              </a:solidFill>
              <a:latin typeface="Arial"/>
              <a:ea typeface="Arial"/>
              <a:cs typeface="Arial"/>
              <a:sym typeface="Arial"/>
            </a:endParaRPr>
          </a:p>
        </p:txBody>
      </p:sp>
      <p:sp>
        <p:nvSpPr>
          <p:cNvPr id="310" name="Google Shape;310;p35"/>
          <p:cNvSpPr/>
          <p:nvPr/>
        </p:nvSpPr>
        <p:spPr>
          <a:xfrm>
            <a:off x="8210576" y="2431529"/>
            <a:ext cx="201300" cy="924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 sz="600" b="1">
                <a:solidFill>
                  <a:srgbClr val="FFFFFF"/>
                </a:solidFill>
                <a:latin typeface="Arial"/>
                <a:ea typeface="Arial"/>
                <a:cs typeface="Arial"/>
                <a:sym typeface="Arial"/>
              </a:rPr>
              <a:t>NJ</a:t>
            </a:r>
            <a:endParaRPr sz="1100"/>
          </a:p>
        </p:txBody>
      </p:sp>
      <p:sp>
        <p:nvSpPr>
          <p:cNvPr id="311" name="Google Shape;311;p35"/>
          <p:cNvSpPr/>
          <p:nvPr/>
        </p:nvSpPr>
        <p:spPr>
          <a:xfrm rot="-603153">
            <a:off x="8368477" y="2111619"/>
            <a:ext cx="201087" cy="107521"/>
          </a:xfrm>
          <a:prstGeom prst="rect">
            <a:avLst/>
          </a:prstGeom>
          <a:solidFill>
            <a:schemeClr val="accent5"/>
          </a:solidFill>
          <a:ln>
            <a:noFill/>
          </a:ln>
        </p:spPr>
        <p:txBody>
          <a:bodyPr spcFirstLastPara="1" wrap="square" lIns="0" tIns="0" rIns="0" bIns="0" anchor="t" anchorCtr="0">
            <a:noAutofit/>
          </a:bodyPr>
          <a:lstStyle/>
          <a:p>
            <a:pPr marL="0" marR="0" lvl="0" indent="0" algn="ctr" rtl="0">
              <a:spcBef>
                <a:spcPts val="0"/>
              </a:spcBef>
              <a:spcAft>
                <a:spcPts val="0"/>
              </a:spcAft>
              <a:buNone/>
            </a:pPr>
            <a:r>
              <a:rPr lang="en" sz="700" b="1">
                <a:solidFill>
                  <a:srgbClr val="00448D"/>
                </a:solidFill>
                <a:latin typeface="Arial"/>
                <a:ea typeface="Arial"/>
                <a:cs typeface="Arial"/>
                <a:sym typeface="Arial"/>
              </a:rPr>
              <a:t>CT</a:t>
            </a:r>
            <a:endParaRPr sz="1100"/>
          </a:p>
        </p:txBody>
      </p:sp>
      <p:sp>
        <p:nvSpPr>
          <p:cNvPr id="312" name="Google Shape;312;p35"/>
          <p:cNvSpPr/>
          <p:nvPr/>
        </p:nvSpPr>
        <p:spPr>
          <a:xfrm rot="-603153">
            <a:off x="8423957" y="1980357"/>
            <a:ext cx="201087" cy="153835"/>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 sz="1000" b="1">
                <a:solidFill>
                  <a:srgbClr val="002677"/>
                </a:solidFill>
                <a:latin typeface="Arial"/>
                <a:ea typeface="Arial"/>
                <a:cs typeface="Arial"/>
                <a:sym typeface="Arial"/>
              </a:rPr>
              <a:t>MA</a:t>
            </a:r>
            <a:endParaRPr sz="1100"/>
          </a:p>
        </p:txBody>
      </p:sp>
      <p:sp>
        <p:nvSpPr>
          <p:cNvPr id="313" name="Google Shape;313;p35"/>
          <p:cNvSpPr/>
          <p:nvPr/>
        </p:nvSpPr>
        <p:spPr>
          <a:xfrm>
            <a:off x="8730502" y="2095569"/>
            <a:ext cx="201300" cy="1539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 sz="1000" b="1">
                <a:solidFill>
                  <a:srgbClr val="002677"/>
                </a:solidFill>
                <a:latin typeface="Arial"/>
                <a:ea typeface="Arial"/>
                <a:cs typeface="Arial"/>
                <a:sym typeface="Arial"/>
              </a:rPr>
              <a:t>RI</a:t>
            </a:r>
            <a:endParaRPr sz="1100"/>
          </a:p>
        </p:txBody>
      </p:sp>
      <p:sp>
        <p:nvSpPr>
          <p:cNvPr id="314" name="Google Shape;314;p35"/>
          <p:cNvSpPr/>
          <p:nvPr/>
        </p:nvSpPr>
        <p:spPr>
          <a:xfrm>
            <a:off x="8091638" y="2014748"/>
            <a:ext cx="201300" cy="1539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 sz="1000" b="1">
                <a:solidFill>
                  <a:srgbClr val="002677"/>
                </a:solidFill>
                <a:latin typeface="Arial"/>
                <a:ea typeface="Arial"/>
                <a:cs typeface="Arial"/>
                <a:sym typeface="Arial"/>
              </a:rPr>
              <a:t>NY</a:t>
            </a:r>
            <a:endParaRPr sz="1100"/>
          </a:p>
        </p:txBody>
      </p:sp>
      <p:sp>
        <p:nvSpPr>
          <p:cNvPr id="315" name="Google Shape;315;p35"/>
          <p:cNvSpPr/>
          <p:nvPr/>
        </p:nvSpPr>
        <p:spPr>
          <a:xfrm>
            <a:off x="8275265" y="1753295"/>
            <a:ext cx="201300" cy="1539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 sz="1000" b="1">
                <a:solidFill>
                  <a:srgbClr val="002677"/>
                </a:solidFill>
                <a:latin typeface="Arial"/>
                <a:ea typeface="Arial"/>
                <a:cs typeface="Arial"/>
                <a:sym typeface="Arial"/>
              </a:rPr>
              <a:t>VT</a:t>
            </a:r>
            <a:endParaRPr sz="1100"/>
          </a:p>
        </p:txBody>
      </p:sp>
      <p:sp>
        <p:nvSpPr>
          <p:cNvPr id="316" name="Google Shape;316;p35"/>
          <p:cNvSpPr/>
          <p:nvPr/>
        </p:nvSpPr>
        <p:spPr>
          <a:xfrm>
            <a:off x="8556737" y="1577507"/>
            <a:ext cx="201300" cy="1539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 sz="1000" b="1">
                <a:solidFill>
                  <a:srgbClr val="FFFFFF"/>
                </a:solidFill>
                <a:latin typeface="Arial"/>
                <a:ea typeface="Arial"/>
                <a:cs typeface="Arial"/>
                <a:sym typeface="Arial"/>
              </a:rPr>
              <a:t>ME</a:t>
            </a:r>
            <a:endParaRPr sz="1100"/>
          </a:p>
        </p:txBody>
      </p:sp>
      <p:sp>
        <p:nvSpPr>
          <p:cNvPr id="317" name="Google Shape;317;p35"/>
          <p:cNvSpPr/>
          <p:nvPr/>
        </p:nvSpPr>
        <p:spPr>
          <a:xfrm>
            <a:off x="4471625" y="4125827"/>
            <a:ext cx="201300" cy="1539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 sz="1000" b="1">
                <a:solidFill>
                  <a:schemeClr val="lt2"/>
                </a:solidFill>
                <a:latin typeface="Arial"/>
                <a:ea typeface="Arial"/>
                <a:cs typeface="Arial"/>
                <a:sym typeface="Arial"/>
              </a:rPr>
              <a:t>AK</a:t>
            </a:r>
            <a:endParaRPr sz="1100">
              <a:solidFill>
                <a:schemeClr val="lt2"/>
              </a:solidFill>
            </a:endParaRPr>
          </a:p>
        </p:txBody>
      </p:sp>
      <p:sp>
        <p:nvSpPr>
          <p:cNvPr id="318" name="Google Shape;318;p35"/>
          <p:cNvSpPr/>
          <p:nvPr/>
        </p:nvSpPr>
        <p:spPr>
          <a:xfrm>
            <a:off x="3469814" y="3806422"/>
            <a:ext cx="201300" cy="1539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 sz="1000" b="1">
                <a:solidFill>
                  <a:srgbClr val="002677"/>
                </a:solidFill>
                <a:latin typeface="Arial"/>
                <a:ea typeface="Arial"/>
                <a:cs typeface="Arial"/>
                <a:sym typeface="Arial"/>
              </a:rPr>
              <a:t>HI</a:t>
            </a:r>
            <a:endParaRPr sz="1100"/>
          </a:p>
        </p:txBody>
      </p:sp>
      <p:sp>
        <p:nvSpPr>
          <p:cNvPr id="319" name="Google Shape;319;p35"/>
          <p:cNvSpPr/>
          <p:nvPr/>
        </p:nvSpPr>
        <p:spPr>
          <a:xfrm>
            <a:off x="6987302" y="3112152"/>
            <a:ext cx="201300" cy="1539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 sz="1000" b="1">
                <a:solidFill>
                  <a:srgbClr val="002677"/>
                </a:solidFill>
                <a:latin typeface="Arial"/>
                <a:ea typeface="Arial"/>
                <a:cs typeface="Arial"/>
                <a:sym typeface="Arial"/>
              </a:rPr>
              <a:t>TN</a:t>
            </a:r>
            <a:endParaRPr sz="1100"/>
          </a:p>
        </p:txBody>
      </p:sp>
      <p:sp>
        <p:nvSpPr>
          <p:cNvPr id="320" name="Google Shape;320;p35"/>
          <p:cNvSpPr/>
          <p:nvPr/>
        </p:nvSpPr>
        <p:spPr>
          <a:xfrm>
            <a:off x="3502749" y="4153232"/>
            <a:ext cx="201300" cy="1539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 sz="1000" b="1">
                <a:solidFill>
                  <a:srgbClr val="002677"/>
                </a:solidFill>
                <a:latin typeface="Arial"/>
                <a:ea typeface="Arial"/>
                <a:cs typeface="Arial"/>
                <a:sym typeface="Arial"/>
              </a:rPr>
              <a:t>PR</a:t>
            </a:r>
            <a:endParaRPr sz="1100"/>
          </a:p>
        </p:txBody>
      </p:sp>
      <p:grpSp>
        <p:nvGrpSpPr>
          <p:cNvPr id="321" name="Google Shape;321;p35"/>
          <p:cNvGrpSpPr/>
          <p:nvPr/>
        </p:nvGrpSpPr>
        <p:grpSpPr>
          <a:xfrm>
            <a:off x="7828388" y="2480603"/>
            <a:ext cx="505511" cy="256560"/>
            <a:chOff x="7233152" y="3044825"/>
            <a:chExt cx="738188" cy="374650"/>
          </a:xfrm>
        </p:grpSpPr>
        <p:sp>
          <p:nvSpPr>
            <p:cNvPr id="322" name="Google Shape;322;p35"/>
            <p:cNvSpPr/>
            <p:nvPr/>
          </p:nvSpPr>
          <p:spPr>
            <a:xfrm>
              <a:off x="7233152" y="3044825"/>
              <a:ext cx="738188" cy="374650"/>
            </a:xfrm>
            <a:custGeom>
              <a:avLst/>
              <a:gdLst/>
              <a:ahLst/>
              <a:cxnLst/>
              <a:rect l="l" t="t" r="r" b="b"/>
              <a:pathLst>
                <a:path w="465" h="223" extrusionOk="0">
                  <a:moveTo>
                    <a:pt x="352" y="0"/>
                  </a:moveTo>
                  <a:lnTo>
                    <a:pt x="267" y="15"/>
                  </a:lnTo>
                  <a:lnTo>
                    <a:pt x="0" y="67"/>
                  </a:lnTo>
                  <a:lnTo>
                    <a:pt x="15" y="133"/>
                  </a:lnTo>
                  <a:lnTo>
                    <a:pt x="19" y="124"/>
                  </a:lnTo>
                  <a:lnTo>
                    <a:pt x="25" y="121"/>
                  </a:lnTo>
                  <a:lnTo>
                    <a:pt x="45" y="98"/>
                  </a:lnTo>
                  <a:lnTo>
                    <a:pt x="54" y="96"/>
                  </a:lnTo>
                  <a:lnTo>
                    <a:pt x="61" y="84"/>
                  </a:lnTo>
                  <a:lnTo>
                    <a:pt x="68" y="80"/>
                  </a:lnTo>
                  <a:lnTo>
                    <a:pt x="74" y="68"/>
                  </a:lnTo>
                  <a:lnTo>
                    <a:pt x="80" y="75"/>
                  </a:lnTo>
                  <a:lnTo>
                    <a:pt x="92" y="77"/>
                  </a:lnTo>
                  <a:lnTo>
                    <a:pt x="104" y="73"/>
                  </a:lnTo>
                  <a:lnTo>
                    <a:pt x="107" y="64"/>
                  </a:lnTo>
                  <a:lnTo>
                    <a:pt x="139" y="53"/>
                  </a:lnTo>
                  <a:lnTo>
                    <a:pt x="146" y="57"/>
                  </a:lnTo>
                  <a:lnTo>
                    <a:pt x="154" y="58"/>
                  </a:lnTo>
                  <a:lnTo>
                    <a:pt x="163" y="55"/>
                  </a:lnTo>
                  <a:lnTo>
                    <a:pt x="167" y="65"/>
                  </a:lnTo>
                  <a:lnTo>
                    <a:pt x="171" y="67"/>
                  </a:lnTo>
                  <a:lnTo>
                    <a:pt x="182" y="90"/>
                  </a:lnTo>
                  <a:lnTo>
                    <a:pt x="189" y="88"/>
                  </a:lnTo>
                  <a:lnTo>
                    <a:pt x="199" y="92"/>
                  </a:lnTo>
                  <a:lnTo>
                    <a:pt x="208" y="95"/>
                  </a:lnTo>
                  <a:lnTo>
                    <a:pt x="202" y="106"/>
                  </a:lnTo>
                  <a:lnTo>
                    <a:pt x="213" y="117"/>
                  </a:lnTo>
                  <a:lnTo>
                    <a:pt x="232" y="117"/>
                  </a:lnTo>
                  <a:lnTo>
                    <a:pt x="241" y="126"/>
                  </a:lnTo>
                  <a:lnTo>
                    <a:pt x="253" y="131"/>
                  </a:lnTo>
                  <a:lnTo>
                    <a:pt x="262" y="143"/>
                  </a:lnTo>
                  <a:lnTo>
                    <a:pt x="260" y="148"/>
                  </a:lnTo>
                  <a:lnTo>
                    <a:pt x="248" y="171"/>
                  </a:lnTo>
                  <a:lnTo>
                    <a:pt x="240" y="190"/>
                  </a:lnTo>
                  <a:lnTo>
                    <a:pt x="242" y="204"/>
                  </a:lnTo>
                  <a:lnTo>
                    <a:pt x="257" y="205"/>
                  </a:lnTo>
                  <a:lnTo>
                    <a:pt x="269" y="197"/>
                  </a:lnTo>
                  <a:lnTo>
                    <a:pt x="280" y="208"/>
                  </a:lnTo>
                  <a:lnTo>
                    <a:pt x="287" y="212"/>
                  </a:lnTo>
                  <a:lnTo>
                    <a:pt x="286" y="208"/>
                  </a:lnTo>
                  <a:lnTo>
                    <a:pt x="299" y="206"/>
                  </a:lnTo>
                  <a:lnTo>
                    <a:pt x="315" y="206"/>
                  </a:lnTo>
                  <a:lnTo>
                    <a:pt x="336" y="213"/>
                  </a:lnTo>
                  <a:lnTo>
                    <a:pt x="345" y="218"/>
                  </a:lnTo>
                  <a:lnTo>
                    <a:pt x="349" y="217"/>
                  </a:lnTo>
                  <a:lnTo>
                    <a:pt x="349" y="213"/>
                  </a:lnTo>
                  <a:lnTo>
                    <a:pt x="345" y="208"/>
                  </a:lnTo>
                  <a:lnTo>
                    <a:pt x="336" y="193"/>
                  </a:lnTo>
                  <a:lnTo>
                    <a:pt x="327" y="191"/>
                  </a:lnTo>
                  <a:lnTo>
                    <a:pt x="325" y="189"/>
                  </a:lnTo>
                  <a:lnTo>
                    <a:pt x="328" y="185"/>
                  </a:lnTo>
                  <a:lnTo>
                    <a:pt x="331" y="185"/>
                  </a:lnTo>
                  <a:lnTo>
                    <a:pt x="334" y="180"/>
                  </a:lnTo>
                  <a:lnTo>
                    <a:pt x="324" y="175"/>
                  </a:lnTo>
                  <a:lnTo>
                    <a:pt x="315" y="163"/>
                  </a:lnTo>
                  <a:lnTo>
                    <a:pt x="308" y="140"/>
                  </a:lnTo>
                  <a:lnTo>
                    <a:pt x="306" y="132"/>
                  </a:lnTo>
                  <a:lnTo>
                    <a:pt x="305" y="120"/>
                  </a:lnTo>
                  <a:lnTo>
                    <a:pt x="308" y="97"/>
                  </a:lnTo>
                  <a:lnTo>
                    <a:pt x="307" y="91"/>
                  </a:lnTo>
                  <a:lnTo>
                    <a:pt x="303" y="86"/>
                  </a:lnTo>
                  <a:lnTo>
                    <a:pt x="302" y="80"/>
                  </a:lnTo>
                  <a:lnTo>
                    <a:pt x="304" y="75"/>
                  </a:lnTo>
                  <a:lnTo>
                    <a:pt x="307" y="70"/>
                  </a:lnTo>
                  <a:lnTo>
                    <a:pt x="310" y="62"/>
                  </a:lnTo>
                  <a:lnTo>
                    <a:pt x="328" y="49"/>
                  </a:lnTo>
                  <a:lnTo>
                    <a:pt x="331" y="45"/>
                  </a:lnTo>
                  <a:lnTo>
                    <a:pt x="336" y="28"/>
                  </a:lnTo>
                  <a:lnTo>
                    <a:pt x="345" y="29"/>
                  </a:lnTo>
                  <a:lnTo>
                    <a:pt x="351" y="35"/>
                  </a:lnTo>
                  <a:lnTo>
                    <a:pt x="342" y="50"/>
                  </a:lnTo>
                  <a:lnTo>
                    <a:pt x="336" y="59"/>
                  </a:lnTo>
                  <a:lnTo>
                    <a:pt x="329" y="67"/>
                  </a:lnTo>
                  <a:lnTo>
                    <a:pt x="325" y="78"/>
                  </a:lnTo>
                  <a:lnTo>
                    <a:pt x="330" y="90"/>
                  </a:lnTo>
                  <a:lnTo>
                    <a:pt x="338" y="92"/>
                  </a:lnTo>
                  <a:lnTo>
                    <a:pt x="344" y="116"/>
                  </a:lnTo>
                  <a:lnTo>
                    <a:pt x="343" y="120"/>
                  </a:lnTo>
                  <a:lnTo>
                    <a:pt x="329" y="128"/>
                  </a:lnTo>
                  <a:lnTo>
                    <a:pt x="331" y="133"/>
                  </a:lnTo>
                  <a:lnTo>
                    <a:pt x="343" y="137"/>
                  </a:lnTo>
                  <a:lnTo>
                    <a:pt x="345" y="143"/>
                  </a:lnTo>
                  <a:lnTo>
                    <a:pt x="343" y="153"/>
                  </a:lnTo>
                  <a:lnTo>
                    <a:pt x="345" y="159"/>
                  </a:lnTo>
                  <a:lnTo>
                    <a:pt x="344" y="165"/>
                  </a:lnTo>
                  <a:lnTo>
                    <a:pt x="349" y="179"/>
                  </a:lnTo>
                  <a:lnTo>
                    <a:pt x="364" y="190"/>
                  </a:lnTo>
                  <a:lnTo>
                    <a:pt x="371" y="190"/>
                  </a:lnTo>
                  <a:lnTo>
                    <a:pt x="376" y="185"/>
                  </a:lnTo>
                  <a:lnTo>
                    <a:pt x="385" y="185"/>
                  </a:lnTo>
                  <a:lnTo>
                    <a:pt x="388" y="187"/>
                  </a:lnTo>
                  <a:lnTo>
                    <a:pt x="386" y="194"/>
                  </a:lnTo>
                  <a:lnTo>
                    <a:pt x="394" y="208"/>
                  </a:lnTo>
                  <a:lnTo>
                    <a:pt x="394" y="214"/>
                  </a:lnTo>
                  <a:lnTo>
                    <a:pt x="399" y="222"/>
                  </a:lnTo>
                  <a:lnTo>
                    <a:pt x="411" y="222"/>
                  </a:lnTo>
                  <a:lnTo>
                    <a:pt x="412" y="222"/>
                  </a:lnTo>
                  <a:lnTo>
                    <a:pt x="420" y="213"/>
                  </a:lnTo>
                  <a:lnTo>
                    <a:pt x="452" y="202"/>
                  </a:lnTo>
                  <a:lnTo>
                    <a:pt x="453" y="197"/>
                  </a:lnTo>
                  <a:lnTo>
                    <a:pt x="456" y="189"/>
                  </a:lnTo>
                  <a:lnTo>
                    <a:pt x="464" y="147"/>
                  </a:lnTo>
                  <a:lnTo>
                    <a:pt x="463" y="143"/>
                  </a:lnTo>
                  <a:lnTo>
                    <a:pt x="399" y="156"/>
                  </a:lnTo>
                  <a:lnTo>
                    <a:pt x="352" y="0"/>
                  </a:lnTo>
                </a:path>
              </a:pathLst>
            </a:custGeom>
            <a:solidFill>
              <a:srgbClr val="1B6DF1"/>
            </a:solidFill>
            <a:ln w="19050" cap="rnd" cmpd="sng">
              <a:solidFill>
                <a:srgbClr val="FFFFFF"/>
              </a:solidFill>
              <a:prstDash val="solid"/>
              <a:round/>
              <a:headEnd type="none" w="sm" len="sm"/>
              <a:tailEnd type="none" w="sm" len="sm"/>
            </a:ln>
          </p:spPr>
          <p:txBody>
            <a:bodyPr spcFirstLastPara="1" wrap="square" lIns="68575" tIns="34275" rIns="68575" bIns="34275" anchor="t" anchorCtr="0">
              <a:noAutofit/>
            </a:bodyPr>
            <a:lstStyle/>
            <a:p>
              <a:pPr marL="0" marR="0" lvl="0" indent="0" algn="ctr" rtl="0">
                <a:spcBef>
                  <a:spcPts val="0"/>
                </a:spcBef>
                <a:spcAft>
                  <a:spcPts val="0"/>
                </a:spcAft>
                <a:buNone/>
              </a:pPr>
              <a:endParaRPr sz="1000">
                <a:solidFill>
                  <a:srgbClr val="5A5A5A"/>
                </a:solidFill>
                <a:latin typeface="Arial"/>
                <a:ea typeface="Arial"/>
                <a:cs typeface="Arial"/>
                <a:sym typeface="Arial"/>
              </a:endParaRPr>
            </a:p>
          </p:txBody>
        </p:sp>
        <p:sp>
          <p:nvSpPr>
            <p:cNvPr id="323" name="Google Shape;323;p35"/>
            <p:cNvSpPr/>
            <p:nvPr/>
          </p:nvSpPr>
          <p:spPr>
            <a:xfrm>
              <a:off x="7503773" y="3082924"/>
              <a:ext cx="293700" cy="1125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 sz="500" b="1">
                  <a:solidFill>
                    <a:srgbClr val="FFFFFF"/>
                  </a:solidFill>
                  <a:latin typeface="Arial"/>
                  <a:ea typeface="Arial"/>
                  <a:cs typeface="Arial"/>
                  <a:sym typeface="Arial"/>
                </a:rPr>
                <a:t>MD</a:t>
              </a:r>
              <a:endParaRPr sz="1100"/>
            </a:p>
          </p:txBody>
        </p:sp>
      </p:grpSp>
      <p:sp>
        <p:nvSpPr>
          <p:cNvPr id="324" name="Google Shape;324;p35"/>
          <p:cNvSpPr/>
          <p:nvPr/>
        </p:nvSpPr>
        <p:spPr>
          <a:xfrm>
            <a:off x="8400725" y="1896899"/>
            <a:ext cx="201300" cy="1539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 sz="1000" b="1">
                <a:solidFill>
                  <a:srgbClr val="002677"/>
                </a:solidFill>
                <a:latin typeface="Arial"/>
                <a:ea typeface="Arial"/>
                <a:cs typeface="Arial"/>
                <a:sym typeface="Arial"/>
              </a:rPr>
              <a:t>NH</a:t>
            </a:r>
            <a:endParaRPr sz="1100"/>
          </a:p>
        </p:txBody>
      </p:sp>
      <p:grpSp>
        <p:nvGrpSpPr>
          <p:cNvPr id="325" name="Google Shape;325;p35"/>
          <p:cNvGrpSpPr/>
          <p:nvPr/>
        </p:nvGrpSpPr>
        <p:grpSpPr>
          <a:xfrm>
            <a:off x="8108031" y="2649803"/>
            <a:ext cx="336976" cy="260972"/>
            <a:chOff x="7438000" y="3355209"/>
            <a:chExt cx="459534" cy="355887"/>
          </a:xfrm>
        </p:grpSpPr>
        <p:sp>
          <p:nvSpPr>
            <p:cNvPr id="326" name="Google Shape;326;p35"/>
            <p:cNvSpPr/>
            <p:nvPr/>
          </p:nvSpPr>
          <p:spPr>
            <a:xfrm>
              <a:off x="7623334" y="3501396"/>
              <a:ext cx="274200" cy="2097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 sz="1000" b="1">
                  <a:solidFill>
                    <a:srgbClr val="002677"/>
                  </a:solidFill>
                  <a:latin typeface="Arial"/>
                  <a:ea typeface="Arial"/>
                  <a:cs typeface="Arial"/>
                  <a:sym typeface="Arial"/>
                </a:rPr>
                <a:t>DC</a:t>
              </a:r>
              <a:endParaRPr sz="1100"/>
            </a:p>
          </p:txBody>
        </p:sp>
        <p:cxnSp>
          <p:nvCxnSpPr>
            <p:cNvPr id="327" name="Google Shape;327;p35"/>
            <p:cNvCxnSpPr/>
            <p:nvPr/>
          </p:nvCxnSpPr>
          <p:spPr>
            <a:xfrm>
              <a:off x="7438000" y="3355209"/>
              <a:ext cx="225300" cy="166800"/>
            </a:xfrm>
            <a:prstGeom prst="straightConnector1">
              <a:avLst/>
            </a:prstGeom>
            <a:noFill/>
            <a:ln w="28575" cap="rnd" cmpd="sng">
              <a:solidFill>
                <a:srgbClr val="002677"/>
              </a:solidFill>
              <a:prstDash val="dot"/>
              <a:round/>
              <a:headEnd type="none" w="sm" len="sm"/>
              <a:tailEnd type="none" w="sm" len="sm"/>
            </a:ln>
          </p:spPr>
        </p:cxnSp>
      </p:grpSp>
      <p:sp>
        <p:nvSpPr>
          <p:cNvPr id="328" name="Google Shape;328;p35"/>
          <p:cNvSpPr/>
          <p:nvPr/>
        </p:nvSpPr>
        <p:spPr>
          <a:xfrm>
            <a:off x="2895795" y="3817951"/>
            <a:ext cx="201300" cy="1539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 sz="1000" b="1">
                <a:solidFill>
                  <a:srgbClr val="002677"/>
                </a:solidFill>
                <a:latin typeface="Arial"/>
                <a:ea typeface="Arial"/>
                <a:cs typeface="Arial"/>
                <a:sym typeface="Arial"/>
              </a:rPr>
              <a:t>GU</a:t>
            </a:r>
            <a:endParaRPr sz="1100"/>
          </a:p>
        </p:txBody>
      </p:sp>
      <p:cxnSp>
        <p:nvCxnSpPr>
          <p:cNvPr id="329" name="Google Shape;329;p35"/>
          <p:cNvCxnSpPr/>
          <p:nvPr/>
        </p:nvCxnSpPr>
        <p:spPr>
          <a:xfrm flipH="1">
            <a:off x="8262021" y="2612509"/>
            <a:ext cx="163200" cy="1200"/>
          </a:xfrm>
          <a:prstGeom prst="straightConnector1">
            <a:avLst/>
          </a:prstGeom>
          <a:noFill/>
          <a:ln w="31750" cap="rnd" cmpd="sng">
            <a:solidFill>
              <a:srgbClr val="002677"/>
            </a:solidFill>
            <a:prstDash val="dot"/>
            <a:round/>
            <a:headEnd type="none" w="sm" len="sm"/>
            <a:tailEnd type="none" w="sm" len="sm"/>
          </a:ln>
        </p:spPr>
      </p:cxnSp>
      <p:sp>
        <p:nvSpPr>
          <p:cNvPr id="330" name="Google Shape;330;p35"/>
          <p:cNvSpPr/>
          <p:nvPr/>
        </p:nvSpPr>
        <p:spPr>
          <a:xfrm>
            <a:off x="8439802" y="2557073"/>
            <a:ext cx="201300" cy="153900"/>
          </a:xfrm>
          <a:prstGeom prst="rect">
            <a:avLst/>
          </a:prstGeom>
          <a:solidFill>
            <a:srgbClr val="1B6DF1"/>
          </a:solidFill>
          <a:ln>
            <a:noFill/>
          </a:ln>
        </p:spPr>
        <p:txBody>
          <a:bodyPr spcFirstLastPara="1" wrap="square" lIns="0" tIns="0" rIns="0" bIns="0" anchor="t" anchorCtr="0">
            <a:noAutofit/>
          </a:bodyPr>
          <a:lstStyle/>
          <a:p>
            <a:pPr marL="0" marR="0" lvl="0" indent="0" algn="ctr" rtl="0">
              <a:spcBef>
                <a:spcPts val="0"/>
              </a:spcBef>
              <a:spcAft>
                <a:spcPts val="0"/>
              </a:spcAft>
              <a:buNone/>
            </a:pPr>
            <a:r>
              <a:rPr lang="en" sz="1000" b="1">
                <a:solidFill>
                  <a:srgbClr val="FFFFFF"/>
                </a:solidFill>
                <a:latin typeface="Arial"/>
                <a:ea typeface="Arial"/>
                <a:cs typeface="Arial"/>
                <a:sym typeface="Arial"/>
              </a:rPr>
              <a:t>DE</a:t>
            </a:r>
            <a:endParaRPr sz="1100"/>
          </a:p>
        </p:txBody>
      </p:sp>
      <p:cxnSp>
        <p:nvCxnSpPr>
          <p:cNvPr id="331" name="Google Shape;331;p35"/>
          <p:cNvCxnSpPr/>
          <p:nvPr/>
        </p:nvCxnSpPr>
        <p:spPr>
          <a:xfrm rot="10800000">
            <a:off x="8576351" y="2144795"/>
            <a:ext cx="152700" cy="1200"/>
          </a:xfrm>
          <a:prstGeom prst="straightConnector1">
            <a:avLst/>
          </a:prstGeom>
          <a:noFill/>
          <a:ln w="31750" cap="rnd" cmpd="sng">
            <a:solidFill>
              <a:srgbClr val="002677"/>
            </a:solidFill>
            <a:prstDash val="dot"/>
            <a:round/>
            <a:headEnd type="none" w="sm" len="sm"/>
            <a:tailEnd type="none" w="sm" len="sm"/>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35"/>
        <p:cNvGrpSpPr/>
        <p:nvPr/>
      </p:nvGrpSpPr>
      <p:grpSpPr>
        <a:xfrm>
          <a:off x="0" y="0"/>
          <a:ext cx="0" cy="0"/>
          <a:chOff x="0" y="0"/>
          <a:chExt cx="0" cy="0"/>
        </a:xfrm>
      </p:grpSpPr>
      <p:pic>
        <p:nvPicPr>
          <p:cNvPr id="336" name="Google Shape;336;p36" title="GettyImages-1181224354.jpg"/>
          <p:cNvPicPr preferRelativeResize="0"/>
          <p:nvPr/>
        </p:nvPicPr>
        <p:blipFill rotWithShape="1">
          <a:blip r:embed="rId3">
            <a:alphaModFix/>
          </a:blip>
          <a:srcRect l="15026" r="15019"/>
          <a:stretch/>
        </p:blipFill>
        <p:spPr>
          <a:xfrm>
            <a:off x="3753422" y="0"/>
            <a:ext cx="5390578" cy="5143500"/>
          </a:xfrm>
          <a:custGeom>
            <a:avLst/>
            <a:gdLst/>
            <a:ahLst/>
            <a:cxnLst/>
            <a:rect l="l" t="t" r="r" b="b"/>
            <a:pathLst>
              <a:path w="7187437" h="6858000" extrusionOk="0">
                <a:moveTo>
                  <a:pt x="0" y="0"/>
                </a:moveTo>
                <a:lnTo>
                  <a:pt x="7187437" y="0"/>
                </a:lnTo>
                <a:lnTo>
                  <a:pt x="7187437" y="6839842"/>
                </a:lnTo>
                <a:lnTo>
                  <a:pt x="2188773" y="6858000"/>
                </a:lnTo>
                <a:lnTo>
                  <a:pt x="2187956" y="6858000"/>
                </a:lnTo>
                <a:close/>
              </a:path>
            </a:pathLst>
          </a:custGeom>
          <a:noFill/>
          <a:ln>
            <a:noFill/>
          </a:ln>
        </p:spPr>
      </p:pic>
      <p:pic>
        <p:nvPicPr>
          <p:cNvPr id="337" name="Google Shape;337;p36"/>
          <p:cNvPicPr preferRelativeResize="0"/>
          <p:nvPr/>
        </p:nvPicPr>
        <p:blipFill>
          <a:blip r:embed="rId4">
            <a:alphaModFix/>
          </a:blip>
          <a:stretch>
            <a:fillRect/>
          </a:stretch>
        </p:blipFill>
        <p:spPr>
          <a:xfrm>
            <a:off x="566650" y="1297050"/>
            <a:ext cx="1172398" cy="175777"/>
          </a:xfrm>
          <a:prstGeom prst="rect">
            <a:avLst/>
          </a:prstGeom>
          <a:noFill/>
          <a:ln>
            <a:noFill/>
          </a:ln>
        </p:spPr>
      </p:pic>
      <p:pic>
        <p:nvPicPr>
          <p:cNvPr id="338" name="Google Shape;338;p36"/>
          <p:cNvPicPr preferRelativeResize="0"/>
          <p:nvPr/>
        </p:nvPicPr>
        <p:blipFill>
          <a:blip r:embed="rId5">
            <a:alphaModFix/>
          </a:blip>
          <a:stretch>
            <a:fillRect/>
          </a:stretch>
        </p:blipFill>
        <p:spPr>
          <a:xfrm>
            <a:off x="8452900" y="4956076"/>
            <a:ext cx="561798" cy="84468"/>
          </a:xfrm>
          <a:prstGeom prst="rect">
            <a:avLst/>
          </a:prstGeom>
          <a:noFill/>
          <a:ln>
            <a:noFill/>
          </a:ln>
        </p:spPr>
      </p:pic>
      <p:sp>
        <p:nvSpPr>
          <p:cNvPr id="339" name="Google Shape;339;p36"/>
          <p:cNvSpPr txBox="1">
            <a:spLocks noGrp="1"/>
          </p:cNvSpPr>
          <p:nvPr>
            <p:ph type="sldNum" idx="4294967295"/>
          </p:nvPr>
        </p:nvSpPr>
        <p:spPr>
          <a:xfrm>
            <a:off x="-12575" y="4906375"/>
            <a:ext cx="308100" cy="183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600">
                <a:solidFill>
                  <a:schemeClr val="lt2"/>
                </a:solidFill>
                <a:latin typeface="Proxima Nova"/>
                <a:ea typeface="Proxima Nova"/>
                <a:cs typeface="Proxima Nova"/>
                <a:sym typeface="Proxima Nova"/>
              </a:rPr>
              <a:t>6</a:t>
            </a:fld>
            <a:endParaRPr sz="600">
              <a:solidFill>
                <a:schemeClr val="lt2"/>
              </a:solidFill>
              <a:latin typeface="Proxima Nova"/>
              <a:ea typeface="Proxima Nova"/>
              <a:cs typeface="Proxima Nova"/>
              <a:sym typeface="Proxima Nova"/>
            </a:endParaRPr>
          </a:p>
        </p:txBody>
      </p:sp>
      <p:sp>
        <p:nvSpPr>
          <p:cNvPr id="340" name="Google Shape;340;p36"/>
          <p:cNvSpPr txBox="1"/>
          <p:nvPr/>
        </p:nvSpPr>
        <p:spPr>
          <a:xfrm>
            <a:off x="566650" y="1933400"/>
            <a:ext cx="3748200" cy="184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lt2"/>
                </a:solidFill>
                <a:latin typeface="Proxima Nova Extrabold"/>
                <a:ea typeface="Proxima Nova Extrabold"/>
                <a:cs typeface="Proxima Nova Extrabold"/>
                <a:sym typeface="Proxima Nova Extrabold"/>
              </a:rPr>
              <a:t>Section Two</a:t>
            </a:r>
            <a:endParaRPr sz="1800">
              <a:solidFill>
                <a:schemeClr val="lt2"/>
              </a:solidFill>
              <a:latin typeface="Proxima Nova Extrabold"/>
              <a:ea typeface="Proxima Nova Extrabold"/>
              <a:cs typeface="Proxima Nova Extrabold"/>
              <a:sym typeface="Proxima Nova Extrabold"/>
            </a:endParaRPr>
          </a:p>
          <a:p>
            <a:pPr marL="0" lvl="0" indent="0" algn="l" rtl="0">
              <a:spcBef>
                <a:spcPts val="0"/>
              </a:spcBef>
              <a:spcAft>
                <a:spcPts val="0"/>
              </a:spcAft>
              <a:buNone/>
            </a:pPr>
            <a:endParaRPr sz="1800">
              <a:solidFill>
                <a:schemeClr val="lt2"/>
              </a:solidFill>
              <a:latin typeface="Proxima Nova Extrabold"/>
              <a:ea typeface="Proxima Nova Extrabold"/>
              <a:cs typeface="Proxima Nova Extrabold"/>
              <a:sym typeface="Proxima Nova Extrabold"/>
            </a:endParaRPr>
          </a:p>
          <a:p>
            <a:pPr marL="0" lvl="0" indent="0" algn="l" rtl="0">
              <a:spcBef>
                <a:spcPts val="0"/>
              </a:spcBef>
              <a:spcAft>
                <a:spcPts val="0"/>
              </a:spcAft>
              <a:buNone/>
            </a:pPr>
            <a:r>
              <a:rPr lang="en" sz="3600">
                <a:solidFill>
                  <a:schemeClr val="lt2"/>
                </a:solidFill>
                <a:latin typeface="Proxima Nova Extrabold"/>
                <a:ea typeface="Proxima Nova Extrabold"/>
                <a:cs typeface="Proxima Nova Extrabold"/>
                <a:sym typeface="Proxima Nova Extrabold"/>
              </a:rPr>
              <a:t>Enrollment &amp; Program Design</a:t>
            </a:r>
            <a:endParaRPr sz="3600">
              <a:solidFill>
                <a:schemeClr val="lt2"/>
              </a:solidFill>
              <a:latin typeface="Proxima Nova Extrabold"/>
              <a:ea typeface="Proxima Nova Extrabold"/>
              <a:cs typeface="Proxima Nova Extrabold"/>
              <a:sym typeface="Proxima Nova Extrabo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659C5"/>
        </a:solidFill>
        <a:effectLst/>
      </p:bgPr>
    </p:bg>
    <p:spTree>
      <p:nvGrpSpPr>
        <p:cNvPr id="1" name="Shape 344"/>
        <p:cNvGrpSpPr/>
        <p:nvPr/>
      </p:nvGrpSpPr>
      <p:grpSpPr>
        <a:xfrm>
          <a:off x="0" y="0"/>
          <a:ext cx="0" cy="0"/>
          <a:chOff x="0" y="0"/>
          <a:chExt cx="0" cy="0"/>
        </a:xfrm>
      </p:grpSpPr>
      <p:sp>
        <p:nvSpPr>
          <p:cNvPr id="345" name="Google Shape;345;p37"/>
          <p:cNvSpPr txBox="1"/>
          <p:nvPr/>
        </p:nvSpPr>
        <p:spPr>
          <a:xfrm>
            <a:off x="415750" y="459625"/>
            <a:ext cx="5860800" cy="498600"/>
          </a:xfrm>
          <a:prstGeom prst="rect">
            <a:avLst/>
          </a:prstGeom>
          <a:noFill/>
          <a:ln>
            <a:noFill/>
          </a:ln>
        </p:spPr>
        <p:txBody>
          <a:bodyPr spcFirstLastPara="1" wrap="square" lIns="68575" tIns="34275" rIns="68575" bIns="34275" anchor="t" anchorCtr="0">
            <a:spAutoFit/>
          </a:bodyPr>
          <a:lstStyle/>
          <a:p>
            <a:pPr marL="0" lvl="0" indent="0" algn="l" rtl="0">
              <a:lnSpc>
                <a:spcPct val="90000"/>
              </a:lnSpc>
              <a:spcBef>
                <a:spcPts val="0"/>
              </a:spcBef>
              <a:spcAft>
                <a:spcPts val="0"/>
              </a:spcAft>
              <a:buClr>
                <a:schemeClr val="lt1"/>
              </a:buClr>
              <a:buSzPts val="1500"/>
              <a:buFont typeface="Proxima Nova"/>
              <a:buNone/>
            </a:pPr>
            <a:r>
              <a:rPr lang="en" sz="3100" b="1">
                <a:solidFill>
                  <a:schemeClr val="dk1"/>
                </a:solidFill>
                <a:latin typeface="Proxima Nova"/>
                <a:ea typeface="Proxima Nova"/>
                <a:cs typeface="Proxima Nova"/>
                <a:sym typeface="Proxima Nova"/>
              </a:rPr>
              <a:t>Participant Journey </a:t>
            </a:r>
            <a:endParaRPr sz="3100" b="1">
              <a:solidFill>
                <a:schemeClr val="dk1"/>
              </a:solidFill>
              <a:latin typeface="Proxima Nova"/>
              <a:ea typeface="Proxima Nova"/>
              <a:cs typeface="Proxima Nova"/>
              <a:sym typeface="Proxima Nova"/>
            </a:endParaRPr>
          </a:p>
        </p:txBody>
      </p:sp>
      <p:sp>
        <p:nvSpPr>
          <p:cNvPr id="346" name="Google Shape;346;p37"/>
          <p:cNvSpPr txBox="1">
            <a:spLocks noGrp="1"/>
          </p:cNvSpPr>
          <p:nvPr>
            <p:ph type="sldNum" idx="4294967295"/>
          </p:nvPr>
        </p:nvSpPr>
        <p:spPr>
          <a:xfrm>
            <a:off x="-12575" y="4906375"/>
            <a:ext cx="308100" cy="183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600">
                <a:solidFill>
                  <a:schemeClr val="lt2"/>
                </a:solidFill>
                <a:latin typeface="Proxima Nova"/>
                <a:ea typeface="Proxima Nova"/>
                <a:cs typeface="Proxima Nova"/>
                <a:sym typeface="Proxima Nova"/>
              </a:rPr>
              <a:t>7</a:t>
            </a:fld>
            <a:endParaRPr sz="600">
              <a:solidFill>
                <a:schemeClr val="lt2"/>
              </a:solidFill>
              <a:latin typeface="Proxima Nova"/>
              <a:ea typeface="Proxima Nova"/>
              <a:cs typeface="Proxima Nova"/>
              <a:sym typeface="Proxima Nova"/>
            </a:endParaRPr>
          </a:p>
        </p:txBody>
      </p:sp>
      <p:sp>
        <p:nvSpPr>
          <p:cNvPr id="347" name="Google Shape;347;p37"/>
          <p:cNvSpPr/>
          <p:nvPr/>
        </p:nvSpPr>
        <p:spPr>
          <a:xfrm>
            <a:off x="342899" y="4533978"/>
            <a:ext cx="5944800" cy="2715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 sz="600">
                <a:solidFill>
                  <a:schemeClr val="dk1"/>
                </a:solidFill>
                <a:latin typeface="Proxima Nova"/>
                <a:ea typeface="Proxima Nova"/>
                <a:cs typeface="Proxima Nova"/>
                <a:sym typeface="Proxima Nova"/>
              </a:rPr>
              <a:t>*Tailored (i.e. Behavioral Health, American Indian, Pregnancy) programs are seven sessions and include five one-on-ones and two group videos</a:t>
            </a:r>
            <a:endParaRPr sz="1100">
              <a:solidFill>
                <a:schemeClr val="dk1"/>
              </a:solidFill>
              <a:latin typeface="Proxima Nova"/>
              <a:ea typeface="Proxima Nova"/>
              <a:cs typeface="Proxima Nova"/>
              <a:sym typeface="Proxima Nova"/>
            </a:endParaRPr>
          </a:p>
          <a:p>
            <a:pPr marL="0" marR="0" lvl="0" indent="0" algn="l" rtl="0">
              <a:spcBef>
                <a:spcPts val="0"/>
              </a:spcBef>
              <a:spcAft>
                <a:spcPts val="0"/>
              </a:spcAft>
              <a:buNone/>
            </a:pPr>
            <a:r>
              <a:rPr lang="en" sz="600">
                <a:solidFill>
                  <a:schemeClr val="dk1"/>
                </a:solidFill>
                <a:latin typeface="Proxima Nova"/>
                <a:ea typeface="Proxima Nova"/>
                <a:cs typeface="Proxima Nova"/>
                <a:sym typeface="Proxima Nova"/>
              </a:rPr>
              <a:t>** Members will have flexibility to swap any group video session with a one-on-one session with a coach</a:t>
            </a:r>
            <a:endParaRPr sz="1100">
              <a:solidFill>
                <a:schemeClr val="dk1"/>
              </a:solidFill>
              <a:latin typeface="Proxima Nova"/>
              <a:ea typeface="Proxima Nova"/>
              <a:cs typeface="Proxima Nova"/>
              <a:sym typeface="Proxima Nova"/>
            </a:endParaRPr>
          </a:p>
        </p:txBody>
      </p:sp>
      <p:pic>
        <p:nvPicPr>
          <p:cNvPr id="348" name="Google Shape;348;p37" title="RVO_RFP-Response_ProgramScope_withFinancialIncentives (1).jpg"/>
          <p:cNvPicPr preferRelativeResize="0"/>
          <p:nvPr/>
        </p:nvPicPr>
        <p:blipFill rotWithShape="1">
          <a:blip r:embed="rId3">
            <a:alphaModFix/>
          </a:blip>
          <a:srcRect b="4879"/>
          <a:stretch/>
        </p:blipFill>
        <p:spPr>
          <a:xfrm>
            <a:off x="415750" y="901975"/>
            <a:ext cx="8039050" cy="35994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659C5"/>
        </a:solidFill>
        <a:effectLst/>
      </p:bgPr>
    </p:bg>
    <p:spTree>
      <p:nvGrpSpPr>
        <p:cNvPr id="1" name="Shape 352"/>
        <p:cNvGrpSpPr/>
        <p:nvPr/>
      </p:nvGrpSpPr>
      <p:grpSpPr>
        <a:xfrm>
          <a:off x="0" y="0"/>
          <a:ext cx="0" cy="0"/>
          <a:chOff x="0" y="0"/>
          <a:chExt cx="0" cy="0"/>
        </a:xfrm>
      </p:grpSpPr>
      <p:sp>
        <p:nvSpPr>
          <p:cNvPr id="353" name="Google Shape;353;p38"/>
          <p:cNvSpPr txBox="1">
            <a:spLocks noGrp="1"/>
          </p:cNvSpPr>
          <p:nvPr>
            <p:ph type="sldNum" idx="4294967295"/>
          </p:nvPr>
        </p:nvSpPr>
        <p:spPr>
          <a:xfrm>
            <a:off x="-12575" y="4906375"/>
            <a:ext cx="308100" cy="183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600">
                <a:solidFill>
                  <a:schemeClr val="lt2"/>
                </a:solidFill>
                <a:latin typeface="Proxima Nova"/>
                <a:ea typeface="Proxima Nova"/>
                <a:cs typeface="Proxima Nova"/>
                <a:sym typeface="Proxima Nova"/>
              </a:rPr>
              <a:t>8</a:t>
            </a:fld>
            <a:endParaRPr sz="600">
              <a:solidFill>
                <a:schemeClr val="lt2"/>
              </a:solidFill>
              <a:latin typeface="Proxima Nova"/>
              <a:ea typeface="Proxima Nova"/>
              <a:cs typeface="Proxima Nova"/>
              <a:sym typeface="Proxima Nova"/>
            </a:endParaRPr>
          </a:p>
        </p:txBody>
      </p:sp>
      <p:sp>
        <p:nvSpPr>
          <p:cNvPr id="354" name="Google Shape;354;p38"/>
          <p:cNvSpPr txBox="1"/>
          <p:nvPr/>
        </p:nvSpPr>
        <p:spPr>
          <a:xfrm>
            <a:off x="339550" y="383425"/>
            <a:ext cx="5860800" cy="498600"/>
          </a:xfrm>
          <a:prstGeom prst="rect">
            <a:avLst/>
          </a:prstGeom>
          <a:noFill/>
          <a:ln>
            <a:noFill/>
          </a:ln>
        </p:spPr>
        <p:txBody>
          <a:bodyPr spcFirstLastPara="1" wrap="square" lIns="68575" tIns="34275" rIns="68575" bIns="34275" anchor="t" anchorCtr="0">
            <a:spAutoFit/>
          </a:bodyPr>
          <a:lstStyle/>
          <a:p>
            <a:pPr marL="0" lvl="0" indent="0" algn="l" rtl="0">
              <a:lnSpc>
                <a:spcPct val="90000"/>
              </a:lnSpc>
              <a:spcBef>
                <a:spcPts val="0"/>
              </a:spcBef>
              <a:spcAft>
                <a:spcPts val="0"/>
              </a:spcAft>
              <a:buClr>
                <a:schemeClr val="lt1"/>
              </a:buClr>
              <a:buSzPts val="1500"/>
              <a:buFont typeface="Proxima Nova"/>
              <a:buNone/>
            </a:pPr>
            <a:r>
              <a:rPr lang="en" sz="3100" b="1">
                <a:solidFill>
                  <a:schemeClr val="dk1"/>
                </a:solidFill>
                <a:latin typeface="Proxima Nova"/>
                <a:ea typeface="Proxima Nova"/>
                <a:cs typeface="Proxima Nova"/>
                <a:sym typeface="Proxima Nova"/>
              </a:rPr>
              <a:t>Key Milestones to Quitting </a:t>
            </a:r>
            <a:endParaRPr sz="3100" b="1">
              <a:solidFill>
                <a:schemeClr val="dk1"/>
              </a:solidFill>
              <a:latin typeface="Proxima Nova"/>
              <a:ea typeface="Proxima Nova"/>
              <a:cs typeface="Proxima Nova"/>
              <a:sym typeface="Proxima Nova"/>
            </a:endParaRPr>
          </a:p>
        </p:txBody>
      </p:sp>
      <p:pic>
        <p:nvPicPr>
          <p:cNvPr id="355" name="Google Shape;355;p38" title="Quit For Life Member Journey Visual 2.jpg"/>
          <p:cNvPicPr preferRelativeResize="0"/>
          <p:nvPr/>
        </p:nvPicPr>
        <p:blipFill rotWithShape="1">
          <a:blip r:embed="rId3">
            <a:alphaModFix/>
          </a:blip>
          <a:srcRect t="7764" b="9020"/>
          <a:stretch/>
        </p:blipFill>
        <p:spPr>
          <a:xfrm>
            <a:off x="369325" y="921275"/>
            <a:ext cx="8322523" cy="38957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9"/>
        <p:cNvGrpSpPr/>
        <p:nvPr/>
      </p:nvGrpSpPr>
      <p:grpSpPr>
        <a:xfrm>
          <a:off x="0" y="0"/>
          <a:ext cx="0" cy="0"/>
          <a:chOff x="0" y="0"/>
          <a:chExt cx="0" cy="0"/>
        </a:xfrm>
      </p:grpSpPr>
      <p:pic>
        <p:nvPicPr>
          <p:cNvPr id="360" name="Google Shape;360;p39"/>
          <p:cNvPicPr preferRelativeResize="0"/>
          <p:nvPr/>
        </p:nvPicPr>
        <p:blipFill>
          <a:blip r:embed="rId3">
            <a:alphaModFix/>
          </a:blip>
          <a:stretch>
            <a:fillRect/>
          </a:stretch>
        </p:blipFill>
        <p:spPr>
          <a:xfrm>
            <a:off x="8452900" y="4956076"/>
            <a:ext cx="561798" cy="84468"/>
          </a:xfrm>
          <a:prstGeom prst="rect">
            <a:avLst/>
          </a:prstGeom>
          <a:noFill/>
          <a:ln>
            <a:noFill/>
          </a:ln>
        </p:spPr>
      </p:pic>
      <p:sp>
        <p:nvSpPr>
          <p:cNvPr id="361" name="Google Shape;361;p39"/>
          <p:cNvSpPr txBox="1">
            <a:spLocks noGrp="1"/>
          </p:cNvSpPr>
          <p:nvPr>
            <p:ph type="sldNum" idx="4294967295"/>
          </p:nvPr>
        </p:nvSpPr>
        <p:spPr>
          <a:xfrm>
            <a:off x="-12575" y="4906375"/>
            <a:ext cx="308100" cy="183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600">
                <a:solidFill>
                  <a:schemeClr val="lt2"/>
                </a:solidFill>
                <a:latin typeface="Proxima Nova"/>
                <a:ea typeface="Proxima Nova"/>
                <a:cs typeface="Proxima Nova"/>
                <a:sym typeface="Proxima Nova"/>
              </a:rPr>
              <a:t>9</a:t>
            </a:fld>
            <a:endParaRPr sz="600">
              <a:solidFill>
                <a:schemeClr val="lt2"/>
              </a:solidFill>
              <a:latin typeface="Proxima Nova"/>
              <a:ea typeface="Proxima Nova"/>
              <a:cs typeface="Proxima Nova"/>
              <a:sym typeface="Proxima Nova"/>
            </a:endParaRPr>
          </a:p>
        </p:txBody>
      </p:sp>
      <p:pic>
        <p:nvPicPr>
          <p:cNvPr id="362" name="Google Shape;362;p39" title="RVO_RFP-Response_TrainingProgramOverview.jpg"/>
          <p:cNvPicPr preferRelativeResize="0"/>
          <p:nvPr/>
        </p:nvPicPr>
        <p:blipFill rotWithShape="1">
          <a:blip r:embed="rId4">
            <a:alphaModFix/>
          </a:blip>
          <a:srcRect l="14569" t="10716" r="14809" b="15121"/>
          <a:stretch/>
        </p:blipFill>
        <p:spPr>
          <a:xfrm>
            <a:off x="1564987" y="1059725"/>
            <a:ext cx="6014026" cy="3552750"/>
          </a:xfrm>
          <a:prstGeom prst="rect">
            <a:avLst/>
          </a:prstGeom>
          <a:noFill/>
          <a:ln>
            <a:noFill/>
          </a:ln>
        </p:spPr>
      </p:pic>
      <p:sp>
        <p:nvSpPr>
          <p:cNvPr id="363" name="Google Shape;363;p39"/>
          <p:cNvSpPr txBox="1"/>
          <p:nvPr/>
        </p:nvSpPr>
        <p:spPr>
          <a:xfrm>
            <a:off x="437525" y="492225"/>
            <a:ext cx="6651000" cy="498600"/>
          </a:xfrm>
          <a:prstGeom prst="rect">
            <a:avLst/>
          </a:prstGeom>
          <a:noFill/>
          <a:ln>
            <a:noFill/>
          </a:ln>
        </p:spPr>
        <p:txBody>
          <a:bodyPr spcFirstLastPara="1" wrap="square" lIns="68575" tIns="34275" rIns="68575" bIns="34275" anchor="t" anchorCtr="0">
            <a:spAutoFit/>
          </a:bodyPr>
          <a:lstStyle/>
          <a:p>
            <a:pPr marL="0" lvl="0" indent="0" algn="l" rtl="0">
              <a:lnSpc>
                <a:spcPct val="90000"/>
              </a:lnSpc>
              <a:spcBef>
                <a:spcPts val="0"/>
              </a:spcBef>
              <a:spcAft>
                <a:spcPts val="0"/>
              </a:spcAft>
              <a:buClr>
                <a:schemeClr val="lt1"/>
              </a:buClr>
              <a:buSzPts val="1500"/>
              <a:buFont typeface="Proxima Nova"/>
              <a:buNone/>
            </a:pPr>
            <a:r>
              <a:rPr lang="en" sz="3100" b="1">
                <a:solidFill>
                  <a:schemeClr val="dk1"/>
                </a:solidFill>
                <a:latin typeface="Proxima Nova"/>
                <a:ea typeface="Proxima Nova"/>
                <a:cs typeface="Proxima Nova"/>
                <a:sym typeface="Proxima Nova"/>
              </a:rPr>
              <a:t>At the Heart of Every Interaction</a:t>
            </a:r>
            <a:endParaRPr sz="3100" b="1">
              <a:solidFill>
                <a:schemeClr val="dk1"/>
              </a:solidFill>
              <a:latin typeface="Proxima Nova"/>
              <a:ea typeface="Proxima Nova"/>
              <a:cs typeface="Proxima Nova"/>
              <a:sym typeface="Proxima Nova"/>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222222"/>
      </a:dk1>
      <a:lt1>
        <a:srgbClr val="3A4451"/>
      </a:lt1>
      <a:dk2>
        <a:srgbClr val="ABB5C4"/>
      </a:dk2>
      <a:lt2>
        <a:srgbClr val="FFFFFF"/>
      </a:lt2>
      <a:accent1>
        <a:srgbClr val="1B6DF1"/>
      </a:accent1>
      <a:accent2>
        <a:srgbClr val="1659C5"/>
      </a:accent2>
      <a:accent3>
        <a:srgbClr val="00448D"/>
      </a:accent3>
      <a:accent4>
        <a:srgbClr val="ABC5EE"/>
      </a:accent4>
      <a:accent5>
        <a:srgbClr val="E5EEFD"/>
      </a:accent5>
      <a:accent6>
        <a:srgbClr val="F7FAFF"/>
      </a:accent6>
      <a:hlink>
        <a:srgbClr val="057D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3C08E33BA05946876C29B63CB78D16" ma:contentTypeVersion="17" ma:contentTypeDescription="Create a new document." ma:contentTypeScope="" ma:versionID="a468129519e818b10b48d3806f2d84fa">
  <xsd:schema xmlns:xsd="http://www.w3.org/2001/XMLSchema" xmlns:xs="http://www.w3.org/2001/XMLSchema" xmlns:p="http://schemas.microsoft.com/office/2006/metadata/properties" xmlns:ns2="55f958f7-070a-4117-bcb5-b50c0ccba210" xmlns:ns3="d9e2ab17-2cf8-4db7-bdb7-739bd64cf4c7" targetNamespace="http://schemas.microsoft.com/office/2006/metadata/properties" ma:root="true" ma:fieldsID="1647fa239588b35656fc82beea32254a" ns2:_="" ns3:_="">
    <xsd:import namespace="55f958f7-070a-4117-bcb5-b50c0ccba210"/>
    <xsd:import namespace="d9e2ab17-2cf8-4db7-bdb7-739bd64cf4c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OCR" minOccurs="0"/>
                <xsd:element ref="ns3:MediaServiceGenerationTime" minOccurs="0"/>
                <xsd:element ref="ns3:MediaServiceEventHashCode" minOccurs="0"/>
                <xsd:element ref="ns3:lcf76f155ced4ddcb4097134ff3c332f" minOccurs="0"/>
                <xsd:element ref="ns2:TaxCatchAll" minOccurs="0"/>
                <xsd:element ref="ns3:MediaServiceObjectDetectorVersions" minOccurs="0"/>
                <xsd:element ref="ns3:MediaServiceSearchProperties" minOccurs="0"/>
                <xsd:element ref="ns3:MediaServiceLocation" minOccurs="0"/>
                <xsd:element ref="ns3:PAM_x003f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f958f7-070a-4117-bcb5-b50c0ccba21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106d7822-3eb5-42b4-b888-ef30890ae39d}" ma:internalName="TaxCatchAll" ma:showField="CatchAllData" ma:web="55f958f7-070a-4117-bcb5-b50c0ccba21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9e2ab17-2cf8-4db7-bdb7-739bd64cf4c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9512b629-38de-4eee-9bda-de3980551d0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PAM_x003f_" ma:index="23" nillable="true" ma:displayName="PAM?" ma:format="Dropdown" ma:internalName="PAM_x003f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5f958f7-070a-4117-bcb5-b50c0ccba210" xsi:nil="true"/>
    <lcf76f155ced4ddcb4097134ff3c332f xmlns="d9e2ab17-2cf8-4db7-bdb7-739bd64cf4c7">
      <Terms xmlns="http://schemas.microsoft.com/office/infopath/2007/PartnerControls"/>
    </lcf76f155ced4ddcb4097134ff3c332f>
    <PAM_x003f_ xmlns="d9e2ab17-2cf8-4db7-bdb7-739bd64cf4c7" xsi:nil="true"/>
  </documentManagement>
</p:properties>
</file>

<file path=customXml/itemProps1.xml><?xml version="1.0" encoding="utf-8"?>
<ds:datastoreItem xmlns:ds="http://schemas.openxmlformats.org/officeDocument/2006/customXml" ds:itemID="{2ED276A3-71A7-408B-9E49-136535E6CEB6}"/>
</file>

<file path=customXml/itemProps2.xml><?xml version="1.0" encoding="utf-8"?>
<ds:datastoreItem xmlns:ds="http://schemas.openxmlformats.org/officeDocument/2006/customXml" ds:itemID="{01EA0EF1-7DA8-43C4-98BC-F39BCEDAE4E1}"/>
</file>

<file path=customXml/itemProps3.xml><?xml version="1.0" encoding="utf-8"?>
<ds:datastoreItem xmlns:ds="http://schemas.openxmlformats.org/officeDocument/2006/customXml" ds:itemID="{C99843F6-46FD-4428-B119-BE00BB0BFB37}"/>
</file>

<file path=docMetadata/LabelInfo.xml><?xml version="1.0" encoding="utf-8"?>
<clbl:labelList xmlns:clbl="http://schemas.microsoft.com/office/2020/mipLabelMetadata">
  <clbl:label id="{ebdd6eeb-0dd0-4927-947e-a759f08fcf55}" enabled="1" method="Privileged" siteId="{658e63e8-8d39-499c-8f48-13adc9452f4c}" removed="0"/>
</clbl:labelList>
</file>

<file path=docProps/app.xml><?xml version="1.0" encoding="utf-8"?>
<Properties xmlns="http://schemas.openxmlformats.org/officeDocument/2006/extended-properties" xmlns:vt="http://schemas.openxmlformats.org/officeDocument/2006/docPropsVTypes">
  <TotalTime>2750</TotalTime>
  <Words>5891</Words>
  <Application>Microsoft Office PowerPoint</Application>
  <PresentationFormat>On-screen Show (16:9)</PresentationFormat>
  <Paragraphs>466</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Proxima Nova Extrabold</vt:lpstr>
      <vt:lpstr>Merriweather ExtraBold</vt:lpstr>
      <vt:lpstr>PT Serif</vt:lpstr>
      <vt:lpstr>Proxima Nova</vt:lpstr>
      <vt:lpstr>Arial</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Rachel Petersen</dc:creator>
  <cp:lastModifiedBy>Rachel Petersen</cp:lastModifiedBy>
  <cp:revision>3</cp:revision>
  <dcterms:modified xsi:type="dcterms:W3CDTF">2025-09-12T19:14:10Z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2025-09-08T17:12:03Z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00e1df3d-9626-410c-898c-16aaa8c2afc9</vt:lpwstr>
  </property>
  <property fmtid="{D5CDD505-2E9C-101B-9397-08002B2CF9AE}" pid="7" name="MSIP_Label_defa4170-0d19-0005-0004-bc88714345d2_ActionId">
    <vt:lpwstr>220bb426-7d9d-442a-a1e1-45b3c65b8771</vt:lpwstr>
  </property>
  <property fmtid="{D5CDD505-2E9C-101B-9397-08002B2CF9AE}" pid="8" name="MSIP_Label_defa4170-0d19-0005-0004-bc88714345d2_ContentBits">
    <vt:lpwstr>0</vt:lpwstr>
  </property>
  <property fmtid="{D5CDD505-2E9C-101B-9397-08002B2CF9AE}" pid="9" name="MSIP_Label_defa4170-0d19-0005-0004-bc88714345d2_Tag">
    <vt:lpwstr>10, 3, 0, 1</vt:lpwstr>
  </property>
  <property fmtid="{D5CDD505-2E9C-101B-9397-08002B2CF9AE}" pid="10" name="ContentTypeId">
    <vt:lpwstr>0x010100323C08E33BA05946876C29B63CB78D16</vt:lpwstr>
  </property>
</Properties>
</file>